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95" autoAdjust="0"/>
    <p:restoredTop sz="94648"/>
  </p:normalViewPr>
  <p:slideViewPr>
    <p:cSldViewPr snapToGrid="0">
      <p:cViewPr varScale="1">
        <p:scale>
          <a:sx n="109" d="100"/>
          <a:sy n="109" d="100"/>
        </p:scale>
        <p:origin x="138" y="1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A0550B0-52FB-A54F-90E1-3571E8ADE49B}"/>
    <pc:docChg chg="modSld">
      <pc:chgData name="Samuel Davies" userId="4bb99b2c-4e56-4c10-ad8a-c1b2d904d94c" providerId="ADAL" clId="{7A0550B0-52FB-A54F-90E1-3571E8ADE49B}" dt="2020-12-09T21:32:09.865" v="6" actId="20577"/>
      <pc:docMkLst>
        <pc:docMk/>
      </pc:docMkLst>
      <pc:sldChg chg="modSp mod">
        <pc:chgData name="Samuel Davies" userId="4bb99b2c-4e56-4c10-ad8a-c1b2d904d94c" providerId="ADAL" clId="{7A0550B0-52FB-A54F-90E1-3571E8ADE49B}" dt="2020-12-09T21:32:09.865" v="6" actId="20577"/>
        <pc:sldMkLst>
          <pc:docMk/>
          <pc:sldMk cId="146483668" sldId="273"/>
        </pc:sldMkLst>
        <pc:spChg chg="mod">
          <ac:chgData name="Samuel Davies" userId="4bb99b2c-4e56-4c10-ad8a-c1b2d904d94c" providerId="ADAL" clId="{7A0550B0-52FB-A54F-90E1-3571E8ADE49B}" dt="2020-12-09T21:32:09.865" v="6" actId="20577"/>
          <ac:spMkLst>
            <pc:docMk/>
            <pc:sldMk cId="146483668"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dirty="0"/>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dirty="0"/>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proporciona orientaciones sobre el vaciado de bolsas y sacos para materiales que contengan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dirty="0"/>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Los procesos de vaciado de bolsas y la manipulación indebida de las bolsas vacías puede suponer niveles significativos de exposición al polvo. Por ello, deben seguirse ciertas buenas prácticas en relación con el vaciado de bolsas. Para el vaciado de bolsas pequeñas se recomienda el uso de estaciones automáticas o semiautomáticas de bombeo de bolsas.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dirty="0"/>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Los procesos de vaciado de bolsas y la manipulación indebida de las bolsas vacías puede suponer niveles significativos de exposición al polvo. Por ello, deben seguirse ciertas buenas prácticas en relación con el vaciado de bolsas. Para el vaciado de bolsas pequeñas se recomienda el uso de estaciones automáticas o semiautomáticas de bombeo de bolsas.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dirty="0"/>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Aunque no siempre es necesario, se recomienda el uso de estaciones automáticas o semiautomáticas de vertido de bolsas para reducir los errores humanos y los daños.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Al aplastar las bolsas se crea mucho polvo. Los empleados deberían enrolla las bolsas vacías dentro de la zona de extracción.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Al vaciar los contenidos en una bolsa pequeña, asegúrese de que la apertura queda lejos de usted. Para evitar totalmente la generación de polvo, vacíe la bolsa dentro de un saco grande de plástico apoyado y sostenido por un marco metálico.</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dirty="0"/>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Los sacos son más económicos y ecológicos que usar diversas bolsas pequeñas. Los sacos pueden contener tanto material como un palé entero de bolsas pequeñas. Por ello, cuando están llenos pesan demasiado para poder manejarlos sin la ayuda de una máquina.</a:t>
            </a:r>
          </a:p>
          <a:p>
            <a:endParaRPr lang="en-GB" sz="1200" b="0" i="0" u="none" strike="noStrike" kern="1200" dirty="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Se recomienda el uso de EPI al cortar el saco para vaciar su contenido. </a:t>
            </a:r>
          </a:p>
          <a:p>
            <a:endParaRPr lang="en-GB"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dirty="0"/>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Antes de empezar el proceso de vaciado de bolsas, asegúrese de que funciona tanto el sistema de ventilación como el de extracción. Si sospecha que existe algún problema, contacte con el jefe de planta. Asegúrese de comprobar los factores externos como las corrientes de aire, que pueden incidir notablemente en los sistemas de ventilación.</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Cuando estén disponibles, utilice herramientas de manejo para reducir los errores humanos y daños. No llene demasiado las bolsas para evitar derrames innecesarios que puedan crear riesgos adicionales. Cuando se produzcan derrames, soluciónelos inmediatamente usando métodos de limpieza húmeda o en seco.</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dirty="0"/>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dirty="0"/>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281851" y="429114"/>
            <a:ext cx="353549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EL VACIADO DE BOLSAS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EL VACIADO DE BOLSAS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dirty="0"/>
          </a:p>
        </p:txBody>
      </p:sp>
      <p:sp>
        <p:nvSpPr>
          <p:cNvPr id="2" name="Rectangle 1">
            <a:extLst>
              <a:ext uri="{FF2B5EF4-FFF2-40B4-BE49-F238E27FC236}">
                <a16:creationId xmlns:a16="http://schemas.microsoft.com/office/drawing/2014/main" id="{A6032DB7-3FC0-AB6F-5FEF-0BD49B5C315E}"/>
              </a:ext>
            </a:extLst>
          </p:cNvPr>
          <p:cNvSpPr/>
          <p:nvPr/>
        </p:nvSpPr>
        <p:spPr>
          <a:xfrm>
            <a:off x="8159262" y="365760"/>
            <a:ext cx="3671667" cy="576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 sz="1800" b="0" i="0" strike="noStrike" cap="none" spc="0" baseline="0" dirty="0">
                <a:solidFill>
                  <a:srgbClr val="000000"/>
                </a:solidFill>
                <a:effectLst/>
                <a:latin typeface="Helvetica"/>
                <a:ea typeface="Helvetica"/>
                <a:cs typeface="Helvetica"/>
              </a:rPr>
              <a:t>Como parte de su formación para implementar las Buenas Prácticas de NEPSI, NEPSI ha desarrollado una serie de recursos formativos. </a:t>
            </a:r>
          </a:p>
          <a:p>
            <a:pPr>
              <a:lnSpc>
                <a:spcPts val="2400"/>
              </a:lnSpc>
            </a:pPr>
            <a:r>
              <a:rPr lang="es" sz="1800" b="0" i="0" strike="noStrike" cap="none" spc="0" baseline="0" dirty="0">
                <a:solidFill>
                  <a:srgbClr val="000000"/>
                </a:solidFill>
                <a:effectLst/>
                <a:latin typeface="Helvetica"/>
                <a:ea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 sz="1800" b="0" i="0" strike="noStrike" cap="none" spc="0" baseline="0" dirty="0">
                <a:solidFill>
                  <a:srgbClr val="000000"/>
                </a:solidFill>
                <a:effectLst/>
                <a:latin typeface="Helvetica"/>
                <a:ea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Bef>
                <a:spcPts val="600"/>
              </a:spcBef>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para la salud relacionados con el trabajo es una prioridad.</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En esta formación, usted recibirá:</a:t>
            </a: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Información sobre los riesgos que implica el vaciado de </a:t>
            </a:r>
            <a:r>
              <a:rPr lang="es" sz="1800" b="0" i="0" strike="noStrike" cap="none" spc="0" baseline="0" dirty="0" smtClean="0">
                <a:solidFill>
                  <a:srgbClr val="000000"/>
                </a:solidFill>
                <a:effectLst/>
                <a:latin typeface="Helvetica"/>
                <a:ea typeface="Helvetica"/>
                <a:cs typeface="Helvetica"/>
              </a:rPr>
              <a:t>bolsas.</a:t>
            </a:r>
            <a:endParaRPr lang="es"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Orientaciones específicas y buenas prácticas al vaciar bolsas y </a:t>
            </a:r>
            <a:r>
              <a:rPr lang="es" sz="1800" b="0" i="0" strike="noStrike" cap="none" spc="0" baseline="0" dirty="0" smtClean="0">
                <a:solidFill>
                  <a:srgbClr val="000000"/>
                </a:solidFill>
                <a:effectLst/>
                <a:latin typeface="Helvetica"/>
                <a:ea typeface="Helvetica"/>
                <a:cs typeface="Helvetica"/>
              </a:rPr>
              <a:t>sacos.</a:t>
            </a:r>
            <a:endParaRPr lang="es"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instructor – si ha añadido una diapositiva personalizada, inserte un breve resumen del material </a:t>
            </a:r>
            <a:r>
              <a:rPr lang="es" sz="1800" b="0" i="0" strike="noStrike" cap="none" spc="0" baseline="0" dirty="0" smtClean="0">
                <a:solidFill>
                  <a:srgbClr val="FF0000"/>
                </a:solidFill>
                <a:effectLst/>
                <a:latin typeface="Helvetica"/>
                <a:ea typeface="Helvetica"/>
                <a:cs typeface="Helvetica"/>
              </a:rPr>
              <a:t>contextual.</a:t>
            </a:r>
            <a:endParaRPr lang="es" sz="1800" b="0" i="0" strike="noStrike" cap="none" spc="0" baseline="0" dirty="0">
              <a:solidFill>
                <a:srgbClr val="FF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618345"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procesos de vaciado de bolsas están respaldados por técnicas de cerramiento, extracción/ventilación y EPI, tres de las cinco principales técnicas de control de polvo.</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95562" cy="1508105"/>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smtClean="0">
                <a:solidFill>
                  <a:srgbClr val="000000"/>
                </a:solidFill>
                <a:latin typeface="Calibri"/>
                <a:ea typeface="Calibri"/>
                <a:cs typeface="Calibri"/>
              </a:rPr>
              <a:t>la SCR</a:t>
            </a:r>
            <a:r>
              <a:rPr lang="es" sz="1200" b="0" i="0" strike="noStrike" cap="none" spc="0" baseline="0" dirty="0" smtClean="0">
                <a:solidFill>
                  <a:srgbClr val="000000"/>
                </a:solidFill>
                <a:effectLst/>
                <a:latin typeface="Calibri"/>
                <a:ea typeface="Calibri"/>
                <a:cs typeface="Calibri"/>
              </a:rPr>
              <a:t>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CÓMO EL VACIADO DE BOLSAS GENERA </a:t>
            </a:r>
            <a:r>
              <a:rPr lang="es" sz="3000" dirty="0" smtClean="0">
                <a:latin typeface="Helvetica"/>
                <a:ea typeface="Helvetica"/>
                <a:cs typeface="Helvetica"/>
              </a:rPr>
              <a:t>SCR</a:t>
            </a:r>
            <a:endParaRPr lang="es" sz="30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15644" cy="2938988"/>
          </a:xfrm>
        </p:spPr>
        <p:txBody>
          <a:bodyPr anchor="t"/>
          <a:lstStyle/>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vaciado de bolsas causa polvo que se transporta por el aire cuando los contenidos salen de la bolsa.</a:t>
            </a:r>
          </a:p>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Un vaciado rápido de bolsas genera mucho polvo, reduce la calidad del aire y expone potencialmente a los trabajadores a la SCR. </a:t>
            </a:r>
          </a:p>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materiales de polvo fino y seco generan una mayor cantidad de polvo en el aire durante la manipulación.</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Este paquete de formación contempla dos tipos de bolsas, que requerirán diferentes medidas para manipularlas con seguridad.</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BOLSAS PEQUEÑAS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12874" cy="3682369"/>
          </a:xfrm>
        </p:spPr>
        <p:txBody>
          <a:bodyPr anchor="t"/>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Para minimizar la generación de polvo al vaciar las bolsas:</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Use estaciones automáticas o semiautomáticas de vaciado de bolsas siempre que sea posible.</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Si el proceso no se puede automatizar, debería realizarse en un entorno cerrado. Utilice, si está disponible, una estación manual de vaciado de bolsas con ventilación por extracción.</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Vacíe el contenido de la bolsa con cuidado, con la apertura alejada de usted.</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Enrolle las bolsas vacías dentro de la zona de extracción.</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Lleve EPI cuando no tenga disponibles otras medidas de control.</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Coloque las bolsas vacías dentro de un saco grande de plástico. No lo llene más de la cuenta. Selle el saco antes de su eliminación.</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1"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96418" cy="850900"/>
          </a:xfrm>
        </p:spPr>
        <p:txBody>
          <a:bodyPr/>
          <a:lstStyle/>
          <a:p>
            <a:r>
              <a:rPr lang="es" sz="3000" b="1" i="0" strike="noStrike" cap="none" spc="0" baseline="0" dirty="0">
                <a:solidFill>
                  <a:srgbClr val="F6A317"/>
                </a:solidFill>
                <a:effectLst/>
                <a:latin typeface="Helvetica"/>
                <a:ea typeface="Helvetica"/>
                <a:cs typeface="Helvetica"/>
              </a:rPr>
              <a:t>SACOS (BOLSAS GRANDES)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Para minimizar la generación de polvo al vaciar las bolsas: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Use estaciones automáticas de vaciado de bolsas siempre que sea posible. Proporcionan un buen sellado y disponen de sistemas para captar el polvo y controlar el flujo de materiales.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Use EPI al abrir o cortar los sacos manualmente.</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No comprima manualmente los sacos vacíos. Déjelos dentro de un saco grande de plástico. No lo llene más de la cuenta. Selle el saco antes de su eliminación.</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819310" cy="850900"/>
          </a:xfrm>
        </p:spPr>
        <p:txBody>
          <a:bodyPr anchor="t"/>
          <a:lstStyle/>
          <a:p>
            <a:r>
              <a:rPr lang="es" sz="3000" b="1" i="0" strike="noStrike" cap="none" spc="0" baseline="0" dirty="0">
                <a:solidFill>
                  <a:srgbClr val="F6A317"/>
                </a:solidFill>
                <a:effectLst/>
                <a:latin typeface="Helvetica"/>
                <a:ea typeface="Helvetica"/>
                <a:cs typeface="Helvetica"/>
              </a:rPr>
              <a:t>QUÉ HACER Y QUÉ NO HACER DURANTE EL VACIADO DE BOLSAS</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589500"/>
            <a:ext cx="6378607" cy="3201832"/>
          </a:xfrm>
        </p:spPr>
        <p:txBody>
          <a:bodyPr/>
          <a:lstStyle/>
          <a:p>
            <a:pPr>
              <a:lnSpc>
                <a:spcPct val="100000"/>
              </a:lnSpc>
              <a:spcBef>
                <a:spcPts val="600"/>
              </a:spcBef>
              <a:buSzPct val="85000"/>
            </a:pPr>
            <a:r>
              <a:rPr lang="es" sz="1400" b="1" i="0" strike="noStrike" cap="none" spc="0" baseline="0" dirty="0">
                <a:solidFill>
                  <a:srgbClr val="000000"/>
                </a:solidFill>
                <a:effectLst/>
                <a:latin typeface="Helvetica"/>
                <a:ea typeface="Helvetica"/>
                <a:cs typeface="Helvetica"/>
              </a:rPr>
              <a:t>QUÉ HACER</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Asegurarse de que los sistemas de extracción de polvo funcionan correctamente.</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Buscar señales de daños o mal funcionamiento e </a:t>
            </a:r>
            <a:r>
              <a:rPr lang="es" sz="1400" b="0" i="0" strike="noStrike" cap="none" spc="0" baseline="0" dirty="0" smtClean="0">
                <a:solidFill>
                  <a:srgbClr val="000000"/>
                </a:solidFill>
                <a:effectLst/>
                <a:latin typeface="Helvetica"/>
                <a:ea typeface="Helvetica"/>
                <a:cs typeface="Helvetica"/>
              </a:rPr>
              <a:t>informar </a:t>
            </a:r>
            <a:r>
              <a:rPr lang="es" sz="1400" b="0" i="0" strike="noStrike" cap="none" spc="0" baseline="0" dirty="0">
                <a:solidFill>
                  <a:srgbClr val="000000"/>
                </a:solidFill>
                <a:effectLst/>
                <a:latin typeface="Helvetica"/>
                <a:ea typeface="Helvetica"/>
                <a:cs typeface="Helvetica"/>
              </a:rPr>
              <a:t>de los problemas que detecte.</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Llevar EPI (mascarilla antipolvo) si otros controles de polvo no están disponibles.</a:t>
            </a:r>
          </a:p>
          <a:p>
            <a:pPr marL="342900" indent="-342900">
              <a:lnSpc>
                <a:spcPct val="100000"/>
              </a:lnSpc>
              <a:spcBef>
                <a:spcPts val="600"/>
              </a:spcBef>
              <a:spcAft>
                <a:spcPts val="1000"/>
              </a:spcAft>
              <a:buSzPct val="85000"/>
              <a:buFont typeface=".Apple Color Emoji UI"/>
              <a:buChar char="✅"/>
            </a:pPr>
            <a:r>
              <a:rPr lang="es" sz="1400" b="0" i="0" strike="noStrike" cap="none" spc="0" baseline="0" dirty="0">
                <a:solidFill>
                  <a:srgbClr val="000000"/>
                </a:solidFill>
                <a:effectLst/>
                <a:latin typeface="Helvetica"/>
                <a:ea typeface="Helvetica"/>
                <a:cs typeface="Helvetica"/>
              </a:rPr>
              <a:t>Encargarse inmediatamente de solucionar los derrames, </a:t>
            </a:r>
            <a:r>
              <a:rPr lang="es" sz="1400" b="0" i="0" strike="noStrike" cap="none" spc="0" baseline="0" dirty="0" smtClean="0">
                <a:solidFill>
                  <a:srgbClr val="000000"/>
                </a:solidFill>
                <a:effectLst/>
                <a:latin typeface="Helvetica"/>
                <a:ea typeface="Helvetica"/>
                <a:cs typeface="Helvetica"/>
              </a:rPr>
              <a:t>mediante la aspiración </a:t>
            </a:r>
            <a:r>
              <a:rPr lang="es" sz="1400" b="0" i="0" strike="noStrike" cap="none" spc="0" baseline="0" dirty="0">
                <a:solidFill>
                  <a:srgbClr val="000000"/>
                </a:solidFill>
                <a:effectLst/>
                <a:latin typeface="Helvetica"/>
                <a:ea typeface="Helvetica"/>
                <a:cs typeface="Helvetica"/>
              </a:rPr>
              <a:t>o </a:t>
            </a:r>
            <a:r>
              <a:rPr lang="es" sz="1400" b="0" i="0" strike="noStrike" cap="none" spc="0" baseline="0" dirty="0" smtClean="0">
                <a:solidFill>
                  <a:srgbClr val="000000"/>
                </a:solidFill>
                <a:effectLst/>
                <a:latin typeface="Helvetica"/>
                <a:ea typeface="Helvetica"/>
                <a:cs typeface="Helvetica"/>
              </a:rPr>
              <a:t>la </a:t>
            </a:r>
            <a:r>
              <a:rPr lang="es" sz="1400" b="0" i="0" strike="noStrike" cap="none" spc="0" baseline="0" dirty="0">
                <a:solidFill>
                  <a:srgbClr val="000000"/>
                </a:solidFill>
                <a:effectLst/>
                <a:latin typeface="Helvetica"/>
                <a:ea typeface="Helvetica"/>
                <a:cs typeface="Helvetica"/>
              </a:rPr>
              <a:t>limpieza húmeda.</a:t>
            </a:r>
          </a:p>
          <a:p>
            <a:pPr>
              <a:lnSpc>
                <a:spcPct val="100000"/>
              </a:lnSpc>
              <a:spcBef>
                <a:spcPts val="600"/>
              </a:spcBef>
            </a:pPr>
            <a:r>
              <a:rPr lang="es" sz="1400" b="1" i="0" strike="noStrike" cap="none" spc="0" baseline="0" dirty="0">
                <a:solidFill>
                  <a:srgbClr val="000000"/>
                </a:solidFill>
                <a:effectLst/>
                <a:latin typeface="Helvetica"/>
                <a:ea typeface="Helvetica"/>
                <a:cs typeface="Helvetica"/>
              </a:rPr>
              <a:t>QUÉ NO HACER</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Vaciar el contenido de las bolsas pequeñas demasiado rápido.</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Dejar que los contenedores de residuos se llenen demasiado.</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Limpiar mediante un cepillo seco o aire comprimido.</a:t>
            </a:r>
          </a:p>
          <a:p>
            <a:pPr marL="342900" indent="-342900">
              <a:lnSpc>
                <a:spcPct val="100000"/>
              </a:lnSpc>
              <a:spcBef>
                <a:spcPts val="600"/>
              </a:spcBef>
              <a:buSzPct val="85000"/>
              <a:buFont typeface=".Apple Color Emoji UI"/>
              <a:buChar char="✅"/>
            </a:pPr>
            <a:endParaRPr lang="en-GB" sz="1400" dirty="0"/>
          </a:p>
          <a:p>
            <a:pPr marL="285750" indent="-285750">
              <a:lnSpc>
                <a:spcPct val="100000"/>
              </a:lnSpc>
              <a:spcBef>
                <a:spcPts val="600"/>
              </a:spcBef>
              <a:buFont typeface="Arial" panose="020B0604020202020204" pitchFamily="34" charset="0"/>
              <a:buChar char="•"/>
            </a:pPr>
            <a:endParaRPr lang="en-US" sz="14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633366" y="2589500"/>
            <a:ext cx="4183984" cy="3553399"/>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b="0" i="0" strike="noStrike" cap="none" spc="0" baseline="0" dirty="0" smtClean="0">
                <a:solidFill>
                  <a:srgbClr val="000000"/>
                </a:solidFill>
                <a:effectLst/>
                <a:latin typeface="Helvetica"/>
                <a:ea typeface="Helvetica"/>
                <a:cs typeface="Helvetica"/>
              </a:rPr>
              <a:t>Cambiar </a:t>
            </a:r>
            <a:r>
              <a:rPr lang="es" sz="1800" b="0" i="0" strike="noStrike" cap="none" spc="0" baseline="0" dirty="0">
                <a:solidFill>
                  <a:srgbClr val="000000"/>
                </a:solidFill>
                <a:effectLst/>
                <a:latin typeface="Helvetica"/>
                <a:ea typeface="Helvetica"/>
                <a:cs typeface="Helvetica"/>
              </a:rPr>
              <a:t>imagen &gt; </a:t>
            </a:r>
            <a:r>
              <a:rPr lang="es" sz="1800" dirty="0">
                <a:solidFill>
                  <a:srgbClr val="000000"/>
                </a:solidFill>
                <a:latin typeface="Helvetica"/>
                <a:ea typeface="Helvetica"/>
                <a:cs typeface="Helvetica"/>
              </a:rPr>
              <a:t>D</a:t>
            </a:r>
            <a:r>
              <a:rPr lang="es" sz="1800" b="0" i="0" strike="noStrike" cap="none" spc="0" baseline="0" dirty="0" smtClean="0">
                <a:solidFill>
                  <a:srgbClr val="000000"/>
                </a:solidFill>
                <a:effectLst/>
                <a:latin typeface="Helvetica"/>
                <a:ea typeface="Helvetica"/>
                <a:cs typeface="Helvetica"/>
              </a:rPr>
              <a:t>esde un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El vaciado de bolsas puede causar exposición a la SCR. Para proteger su salud,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Compruebe que están en funcionamiento los sistemas de ventilación y extracción (si los hay).</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Utilice siempre que pueda la asistencia de una máquina.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Elimine las bolsas vacías con cuidado para minimizar la generación de polvo.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Limpie los derrames inmediatamente.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es" sz="3000" b="1" i="0" strike="noStrike" cap="none" spc="0" baseline="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el Vaciado de bolsas – Bolsas pequeñas (Hoja de tareas 2.2.1a)</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el Vaciado de bolsas – Sacos (Hoja de tareas 2.2.1b)</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es" sz="1800" b="0" i="0" strike="noStrike" cap="none" spc="0" baseline="0" dirty="0">
                <a:solidFill>
                  <a:srgbClr val="000000"/>
                </a:solidFill>
                <a:effectLst/>
                <a:latin typeface="Calibri"/>
                <a:ea typeface="Calibri"/>
                <a:cs typeface="Calibri"/>
              </a:rPr>
              <a:t>Consulte la </a:t>
            </a:r>
            <a:r>
              <a:rPr lang="es" sz="1800" b="1" i="0" strike="noStrike" cap="none" spc="0" baseline="0" dirty="0">
                <a:solidFill>
                  <a:srgbClr val="000000"/>
                </a:solidFill>
                <a:effectLst/>
                <a:latin typeface="Calibri"/>
                <a:ea typeface="Calibri"/>
                <a:cs typeface="Calibri"/>
              </a:rPr>
              <a:t>Plataforma de E-learning de NEPSI</a:t>
            </a:r>
            <a:r>
              <a:rPr lang="es" sz="1800" b="0" i="0" strike="noStrike" cap="none" spc="0" baseline="0" dirty="0">
                <a:solidFill>
                  <a:srgbClr val="000000"/>
                </a:solidFill>
                <a:effectLst/>
                <a:latin typeface="Calibri"/>
                <a:ea typeface="Calibri"/>
                <a:cs typeface="Calibri"/>
              </a:rPr>
              <a:t> en </a:t>
            </a:r>
            <a:r>
              <a:rPr lang="es" sz="1800" b="0" i="0" strike="noStrike" cap="none" spc="0" baseline="0" dirty="0">
                <a:solidFill>
                  <a:srgbClr val="000000"/>
                </a:solidFill>
                <a:effectLst/>
                <a:latin typeface="Calibri"/>
                <a:ea typeface="Calibri"/>
                <a:cs typeface="Calibri"/>
                <a:hlinkClick r:id="rId6" history="0"/>
              </a:rPr>
              <a:t>training.nepsi.eu</a:t>
            </a:r>
            <a:r>
              <a:rPr lang="es" sz="1800"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010B4D-889E-4147-A48F-CFCF087DFAC2}"/>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749</TotalTime>
  <Words>1451</Words>
  <Application>Microsoft Office PowerPoint</Application>
  <PresentationFormat>Panorámica</PresentationFormat>
  <Paragraphs>104</Paragraphs>
  <Slides>13</Slides>
  <Notes>11</Notes>
  <HiddenSlides>1</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Usuario de Windows</cp:lastModifiedBy>
  <cp:revision>18</cp:revision>
  <dcterms:created xsi:type="dcterms:W3CDTF">2020-01-29T17:43:15Z</dcterms:created>
  <dcterms:modified xsi:type="dcterms:W3CDTF">2022-09-19T14:11:58Z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