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DC9F39-40A7-41C6-9F32-F5B09E3361E7}" v="288" dt="2022-09-22T22:46:37.106"/>
    <p1510:client id="{3655C7A8-33C3-4D43-A123-305773735A25}" v="10" dt="2022-09-23T08:43:16.278"/>
    <p1510:client id="{4F95021E-5287-4755-974F-DB3639BC74BA}" v="2" dt="2022-09-22T23:45:17.803"/>
    <p1510:client id="{578D23A6-7B0A-43A0-AE97-C150CCA7920B}" v="3" dt="2022-09-22T22:56:08.657"/>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20"/>
    <p:restoredTop sz="69943" autoAdjust="0"/>
  </p:normalViewPr>
  <p:slideViewPr>
    <p:cSldViewPr snapToGrid="0">
      <p:cViewPr varScale="1">
        <p:scale>
          <a:sx n="51" d="100"/>
          <a:sy n="51" d="100"/>
        </p:scale>
        <p:origin x="1230"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3655C7A8-33C3-4D43-A123-305773735A25}"/>
    <pc:docChg chg="modSld">
      <pc:chgData name="Nanni Condò" userId="5cb635cf050d7968" providerId="Windows Live" clId="Web-{3655C7A8-33C3-4D43-A123-305773735A25}" dt="2022-09-23T08:43:16.278" v="9" actId="20577"/>
      <pc:docMkLst>
        <pc:docMk/>
      </pc:docMkLst>
      <pc:sldChg chg="modSp">
        <pc:chgData name="Nanni Condò" userId="5cb635cf050d7968" providerId="Windows Live" clId="Web-{3655C7A8-33C3-4D43-A123-305773735A25}" dt="2022-09-23T08:43:16.278" v="9" actId="20577"/>
        <pc:sldMkLst>
          <pc:docMk/>
          <pc:sldMk cId="146483668" sldId="273"/>
        </pc:sldMkLst>
        <pc:spChg chg="mod">
          <ac:chgData name="Nanni Condò" userId="5cb635cf050d7968" providerId="Windows Live" clId="Web-{3655C7A8-33C3-4D43-A123-305773735A25}" dt="2022-09-23T08:43:16.278" v="9" actId="20577"/>
          <ac:spMkLst>
            <pc:docMk/>
            <pc:sldMk cId="146483668" sldId="273"/>
            <ac:spMk id="3" creationId="{778F63C9-1C70-4F4D-9234-7DEE4FC33B21}"/>
          </ac:spMkLst>
        </pc:spChg>
      </pc:sldChg>
    </pc:docChg>
  </pc:docChgLst>
  <pc:docChgLst>
    <pc:chgData name="Samuel Davies" userId="4bb99b2c-4e56-4c10-ad8a-c1b2d904d94c" providerId="ADAL" clId="{7A0550B0-52FB-A54F-90E1-3571E8ADE49B}"/>
    <pc:docChg chg="modSld">
      <pc:chgData name="Samuel Davies" userId="4bb99b2c-4e56-4c10-ad8a-c1b2d904d94c" providerId="ADAL" clId="{7A0550B0-52FB-A54F-90E1-3571E8ADE49B}" dt="2020-12-09T21:32:09.865" v="6" actId="20577"/>
      <pc:docMkLst>
        <pc:docMk/>
      </pc:docMkLst>
      <pc:sldChg chg="modSp mod">
        <pc:chgData name="Samuel Davies" userId="4bb99b2c-4e56-4c10-ad8a-c1b2d904d94c" providerId="ADAL" clId="{7A0550B0-52FB-A54F-90E1-3571E8ADE49B}" dt="2020-12-09T21:32:09.865" v="6" actId="20577"/>
        <pc:sldMkLst>
          <pc:docMk/>
          <pc:sldMk cId="146483668" sldId="273"/>
        </pc:sldMkLst>
        <pc:spChg chg="mod">
          <ac:chgData name="Samuel Davies" userId="4bb99b2c-4e56-4c10-ad8a-c1b2d904d94c" providerId="ADAL" clId="{7A0550B0-52FB-A54F-90E1-3571E8ADE49B}" dt="2020-12-09T21:32:09.865" v="6" actId="20577"/>
          <ac:spMkLst>
            <pc:docMk/>
            <pc:sldMk cId="146483668" sldId="273"/>
            <ac:spMk id="3" creationId="{778F63C9-1C70-4F4D-9234-7DEE4FC33B21}"/>
          </ac:spMkLst>
        </pc:spChg>
      </pc:sldChg>
    </pc:docChg>
  </pc:docChgLst>
  <pc:docChgLst>
    <pc:chgData name="Nanni Condò" userId="5cb635cf050d7968" providerId="Windows Live" clId="Web-{578D23A6-7B0A-43A0-AE97-C150CCA7920B}"/>
    <pc:docChg chg="modSld">
      <pc:chgData name="Nanni Condò" userId="5cb635cf050d7968" providerId="Windows Live" clId="Web-{578D23A6-7B0A-43A0-AE97-C150CCA7920B}" dt="2022-09-22T22:56:04.266" v="1" actId="20577"/>
      <pc:docMkLst>
        <pc:docMk/>
      </pc:docMkLst>
      <pc:sldChg chg="modSp">
        <pc:chgData name="Nanni Condò" userId="5cb635cf050d7968" providerId="Windows Live" clId="Web-{578D23A6-7B0A-43A0-AE97-C150CCA7920B}" dt="2022-09-22T22:56:04.266" v="1" actId="20577"/>
        <pc:sldMkLst>
          <pc:docMk/>
          <pc:sldMk cId="695964686" sldId="256"/>
        </pc:sldMkLst>
        <pc:spChg chg="mod">
          <ac:chgData name="Nanni Condò" userId="5cb635cf050d7968" providerId="Windows Live" clId="Web-{578D23A6-7B0A-43A0-AE97-C150CCA7920B}" dt="2022-09-22T22:56:04.266" v="1" actId="20577"/>
          <ac:spMkLst>
            <pc:docMk/>
            <pc:sldMk cId="695964686" sldId="256"/>
            <ac:spMk id="3" creationId="{43302E89-B061-3248-A4DD-EEC96D8F9285}"/>
          </ac:spMkLst>
        </pc:spChg>
      </pc:sldChg>
    </pc:docChg>
  </pc:docChgLst>
  <pc:docChgLst>
    <pc:chgData name="Nanni Condò" userId="5cb635cf050d7968" providerId="Windows Live" clId="Web-{4F95021E-5287-4755-974F-DB3639BC74BA}"/>
    <pc:docChg chg="modSld">
      <pc:chgData name="Nanni Condò" userId="5cb635cf050d7968" providerId="Windows Live" clId="Web-{4F95021E-5287-4755-974F-DB3639BC74BA}" dt="2022-09-22T23:45:16.553" v="0" actId="20577"/>
      <pc:docMkLst>
        <pc:docMk/>
      </pc:docMkLst>
      <pc:sldChg chg="modSp">
        <pc:chgData name="Nanni Condò" userId="5cb635cf050d7968" providerId="Windows Live" clId="Web-{4F95021E-5287-4755-974F-DB3639BC74BA}" dt="2022-09-22T23:45:16.553" v="0" actId="20577"/>
        <pc:sldMkLst>
          <pc:docMk/>
          <pc:sldMk cId="1266961178" sldId="276"/>
        </pc:sldMkLst>
        <pc:spChg chg="mod">
          <ac:chgData name="Nanni Condò" userId="5cb635cf050d7968" providerId="Windows Live" clId="Web-{4F95021E-5287-4755-974F-DB3639BC74BA}" dt="2022-09-22T23:45:16.553" v="0" actId="20577"/>
          <ac:spMkLst>
            <pc:docMk/>
            <pc:sldMk cId="1266961178" sldId="276"/>
            <ac:spMk id="2" creationId="{7365DD5F-04E6-6D4E-A885-E2746522BBFE}"/>
          </ac:spMkLst>
        </pc:spChg>
      </pc:sldChg>
    </pc:docChg>
  </pc:docChgLst>
  <pc:docChgLst>
    <pc:chgData name="Nanni Condò" userId="5cb635cf050d7968" providerId="Windows Live" clId="Web-{12DC9F39-40A7-41C6-9F32-F5B09E3361E7}"/>
    <pc:docChg chg="modSld">
      <pc:chgData name="Nanni Condò" userId="5cb635cf050d7968" providerId="Windows Live" clId="Web-{12DC9F39-40A7-41C6-9F32-F5B09E3361E7}" dt="2022-09-22T22:46:36.653" v="283" actId="20577"/>
      <pc:docMkLst>
        <pc:docMk/>
      </pc:docMkLst>
      <pc:sldChg chg="modSp">
        <pc:chgData name="Nanni Condò" userId="5cb635cf050d7968" providerId="Windows Live" clId="Web-{12DC9F39-40A7-41C6-9F32-F5B09E3361E7}" dt="2022-09-22T22:34:45.462" v="142" actId="20577"/>
        <pc:sldMkLst>
          <pc:docMk/>
          <pc:sldMk cId="1751283086" sldId="259"/>
        </pc:sldMkLst>
        <pc:spChg chg="mod">
          <ac:chgData name="Nanni Condò" userId="5cb635cf050d7968" providerId="Windows Live" clId="Web-{12DC9F39-40A7-41C6-9F32-F5B09E3361E7}" dt="2022-09-22T22:34:45.462" v="142" actId="20577"/>
          <ac:spMkLst>
            <pc:docMk/>
            <pc:sldMk cId="1751283086" sldId="259"/>
            <ac:spMk id="3" creationId="{2A7895A4-A370-4F49-96A1-B01D9EBAEF69}"/>
          </ac:spMkLst>
        </pc:spChg>
      </pc:sldChg>
      <pc:sldChg chg="modSp">
        <pc:chgData name="Nanni Condò" userId="5cb635cf050d7968" providerId="Windows Live" clId="Web-{12DC9F39-40A7-41C6-9F32-F5B09E3361E7}" dt="2022-09-22T22:45:08.948" v="262" actId="20577"/>
        <pc:sldMkLst>
          <pc:docMk/>
          <pc:sldMk cId="3841830713" sldId="269"/>
        </pc:sldMkLst>
        <pc:spChg chg="mod">
          <ac:chgData name="Nanni Condò" userId="5cb635cf050d7968" providerId="Windows Live" clId="Web-{12DC9F39-40A7-41C6-9F32-F5B09E3361E7}" dt="2022-09-22T22:45:08.948" v="262" actId="20577"/>
          <ac:spMkLst>
            <pc:docMk/>
            <pc:sldMk cId="3841830713" sldId="269"/>
            <ac:spMk id="3" creationId="{2A7895A4-A370-4F49-96A1-B01D9EBAEF69}"/>
          </ac:spMkLst>
        </pc:spChg>
      </pc:sldChg>
      <pc:sldChg chg="modSp">
        <pc:chgData name="Nanni Condò" userId="5cb635cf050d7968" providerId="Windows Live" clId="Web-{12DC9F39-40A7-41C6-9F32-F5B09E3361E7}" dt="2022-09-22T22:46:36.653" v="283" actId="20577"/>
        <pc:sldMkLst>
          <pc:docMk/>
          <pc:sldMk cId="614341750" sldId="270"/>
        </pc:sldMkLst>
        <pc:spChg chg="mod">
          <ac:chgData name="Nanni Condò" userId="5cb635cf050d7968" providerId="Windows Live" clId="Web-{12DC9F39-40A7-41C6-9F32-F5B09E3361E7}" dt="2022-09-22T22:46:36.653" v="283" actId="20577"/>
          <ac:spMkLst>
            <pc:docMk/>
            <pc:sldMk cId="614341750" sldId="270"/>
            <ac:spMk id="3" creationId="{93220A22-4954-F04B-A3F3-F1A9A2F05281}"/>
          </ac:spMkLst>
        </pc:spChg>
      </pc:sldChg>
      <pc:sldChg chg="modSp">
        <pc:chgData name="Nanni Condò" userId="5cb635cf050d7968" providerId="Windows Live" clId="Web-{12DC9F39-40A7-41C6-9F32-F5B09E3361E7}" dt="2022-09-22T22:40:57.468" v="211" actId="20577"/>
        <pc:sldMkLst>
          <pc:docMk/>
          <pc:sldMk cId="1674633396" sldId="271"/>
        </pc:sldMkLst>
        <pc:spChg chg="mod">
          <ac:chgData name="Nanni Condò" userId="5cb635cf050d7968" providerId="Windows Live" clId="Web-{12DC9F39-40A7-41C6-9F32-F5B09E3361E7}" dt="2022-09-22T22:40:57.468" v="211" actId="20577"/>
          <ac:spMkLst>
            <pc:docMk/>
            <pc:sldMk cId="1674633396" sldId="271"/>
            <ac:spMk id="3" creationId="{2A7895A4-A370-4F49-96A1-B01D9EBAEF69}"/>
          </ac:spMkLst>
        </pc:spChg>
      </pc:sldChg>
      <pc:sldChg chg="modSp">
        <pc:chgData name="Nanni Condò" userId="5cb635cf050d7968" providerId="Windows Live" clId="Web-{12DC9F39-40A7-41C6-9F32-F5B09E3361E7}" dt="2022-09-22T22:32:04.849" v="128" actId="20577"/>
        <pc:sldMkLst>
          <pc:docMk/>
          <pc:sldMk cId="146483668" sldId="273"/>
        </pc:sldMkLst>
        <pc:spChg chg="mod">
          <ac:chgData name="Nanni Condò" userId="5cb635cf050d7968" providerId="Windows Live" clId="Web-{12DC9F39-40A7-41C6-9F32-F5B09E3361E7}" dt="2022-09-22T22:32:04.849" v="128" actId="20577"/>
          <ac:spMkLst>
            <pc:docMk/>
            <pc:sldMk cId="146483668" sldId="273"/>
            <ac:spMk id="3" creationId="{778F63C9-1C70-4F4D-9234-7DEE4FC33B21}"/>
          </ac:spMkLst>
        </pc:spChg>
      </pc:sldChg>
      <pc:sldChg chg="modSp">
        <pc:chgData name="Nanni Condò" userId="5cb635cf050d7968" providerId="Windows Live" clId="Web-{12DC9F39-40A7-41C6-9F32-F5B09E3361E7}" dt="2022-09-22T22:33:29.022" v="138" actId="20577"/>
        <pc:sldMkLst>
          <pc:docMk/>
          <pc:sldMk cId="1266961178" sldId="276"/>
        </pc:sldMkLst>
        <pc:spChg chg="mod">
          <ac:chgData name="Nanni Condò" userId="5cb635cf050d7968" providerId="Windows Live" clId="Web-{12DC9F39-40A7-41C6-9F32-F5B09E3361E7}" dt="2022-09-22T22:33:29.022" v="138" actId="20577"/>
          <ac:spMkLst>
            <pc:docMk/>
            <pc:sldMk cId="1266961178" sldId="276"/>
            <ac:spMk id="3" creationId="{A7CCF503-854B-AB4F-95DE-9FA9D3D5EB19}"/>
          </ac:spMkLst>
        </pc:spChg>
      </pc:sldChg>
    </pc:docChg>
  </pc:docChgLst>
  <pc:docChgLst>
    <pc:chgData name="Nanni Condò" userId="5cb635cf050d7968" providerId="Windows Live" clId="Web-{5D8A45EC-9B87-462F-9682-B2FAA8630E0E}"/>
    <pc:docChg chg="modSld">
      <pc:chgData name="Nanni Condò" userId="5cb635cf050d7968" providerId="Windows Live" clId="Web-{5D8A45EC-9B87-462F-9682-B2FAA8630E0E}" dt="2022-09-23T14:16:06.506" v="27"/>
      <pc:docMkLst>
        <pc:docMk/>
      </pc:docMkLst>
      <pc:sldChg chg="modNotes">
        <pc:chgData name="Nanni Condò" userId="5cb635cf050d7968" providerId="Windows Live" clId="Web-{5D8A45EC-9B87-462F-9682-B2FAA8630E0E}" dt="2022-09-23T14:15:00.098" v="24"/>
        <pc:sldMkLst>
          <pc:docMk/>
          <pc:sldMk cId="3841830713" sldId="269"/>
        </pc:sldMkLst>
      </pc:sldChg>
      <pc:sldChg chg="modNotes">
        <pc:chgData name="Nanni Condò" userId="5cb635cf050d7968" providerId="Windows Live" clId="Web-{5D8A45EC-9B87-462F-9682-B2FAA8630E0E}" dt="2022-09-23T14:16:06.506" v="27"/>
        <pc:sldMkLst>
          <pc:docMk/>
          <pc:sldMk cId="614341750" sldId="270"/>
        </pc:sldMkLst>
      </pc:sldChg>
      <pc:sldChg chg="modNotes">
        <pc:chgData name="Nanni Condò" userId="5cb635cf050d7968" providerId="Windows Live" clId="Web-{5D8A45EC-9B87-462F-9682-B2FAA8630E0E}" dt="2022-09-23T14:13:33.143" v="12"/>
        <pc:sldMkLst>
          <pc:docMk/>
          <pc:sldMk cId="1674633396"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mn-lt"/>
                <a:ea typeface="Calibri"/>
                <a:cs typeface="Calibri"/>
              </a:rPr>
              <a:t>L'esposizione eccessiva alla silice cristallina respirabile (SCR) può comportare a lungo andare gravi problemi per la salute dei lavoratori. Per questa ragione, è importante che tutti i lavoratori siano a conoscenza delle buone pratiche che limitano o eliminano l'esposizione alla polvere di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Questo training fornisce una </a:t>
            </a:r>
            <a:r>
              <a:rPr lang="en-GB" sz="1200" b="0" i="0" strike="noStrike" cap="none" spc="0" baseline="0" dirty="0" err="1">
                <a:solidFill>
                  <a:srgbClr val="000000"/>
                </a:solidFill>
                <a:effectLst/>
                <a:latin typeface="+mn-lt"/>
                <a:ea typeface="Calibri"/>
                <a:cs typeface="Calibri"/>
              </a:rPr>
              <a:t>guida</a:t>
            </a:r>
            <a:r>
              <a:rPr lang="it" sz="1200" b="0" i="0" strike="noStrike" cap="none" spc="0" baseline="0" dirty="0">
                <a:solidFill>
                  <a:srgbClr val="000000"/>
                </a:solidFill>
                <a:effectLst/>
                <a:latin typeface="+mn-lt"/>
                <a:ea typeface="Calibri"/>
                <a:cs typeface="Calibri"/>
              </a:rPr>
              <a:t> allo svuotamento dei sacchi di piccole e grandi dimensioni utilizzati per i materiali contenenti silice cristallina.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I processi di svuotamento dei sacchi e la movimentazione scorretta dei sacchi vuoti possono provocare livelli significativi di esposizione alle polveri. Per questa ragione, è necessario attenersi alle buone pratiche previste per lo svuotamento dei sacchi. Per lo svuotamento di sacchi di piccole dimensioni, si raccomanda l'impiego di stazioni di scarico dei sacchi automatiche o semiautomatiche.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I processi di svuotamento dei sacchi e la movimentazione scorretta dei sacchi vuoti possono provocare livelli significativi di esposizione alle polveri. Per questa ragione, è necessario attenersi alle buone pratiche previste per lo svuotamento dei sacchi. Per lo svuotamento di sacchi di piccole dimensioni, si raccomanda l'impiego di stazioni di scarico dei sacchi automatiche o semiautomatiche.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Sebbene non sia sempre necessario, si raccomanda l'uso di stazioni di scarico dei sacchi automatiche o semiautomatiche per ridurre gli errori umani e gli infortuni.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La compressione dei sacchi genera molta polvere. È consigliabile che gli operatori arrotolino i sacchi vuoti all'interno della zona di aspirazione.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a:defRPr/>
            </a:pPr>
            <a:r>
              <a:rPr lang="it" sz="1200" b="0" i="0" strike="noStrike" cap="none" spc="0" baseline="0" dirty="0">
                <a:solidFill>
                  <a:srgbClr val="000000"/>
                </a:solidFill>
                <a:effectLst/>
                <a:latin typeface="+mn-lt"/>
                <a:ea typeface="Calibri"/>
                <a:cs typeface="Calibri"/>
              </a:rPr>
              <a:t>Durante lo svuotamento di un sacco di piccole dimensioni, assicurarsi che l'estremità aperta sia rivolta verso l’esterno. Per evitare di generare polveri, </a:t>
            </a:r>
            <a:r>
              <a:rPr lang="it" b="0" i="0" strike="noStrike" cap="none" spc="0" baseline="0" dirty="0">
                <a:effectLst/>
                <a:cs typeface="Calibri"/>
              </a:rPr>
              <a:t>svuotare il sacchetto in un sacco di plastica </a:t>
            </a:r>
            <a:r>
              <a:rPr lang="it" dirty="0">
                <a:cs typeface="Calibri"/>
              </a:rPr>
              <a:t>grande </a:t>
            </a:r>
            <a:r>
              <a:rPr lang="it" b="0" i="0" strike="noStrike" cap="none" spc="0" baseline="0" dirty="0">
                <a:effectLst/>
                <a:cs typeface="Calibri"/>
              </a:rPr>
              <a:t>sostenuto e allargato </a:t>
            </a:r>
            <a:r>
              <a:rPr lang="it" dirty="0">
                <a:cs typeface="Calibri"/>
              </a:rPr>
              <a:t>tramite un</a:t>
            </a:r>
            <a:r>
              <a:rPr lang="it" b="0" i="0" strike="noStrike" cap="none" spc="0" baseline="0" dirty="0">
                <a:effectLst/>
                <a:cs typeface="Calibri"/>
              </a:rPr>
              <a:t> telaio metallico</a:t>
            </a:r>
            <a:r>
              <a:rPr lang="it-IT" b="0" i="0" strike="noStrike" cap="none" spc="0" baseline="0" dirty="0">
                <a:effectLst/>
                <a:cs typeface="Calibri"/>
              </a:rPr>
              <a:t>.</a:t>
            </a:r>
            <a:endParaRPr lang="it-IT" dirty="0">
              <a:cs typeface="Calibri"/>
            </a:endParaRPr>
          </a:p>
          <a:p>
            <a:pPr marL="0" marR="0" lvl="0" indent="0" algn="l" defTabSz="914400" rtl="0" eaLnBrk="1" fontAlgn="auto" latinLnBrk="0" hangingPunct="1">
              <a:lnSpc>
                <a:spcPct val="100000"/>
              </a:lnSpc>
              <a:spcBef>
                <a:spcPct val="0"/>
              </a:spcBef>
              <a:spcAft>
                <a:spcPct val="0"/>
              </a:spcAft>
              <a:buClrTx/>
              <a:buSzTx/>
              <a:buFontTx/>
              <a:buNone/>
              <a:defRPr/>
            </a:pPr>
            <a:endParaRPr lang="it" sz="1200" b="0" i="0" strike="noStrike" cap="none" spc="0" baseline="0" dirty="0">
              <a:solidFill>
                <a:srgbClr val="000000"/>
              </a:solidFill>
              <a:effectLst/>
              <a:latin typeface="+mn-lt"/>
              <a:ea typeface="Calibri"/>
              <a:cs typeface="Calibri"/>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mn-lt"/>
                <a:ea typeface="Calibri"/>
                <a:cs typeface="Calibri"/>
              </a:rPr>
              <a:t>Utilizzare un saccone, invece di vari sacchi di piccole dimensioni, è più conveniente ed ecologico. I sacconi possono contenere una quantità di materiale pari a quella di un intero pallet di sacchetti. </a:t>
            </a:r>
            <a:r>
              <a:rPr lang="it" dirty="0">
                <a:solidFill>
                  <a:srgbClr val="000000"/>
                </a:solidFill>
                <a:ea typeface="Calibri"/>
                <a:cs typeface="Calibri"/>
              </a:rPr>
              <a:t>Per questa ragione</a:t>
            </a:r>
            <a:r>
              <a:rPr lang="it" sz="1200" b="0" i="0" strike="noStrike" cap="none" spc="0" baseline="0" dirty="0">
                <a:solidFill>
                  <a:srgbClr val="000000"/>
                </a:solidFill>
                <a:effectLst/>
                <a:latin typeface="+mn-lt"/>
                <a:ea typeface="Calibri"/>
                <a:cs typeface="Calibri"/>
              </a:rPr>
              <a:t>, una volta riempiti, sono troppo pesanti da movimentare senza l’ausilio di una macchina.</a:t>
            </a:r>
          </a:p>
          <a:p>
            <a:endParaRPr lang="en-GB"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mn-lt"/>
                <a:ea typeface="Calibri"/>
                <a:cs typeface="Calibri"/>
              </a:rPr>
              <a:t>Durante lo svuotamento di un saccone mediante taglio, si raccomanda l’utilizzo dei DPI.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Prima di iniziare il processo di svuotamento dei sacchi, accertarsi che i sistemi di ventilazione e di aspirazione siano funzionanti. Se si sospetta la presenza di un problema, contattare il responsabile in loco. Assicurarsi che non vi siano fattori esterni, come le correnti d'aria, che possano interferire con il corretto funzionamento dei sistemi di ventilazione.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Se disponibili, utilizzare strumenti di supporto alla movimentazione per ridurre gli errori umani e gli infortuni. Non riempire mai i sacchi in modo eccessivo per evitare inutili fuoriuscite </a:t>
            </a:r>
            <a:r>
              <a:rPr lang="it" dirty="0">
                <a:solidFill>
                  <a:srgbClr val="000000"/>
                </a:solidFill>
                <a:ea typeface="Calibri"/>
                <a:cs typeface="Calibri"/>
              </a:rPr>
              <a:t>e</a:t>
            </a:r>
            <a:r>
              <a:rPr lang="it" sz="1200" b="0" i="0" strike="noStrike" cap="none" spc="0" baseline="0" dirty="0">
                <a:solidFill>
                  <a:srgbClr val="000000"/>
                </a:solidFill>
                <a:effectLst/>
                <a:latin typeface="+mn-lt"/>
                <a:ea typeface="Calibri"/>
                <a:cs typeface="Calibri"/>
              </a:rPr>
              <a:t> causare ulteriori pericoli. In caso di fuoriuscite, intervenire immediatamente con metodi di pulizia a umido o a secco.</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386355" y="429114"/>
            <a:ext cx="343099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LO SVUOTAMENTO DEI SACCHI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105432" cy="850900"/>
          </a:xfrm>
        </p:spPr>
        <p:txBody>
          <a:bodyPr lIns="91440" tIns="45720" rIns="91440" bIns="45720" anchor="t"/>
          <a:lstStyle/>
          <a:p>
            <a:r>
              <a:rPr lang="it" sz="3000" b="1" i="0" strike="noStrike" cap="none" spc="0" baseline="0" dirty="0">
                <a:solidFill>
                  <a:srgbClr val="FFFFFF"/>
                </a:solidFill>
                <a:effectLst/>
                <a:latin typeface="Helvetica"/>
                <a:ea typeface="Helvetica"/>
                <a:cs typeface="Helvetica"/>
              </a:rPr>
              <a:t>TRAINING SULLE BUONE PRATICHE PER LO </a:t>
            </a:r>
            <a:r>
              <a:rPr lang="it" sz="3000" dirty="0">
                <a:solidFill>
                  <a:srgbClr val="FFFFFF"/>
                </a:solidFill>
                <a:latin typeface="Helvetica"/>
                <a:ea typeface="Helvetica"/>
                <a:cs typeface="Helvetica"/>
              </a:rPr>
              <a:t>SVUOTAMENTO DEI</a:t>
            </a:r>
            <a:r>
              <a:rPr lang="it" sz="3000" b="1" i="0" strike="noStrike" cap="none" spc="0" baseline="0" dirty="0">
                <a:solidFill>
                  <a:srgbClr val="FFFFFF"/>
                </a:solidFill>
                <a:effectLst/>
                <a:latin typeface="Helvetica"/>
                <a:ea typeface="Helvetica"/>
                <a:cs typeface="Helvetica"/>
              </a:rPr>
              <a:t> SACCHI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234F0554-66B8-88DE-28DB-BA02409FC6A5}"/>
              </a:ext>
            </a:extLst>
          </p:cNvPr>
          <p:cNvSpPr/>
          <p:nvPr/>
        </p:nvSpPr>
        <p:spPr>
          <a:xfrm>
            <a:off x="8201465" y="407963"/>
            <a:ext cx="3629464" cy="464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rischi legati allo svuotamento dei sacchi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linee guida specifiche e le buone pratiche per lo svuotamento di sacchi di piccole e grandi dimensioni</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relativo</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a:t>
            </a:r>
            <a:r>
              <a:rPr lang="it" sz="3000" b="1" i="0" strike="noStrike" cap="none" spc="0" baseline="0" dirty="0">
                <a:solidFill>
                  <a:srgbClr val="F6A317"/>
                </a:solidFill>
                <a:effectLst/>
                <a:latin typeface="Helvetica"/>
                <a:ea typeface="Helvetica"/>
                <a:cs typeface="Helvetica"/>
              </a:rPr>
              <a:t>CONTROLLO DELLE</a:t>
            </a:r>
            <a:r>
              <a:rPr lang="it" sz="3000" dirty="0">
                <a:latin typeface="Helvetica"/>
                <a:ea typeface="Helvetica"/>
                <a:cs typeface="Helvetica"/>
              </a:rPr>
              <a:t> </a:t>
            </a:r>
            <a:r>
              <a:rPr lang="it" sz="3000" b="1" i="0" strike="noStrike" cap="none" spc="0" baseline="0" dirty="0">
                <a:solidFill>
                  <a:srgbClr val="F6A317"/>
                </a:solidFill>
                <a:effectLst/>
                <a:latin typeface="Helvetica"/>
                <a:ea typeface="Helvetica"/>
                <a:cs typeface="Helvetica"/>
              </a:rPr>
              <a:t>POLVERI</a:t>
            </a:r>
            <a:endParaRPr lang="it-IT" dirty="0"/>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3011288"/>
            <a:ext cx="4709157" cy="3682369"/>
          </a:xfrm>
        </p:spPr>
        <p:txBody>
          <a:bodyPr lIns="91440" tIns="45720" rIns="91440" bIns="45720" anchor="t"/>
          <a:lstStyle/>
          <a:p>
            <a:pPr>
              <a:lnSpc>
                <a:spcPts val="2700"/>
              </a:lnSpc>
            </a:pPr>
            <a:r>
              <a:rPr lang="it" sz="1800" b="0" i="0" strike="noStrike" cap="none" spc="0" baseline="0" dirty="0">
                <a:solidFill>
                  <a:srgbClr val="000000"/>
                </a:solidFill>
                <a:effectLst/>
                <a:latin typeface="Helvetica"/>
                <a:ea typeface="Helvetica"/>
                <a:cs typeface="Helvetica"/>
              </a:rPr>
              <a:t>I processi di svuotamento dei sacchi </a:t>
            </a:r>
            <a:r>
              <a:rPr lang="it" sz="1800" dirty="0">
                <a:solidFill>
                  <a:srgbClr val="000000"/>
                </a:solidFill>
                <a:latin typeface="Helvetica"/>
                <a:ea typeface="Helvetica"/>
                <a:cs typeface="Helvetica"/>
              </a:rPr>
              <a:t>si basano sul</a:t>
            </a:r>
            <a:r>
              <a:rPr lang="it" sz="1800" b="0" i="0" strike="noStrike" cap="none" spc="0" baseline="0" dirty="0">
                <a:solidFill>
                  <a:srgbClr val="000000"/>
                </a:solidFill>
                <a:effectLst/>
                <a:latin typeface="Helvetica"/>
                <a:ea typeface="Helvetica"/>
                <a:cs typeface="Helvetica"/>
              </a:rPr>
              <a:t> confinamento, </a:t>
            </a:r>
            <a:r>
              <a:rPr lang="it" sz="1800" dirty="0">
                <a:solidFill>
                  <a:srgbClr val="000000"/>
                </a:solidFill>
                <a:latin typeface="Helvetica"/>
                <a:ea typeface="Helvetica"/>
                <a:cs typeface="Helvetica"/>
              </a:rPr>
              <a:t>sull’aspirazione</a:t>
            </a:r>
            <a:r>
              <a:rPr lang="it" sz="1800" b="0" i="0" strike="noStrike" cap="none" spc="0" baseline="0" dirty="0">
                <a:solidFill>
                  <a:srgbClr val="000000"/>
                </a:solidFill>
                <a:effectLst/>
                <a:latin typeface="Helvetica"/>
                <a:ea typeface="Helvetica"/>
                <a:cs typeface="Helvetica"/>
              </a:rPr>
              <a:t>/ventilazione e </a:t>
            </a:r>
            <a:r>
              <a:rPr lang="it" sz="1800" dirty="0">
                <a:solidFill>
                  <a:srgbClr val="000000"/>
                </a:solidFill>
                <a:latin typeface="Helvetica"/>
                <a:ea typeface="Helvetica"/>
                <a:cs typeface="Helvetica"/>
              </a:rPr>
              <a:t>sui dispositivi</a:t>
            </a:r>
            <a:r>
              <a:rPr lang="it" sz="1800" b="0" i="0" strike="noStrike" cap="none" spc="0" baseline="0" dirty="0">
                <a:solidFill>
                  <a:srgbClr val="000000"/>
                </a:solidFill>
                <a:effectLst/>
                <a:latin typeface="Helvetica"/>
                <a:ea typeface="Helvetica"/>
                <a:cs typeface="Helvetica"/>
              </a:rPr>
              <a:t> di protezione individuale, ovvero tre delle cinque principali tecniche per il controllo delle polveri.</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2863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6495752" cy="850900"/>
          </a:xfrm>
        </p:spPr>
        <p:txBody>
          <a:bodyPr/>
          <a:lstStyle/>
          <a:p>
            <a:r>
              <a:rPr lang="it" sz="3000" b="1" i="0" strike="noStrike" cap="none" spc="0" baseline="0" dirty="0">
                <a:solidFill>
                  <a:srgbClr val="F6A317"/>
                </a:solidFill>
                <a:effectLst/>
                <a:latin typeface="Helvetica"/>
                <a:ea typeface="Helvetica"/>
                <a:cs typeface="Helvetica"/>
              </a:rPr>
              <a:t>IN CHE MODO LO SVUOTAMENTO DEI SACCHI GENERA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284739" cy="3245066"/>
          </a:xfrm>
        </p:spPr>
        <p:txBody>
          <a:bodyPr lIns="91440" tIns="45720" rIns="91440" bIns="45720" anchor="t"/>
          <a:lstStyle/>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Lo svuotamento dei sacchi provoca la dispersione delle polveri nell’aria, non appena il contenuto esce dal sacco</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Lo svuotamento rapido dei sacchi genera molta polvere, riduce la qualità dell'aria e può esporre i lavoratori alla SCR</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200"/>
              </a:lnSpc>
              <a:buFont typeface="Arial" panose="020B0604020202020204" pitchFamily="34" charset="0"/>
              <a:buChar char="•"/>
            </a:pPr>
            <a:r>
              <a:rPr lang="it-IT" sz="1800" b="0" i="0" strike="noStrike" cap="none" spc="0" baseline="0" dirty="0">
                <a:solidFill>
                  <a:srgbClr val="000000"/>
                </a:solidFill>
                <a:effectLst/>
                <a:latin typeface="Helvetica"/>
                <a:ea typeface="Helvetica"/>
                <a:cs typeface="Helvetica"/>
              </a:rPr>
              <a:t>I materiali fini, secchi e in polvere sono quelli che generano le maggiori quantità di polveri nell'aria durante le operazioni di movimentazione</a:t>
            </a:r>
            <a:r>
              <a:rPr lang="it-IT" sz="1800" dirty="0">
                <a:solidFill>
                  <a:srgbClr val="000000"/>
                </a:solidFill>
                <a:latin typeface="Helvetica"/>
                <a:ea typeface="Helvetica"/>
                <a:cs typeface="Helvetica"/>
              </a:rPr>
              <a:t>.</a:t>
            </a:r>
            <a:endParaRPr lang="it-IT" sz="1800" b="0" i="0" strike="noStrike" cap="none" spc="0" baseline="0" dirty="0">
              <a:solidFill>
                <a:srgbClr val="000000"/>
              </a:solidFill>
              <a:effectLst/>
              <a:latin typeface="Helvetica"/>
              <a:ea typeface="Helvetica"/>
              <a:cs typeface="Helvetica"/>
            </a:endParaRPr>
          </a:p>
          <a:p>
            <a:pPr>
              <a:lnSpc>
                <a:spcPts val="2200"/>
              </a:lnSpc>
            </a:pPr>
            <a:r>
              <a:rPr lang="it-IT" sz="1800" b="0" i="0" strike="noStrike" cap="none" spc="0" baseline="0" dirty="0">
                <a:solidFill>
                  <a:srgbClr val="000000"/>
                </a:solidFill>
                <a:effectLst/>
                <a:latin typeface="Helvetica"/>
                <a:ea typeface="Helvetica"/>
                <a:cs typeface="Helvetica"/>
              </a:rPr>
              <a:t>Questo pacchetto formativo riguarda due tipologie di sacchi, per la cui corretta movimentazione sono necessarie misure diverse.</a:t>
            </a:r>
            <a:endParaRPr lang="it" sz="18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rotWithShape="1">
          <a:blip r:embed="rId3"/>
          <a:srcRect l="7094" t="11" r="7706" b="11"/>
          <a:stretch/>
        </p:blipFill>
        <p:spPr>
          <a:xfrm>
            <a:off x="7272997" y="1608138"/>
            <a:ext cx="445124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t="10" b="10"/>
          <a:stretch/>
        </p:blipFill>
        <p:spPr>
          <a:xfrm>
            <a:off x="6968971" y="1640901"/>
            <a:ext cx="475960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369144" cy="850900"/>
          </a:xfrm>
        </p:spPr>
        <p:txBody>
          <a:bodyPr/>
          <a:lstStyle/>
          <a:p>
            <a:r>
              <a:rPr lang="it" sz="3000" b="1" i="0" strike="noStrike" cap="none" spc="0" baseline="0" dirty="0">
                <a:solidFill>
                  <a:srgbClr val="F6A317"/>
                </a:solidFill>
                <a:effectLst/>
                <a:latin typeface="Helvetica"/>
                <a:ea typeface="Helvetica"/>
                <a:cs typeface="Helvetica"/>
              </a:rPr>
              <a:t>SACCHI DI PICCOLE DIMENSIONI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734905" cy="3682369"/>
          </a:xfrm>
        </p:spPr>
        <p:txBody>
          <a:bodyPr lIns="91440" tIns="45720" rIns="91440" bIns="45720" anchor="t"/>
          <a:lstStyle/>
          <a:p>
            <a:pPr>
              <a:lnSpc>
                <a:spcPct val="100000"/>
              </a:lnSpc>
              <a:spcBef>
                <a:spcPts val="400"/>
              </a:spcBef>
              <a:spcAft>
                <a:spcPts val="1000"/>
              </a:spcAft>
            </a:pPr>
            <a:r>
              <a:rPr lang="it" b="0" i="0" strike="noStrike" cap="none" spc="0" baseline="0" dirty="0">
                <a:solidFill>
                  <a:srgbClr val="000000"/>
                </a:solidFill>
                <a:effectLst/>
                <a:latin typeface="Helvetica"/>
                <a:ea typeface="Helvetica"/>
                <a:cs typeface="Helvetica"/>
              </a:rPr>
              <a:t>Per ridurre al minimo la formazione di polveri durante lo </a:t>
            </a:r>
            <a:br>
              <a:rPr lang="it" b="0" i="0" strike="noStrike" cap="none" spc="0" baseline="0" dirty="0">
                <a:solidFill>
                  <a:srgbClr val="000000"/>
                </a:solidFill>
                <a:effectLst/>
                <a:latin typeface="Helvetica"/>
                <a:ea typeface="Helvetica"/>
                <a:cs typeface="Helvetica"/>
              </a:rPr>
            </a:br>
            <a:r>
              <a:rPr lang="it" b="0" i="0" strike="noStrike" cap="none" spc="0" baseline="0" dirty="0">
                <a:solidFill>
                  <a:srgbClr val="000000"/>
                </a:solidFill>
                <a:effectLst/>
                <a:latin typeface="Helvetica"/>
                <a:ea typeface="Helvetica"/>
                <a:cs typeface="Helvetica"/>
              </a:rPr>
              <a:t>svuotamento dei sacchi, è consigliabile:</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Utilizzare possibilmente stazioni di svuotamento dei sacchi automatiche o semiautomatiche.</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Confinare l’attività in un luogo chiuso, </a:t>
            </a:r>
            <a:r>
              <a:rPr lang="it" dirty="0">
                <a:solidFill>
                  <a:srgbClr val="000000"/>
                </a:solidFill>
                <a:latin typeface="Helvetica"/>
                <a:ea typeface="Helvetica"/>
                <a:cs typeface="Helvetica"/>
              </a:rPr>
              <a:t>qualora non</a:t>
            </a:r>
            <a:r>
              <a:rPr lang="it" b="0" i="0" strike="noStrike" cap="none" spc="0" baseline="0" dirty="0">
                <a:solidFill>
                  <a:srgbClr val="000000"/>
                </a:solidFill>
                <a:effectLst/>
                <a:latin typeface="Helvetica"/>
                <a:ea typeface="Helvetica"/>
                <a:cs typeface="Helvetica"/>
              </a:rPr>
              <a:t> fosse possibile automatizzarla</a:t>
            </a:r>
            <a:r>
              <a:rPr lang="it" dirty="0">
                <a:solidFill>
                  <a:srgbClr val="000000"/>
                </a:solidFill>
                <a:latin typeface="Helvetica"/>
                <a:ea typeface="Helvetica"/>
                <a:cs typeface="Helvetica"/>
              </a:rPr>
              <a:t>.</a:t>
            </a:r>
            <a:r>
              <a:rPr lang="it" b="0" i="0" strike="noStrike" cap="none" spc="0" baseline="0" dirty="0">
                <a:solidFill>
                  <a:srgbClr val="000000"/>
                </a:solidFill>
                <a:effectLst/>
                <a:latin typeface="Helvetica"/>
                <a:ea typeface="Helvetica"/>
                <a:cs typeface="Helvetica"/>
              </a:rPr>
              <a:t> Utilizzare una stazione di svuotamento manuale </a:t>
            </a:r>
            <a:br>
              <a:rPr lang="it" b="0" i="0" strike="noStrike" cap="none" spc="0" baseline="0" dirty="0">
                <a:solidFill>
                  <a:srgbClr val="000000"/>
                </a:solidFill>
                <a:effectLst/>
                <a:latin typeface="Helvetica"/>
                <a:ea typeface="Helvetica"/>
                <a:cs typeface="Helvetica"/>
              </a:rPr>
            </a:br>
            <a:r>
              <a:rPr lang="it" b="0" i="0" strike="noStrike" cap="none" spc="0" baseline="0" dirty="0">
                <a:solidFill>
                  <a:srgbClr val="000000"/>
                </a:solidFill>
                <a:effectLst/>
                <a:latin typeface="Helvetica"/>
                <a:ea typeface="Helvetica"/>
                <a:cs typeface="Helvetica"/>
              </a:rPr>
              <a:t>dei sacchi dotata di ventilazione a estrazione, </a:t>
            </a:r>
            <a:r>
              <a:rPr lang="it" dirty="0">
                <a:solidFill>
                  <a:srgbClr val="000000"/>
                </a:solidFill>
                <a:latin typeface="Helvetica"/>
                <a:ea typeface="Helvetica"/>
                <a:cs typeface="Helvetica"/>
              </a:rPr>
              <a:t>ove disponibile.</a:t>
            </a:r>
            <a:endParaRPr lang="it"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Versare delicatamente il contenuto della busta, con l'estremità </a:t>
            </a:r>
            <a:br>
              <a:rPr lang="it" b="0" i="0" strike="noStrike" cap="none" spc="0" baseline="0" dirty="0">
                <a:solidFill>
                  <a:srgbClr val="000000"/>
                </a:solidFill>
                <a:effectLst/>
                <a:latin typeface="Helvetica"/>
                <a:ea typeface="Helvetica"/>
                <a:cs typeface="Helvetica"/>
              </a:rPr>
            </a:br>
            <a:r>
              <a:rPr lang="it" b="0" i="0" strike="noStrike" cap="none" spc="0" baseline="0" dirty="0">
                <a:solidFill>
                  <a:srgbClr val="000000"/>
                </a:solidFill>
                <a:effectLst/>
                <a:latin typeface="Helvetica"/>
                <a:ea typeface="Helvetica"/>
                <a:cs typeface="Helvetica"/>
              </a:rPr>
              <a:t>aperta rivolta verso l’esterno.</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Arrotolare i sacchi vuoti all'interno della zona di aspirazione.</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Indossare i DPI </a:t>
            </a:r>
            <a:r>
              <a:rPr lang="it" dirty="0">
                <a:solidFill>
                  <a:srgbClr val="000000"/>
                </a:solidFill>
                <a:latin typeface="Helvetica"/>
                <a:ea typeface="Helvetica"/>
                <a:cs typeface="Helvetica"/>
              </a:rPr>
              <a:t>nel caso in cui non</a:t>
            </a:r>
            <a:r>
              <a:rPr lang="it" b="0" i="0" strike="noStrike" cap="none" spc="0" baseline="0" dirty="0">
                <a:solidFill>
                  <a:srgbClr val="000000"/>
                </a:solidFill>
                <a:effectLst/>
                <a:latin typeface="Helvetica"/>
                <a:ea typeface="Helvetica"/>
                <a:cs typeface="Helvetica"/>
              </a:rPr>
              <a:t> </a:t>
            </a:r>
            <a:r>
              <a:rPr lang="it" dirty="0">
                <a:solidFill>
                  <a:srgbClr val="000000"/>
                </a:solidFill>
                <a:latin typeface="Helvetica"/>
                <a:ea typeface="Helvetica"/>
                <a:cs typeface="Helvetica"/>
              </a:rPr>
              <a:t>fossero </a:t>
            </a:r>
            <a:r>
              <a:rPr lang="it" b="0" i="0" strike="noStrike" cap="none" spc="0" baseline="0" dirty="0">
                <a:solidFill>
                  <a:srgbClr val="000000"/>
                </a:solidFill>
                <a:effectLst/>
                <a:latin typeface="Helvetica"/>
                <a:ea typeface="Helvetica"/>
                <a:cs typeface="Helvetica"/>
              </a:rPr>
              <a:t>disponibili altri sistemi di controllo delle polveri.</a:t>
            </a:r>
          </a:p>
          <a:p>
            <a:pPr marL="285750" indent="-285750">
              <a:lnSpc>
                <a:spcPct val="100000"/>
              </a:lnSpc>
              <a:spcBef>
                <a:spcPts val="400"/>
              </a:spcBef>
              <a:buFont typeface="Arial" panose="020B0604020202020204" pitchFamily="34" charset="0"/>
              <a:buChar char="•"/>
            </a:pPr>
            <a:r>
              <a:rPr lang="it" dirty="0">
                <a:solidFill>
                  <a:srgbClr val="000000"/>
                </a:solidFill>
                <a:latin typeface="Helvetica"/>
                <a:ea typeface="Helvetica"/>
                <a:cs typeface="Helvetica"/>
              </a:rPr>
              <a:t>Depositare i</a:t>
            </a:r>
            <a:r>
              <a:rPr lang="it" b="0" i="0" strike="noStrike" cap="none" spc="0" baseline="0" dirty="0">
                <a:solidFill>
                  <a:srgbClr val="000000"/>
                </a:solidFill>
                <a:effectLst/>
                <a:latin typeface="Helvetica"/>
                <a:ea typeface="Helvetica"/>
                <a:cs typeface="Helvetica"/>
              </a:rPr>
              <a:t> </a:t>
            </a:r>
            <a:r>
              <a:rPr lang="it" dirty="0">
                <a:solidFill>
                  <a:srgbClr val="000000"/>
                </a:solidFill>
                <a:latin typeface="Helvetica"/>
                <a:ea typeface="Helvetica"/>
                <a:cs typeface="Helvetica"/>
              </a:rPr>
              <a:t>sacchetti</a:t>
            </a:r>
            <a:r>
              <a:rPr lang="it" b="0" i="0" strike="noStrike" cap="none" spc="0" baseline="0" dirty="0">
                <a:solidFill>
                  <a:srgbClr val="000000"/>
                </a:solidFill>
                <a:effectLst/>
                <a:latin typeface="Helvetica"/>
                <a:ea typeface="Helvetica"/>
                <a:cs typeface="Helvetica"/>
              </a:rPr>
              <a:t> vuoti </a:t>
            </a:r>
            <a:r>
              <a:rPr lang="it" dirty="0">
                <a:solidFill>
                  <a:srgbClr val="000000"/>
                </a:solidFill>
                <a:latin typeface="Helvetica"/>
                <a:ea typeface="Helvetica"/>
                <a:cs typeface="Helvetica"/>
              </a:rPr>
              <a:t>in</a:t>
            </a:r>
            <a:r>
              <a:rPr lang="it" b="0" i="0" strike="noStrike" cap="none" spc="0" baseline="0" dirty="0">
                <a:solidFill>
                  <a:srgbClr val="000000"/>
                </a:solidFill>
                <a:effectLst/>
                <a:latin typeface="Helvetica"/>
                <a:ea typeface="Helvetica"/>
                <a:cs typeface="Helvetica"/>
              </a:rPr>
              <a:t> un sacco di plastica</a:t>
            </a:r>
            <a:r>
              <a:rPr lang="it" dirty="0">
                <a:solidFill>
                  <a:srgbClr val="000000"/>
                </a:solidFill>
                <a:latin typeface="Helvetica"/>
                <a:ea typeface="Helvetica"/>
                <a:cs typeface="Helvetica"/>
              </a:rPr>
              <a:t> </a:t>
            </a:r>
            <a:r>
              <a:rPr lang="it" dirty="0">
                <a:latin typeface="Helvetica"/>
                <a:ea typeface="Helvetica"/>
                <a:cs typeface="Helvetica"/>
              </a:rPr>
              <a:t>grande</a:t>
            </a:r>
            <a:r>
              <a:rPr lang="it" b="0" i="0" strike="noStrike" cap="none" spc="0" baseline="0" dirty="0">
                <a:solidFill>
                  <a:srgbClr val="000000"/>
                </a:solidFill>
                <a:effectLst/>
                <a:latin typeface="Helvetica"/>
                <a:ea typeface="Helvetica"/>
                <a:cs typeface="Helvetica"/>
              </a:rPr>
              <a:t>,</a:t>
            </a:r>
            <a:r>
              <a:rPr lang="it" dirty="0">
                <a:solidFill>
                  <a:srgbClr val="000000"/>
                </a:solidFill>
                <a:latin typeface="Helvetica"/>
                <a:ea typeface="Helvetica"/>
                <a:cs typeface="Helvetica"/>
              </a:rPr>
              <a:t> </a:t>
            </a:r>
            <a:r>
              <a:rPr lang="it" dirty="0">
                <a:latin typeface="Helvetica"/>
                <a:ea typeface="Helvetica"/>
                <a:cs typeface="Helvetica"/>
              </a:rPr>
              <a:t>senza </a:t>
            </a:r>
            <a:r>
              <a:rPr lang="it" b="0" i="0" strike="noStrike" cap="none" spc="0" baseline="0" dirty="0">
                <a:effectLst/>
                <a:latin typeface="Helvetica"/>
                <a:ea typeface="Helvetica"/>
                <a:cs typeface="Helvetica"/>
              </a:rPr>
              <a:t>riempirlo </a:t>
            </a:r>
            <a:r>
              <a:rPr lang="it" dirty="0">
                <a:latin typeface="Helvetica"/>
                <a:ea typeface="Helvetica"/>
                <a:cs typeface="Helvetica"/>
              </a:rPr>
              <a:t>a</a:t>
            </a:r>
            <a:r>
              <a:rPr lang="it" b="0" i="0" strike="noStrike" cap="none" spc="0" baseline="0" dirty="0">
                <a:effectLst/>
                <a:latin typeface="Helvetica"/>
                <a:ea typeface="Helvetica"/>
                <a:cs typeface="Helvetica"/>
              </a:rPr>
              <a:t> </a:t>
            </a:r>
            <a:r>
              <a:rPr lang="it" dirty="0">
                <a:latin typeface="Helvetica"/>
                <a:ea typeface="Helvetica"/>
                <a:cs typeface="Helvetica"/>
              </a:rPr>
              <a:t>dismisura e </a:t>
            </a:r>
            <a:r>
              <a:rPr lang="it" b="0" i="0" strike="noStrike" cap="none" spc="0" baseline="0" dirty="0">
                <a:effectLst/>
                <a:latin typeface="Helvetica"/>
                <a:ea typeface="Helvetica"/>
                <a:cs typeface="Helvetica"/>
              </a:rPr>
              <a:t>sigillandolo </a:t>
            </a:r>
            <a:r>
              <a:rPr lang="it" dirty="0">
                <a:latin typeface="Helvetica"/>
                <a:ea typeface="Helvetica"/>
                <a:cs typeface="Helvetica"/>
              </a:rPr>
              <a:t>con cura prima</a:t>
            </a:r>
            <a:r>
              <a:rPr lang="it" b="0" i="0" strike="noStrike" cap="none" spc="0" baseline="0" dirty="0">
                <a:effectLst/>
                <a:latin typeface="Helvetica"/>
                <a:ea typeface="Helvetica"/>
                <a:cs typeface="Helvetica"/>
              </a:rPr>
              <a:t> di </a:t>
            </a:r>
            <a:r>
              <a:rPr lang="it" dirty="0">
                <a:latin typeface="Helvetica"/>
                <a:ea typeface="Helvetica"/>
                <a:cs typeface="Helvetica"/>
              </a:rPr>
              <a:t>smaltirlo</a:t>
            </a:r>
            <a:r>
              <a:rPr lang="it" b="0" i="0" strike="noStrike" cap="none" spc="0" baseline="0" dirty="0">
                <a:solidFill>
                  <a:srgbClr val="000000"/>
                </a:solidFill>
                <a:effectLst/>
                <a:latin typeface="Helvetica"/>
                <a:ea typeface="Helvetica"/>
                <a:cs typeface="Helvetica"/>
              </a:rPr>
              <a:t>.</a:t>
            </a:r>
            <a:endParaRPr lang="it" dirty="0">
              <a:cs typeface="Helvetica"/>
            </a:endParaRP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SACCONI (BIG BAG)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lIns="91440" tIns="45720" rIns="91440" bIns="45720" anchor="t"/>
          <a:lstStyle/>
          <a:p>
            <a:pPr>
              <a:spcAft>
                <a:spcPts val="1000"/>
              </a:spcAft>
            </a:pPr>
            <a:r>
              <a:rPr lang="it" sz="1800" b="0" i="0" strike="noStrike" cap="none" spc="0" baseline="0" dirty="0">
                <a:solidFill>
                  <a:srgbClr val="000000"/>
                </a:solidFill>
                <a:effectLst/>
                <a:latin typeface="Helvetica"/>
                <a:ea typeface="Helvetica"/>
                <a:cs typeface="Helvetica"/>
              </a:rPr>
              <a:t>Per limitare la formazione di polveri durante lo svuotamento dei sacchi, è consigliabile:</a:t>
            </a:r>
          </a:p>
          <a:p>
            <a:pPr marL="342900" indent="-342900">
              <a:buFont typeface="Arial" panose="020B0604020202020204" pitchFamily="34" charset="0"/>
              <a:buChar char="•"/>
            </a:pPr>
            <a:r>
              <a:rPr lang="it-IT" sz="1800" dirty="0">
                <a:solidFill>
                  <a:srgbClr val="000000"/>
                </a:solidFill>
                <a:latin typeface="Helvetica"/>
                <a:ea typeface="Helvetica"/>
                <a:cs typeface="Helvetica"/>
              </a:rPr>
              <a:t>Utilizzare</a:t>
            </a:r>
            <a:r>
              <a:rPr lang="it-IT" sz="1800" b="0" i="0" strike="noStrike" cap="none" spc="0" baseline="0" dirty="0">
                <a:solidFill>
                  <a:srgbClr val="000000"/>
                </a:solidFill>
                <a:effectLst/>
                <a:latin typeface="Helvetica"/>
                <a:ea typeface="Helvetica"/>
                <a:cs typeface="Helvetica"/>
              </a:rPr>
              <a:t> </a:t>
            </a:r>
            <a:r>
              <a:rPr lang="it-IT" sz="1800" dirty="0">
                <a:solidFill>
                  <a:srgbClr val="000000"/>
                </a:solidFill>
                <a:latin typeface="Helvetica"/>
                <a:ea typeface="Helvetica"/>
                <a:cs typeface="Helvetica"/>
              </a:rPr>
              <a:t>possibilmente stazioni</a:t>
            </a:r>
            <a:r>
              <a:rPr lang="it-IT" sz="1800" b="0" i="0" strike="noStrike" cap="none" spc="0" baseline="0" dirty="0">
                <a:solidFill>
                  <a:srgbClr val="000000"/>
                </a:solidFill>
                <a:effectLst/>
                <a:latin typeface="Helvetica"/>
                <a:ea typeface="Helvetica"/>
                <a:cs typeface="Helvetica"/>
              </a:rPr>
              <a:t> di svuotamento dei sacchi automatiche, poiché offrono una buona tenuta e sono dotate di sistemi in grado di captare le polveri e controllare il flusso del materiale</a:t>
            </a:r>
            <a:r>
              <a:rPr lang="it-IT" sz="1800" dirty="0">
                <a:solidFill>
                  <a:srgbClr val="000000"/>
                </a:solidFill>
                <a:latin typeface="Helvetica"/>
                <a:ea typeface="Helvetica"/>
                <a:cs typeface="Helvetica"/>
              </a:rPr>
              <a:t>.</a:t>
            </a:r>
            <a:endParaRPr lang="it-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Indossare i DPI durante l’apertura o il taglio manuale dei sacconi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IT" sz="1800" dirty="0">
                <a:solidFill>
                  <a:srgbClr val="000000"/>
                </a:solidFill>
                <a:latin typeface="Helvetica"/>
                <a:ea typeface="Helvetica"/>
                <a:cs typeface="Helvetica"/>
              </a:rPr>
              <a:t>Disfarsi dei</a:t>
            </a:r>
            <a:r>
              <a:rPr lang="it-IT" sz="1800" b="0" i="0" strike="noStrike" cap="none" spc="0" baseline="0" dirty="0">
                <a:solidFill>
                  <a:srgbClr val="000000"/>
                </a:solidFill>
                <a:effectLst/>
                <a:latin typeface="Helvetica"/>
                <a:ea typeface="Helvetica"/>
                <a:cs typeface="Helvetica"/>
              </a:rPr>
              <a:t> sacchetti </a:t>
            </a:r>
            <a:r>
              <a:rPr lang="it-IT" sz="1800" dirty="0">
                <a:solidFill>
                  <a:srgbClr val="000000"/>
                </a:solidFill>
                <a:latin typeface="Helvetica"/>
                <a:ea typeface="Helvetica"/>
                <a:cs typeface="Helvetica"/>
              </a:rPr>
              <a:t>vuoti senza comprimerli</a:t>
            </a:r>
            <a:r>
              <a:rPr lang="it-IT" sz="1800" b="0" i="0" strike="noStrike" cap="none" spc="0" baseline="0" dirty="0">
                <a:solidFill>
                  <a:srgbClr val="000000"/>
                </a:solidFill>
                <a:effectLst/>
                <a:latin typeface="Helvetica"/>
                <a:ea typeface="Helvetica"/>
                <a:cs typeface="Helvetica"/>
              </a:rPr>
              <a:t> manualmente e </a:t>
            </a:r>
            <a:r>
              <a:rPr lang="it-IT" sz="1800" dirty="0">
                <a:solidFill>
                  <a:srgbClr val="000000"/>
                </a:solidFill>
                <a:latin typeface="Helvetica"/>
                <a:ea typeface="Helvetica"/>
                <a:cs typeface="Helvetica"/>
              </a:rPr>
              <a:t>lasciarli cadere</a:t>
            </a:r>
            <a:r>
              <a:rPr lang="it-IT" sz="1800" b="0" i="0" strike="noStrike" cap="none" spc="0" baseline="0" dirty="0">
                <a:solidFill>
                  <a:srgbClr val="000000"/>
                </a:solidFill>
                <a:effectLst/>
                <a:latin typeface="Helvetica"/>
                <a:ea typeface="Helvetica"/>
                <a:cs typeface="Helvetica"/>
              </a:rPr>
              <a:t> all'interno di un sacco di plastica</a:t>
            </a:r>
            <a:r>
              <a:rPr lang="it-IT" sz="1800" dirty="0">
                <a:solidFill>
                  <a:srgbClr val="000000"/>
                </a:solidFill>
                <a:latin typeface="Helvetica"/>
                <a:ea typeface="Helvetica"/>
                <a:cs typeface="Helvetica"/>
              </a:rPr>
              <a:t> </a:t>
            </a:r>
            <a:r>
              <a:rPr lang="it-IT" sz="1800" dirty="0">
                <a:latin typeface="Helvetica"/>
                <a:ea typeface="Helvetica"/>
                <a:cs typeface="Helvetica"/>
              </a:rPr>
              <a:t>grande</a:t>
            </a:r>
            <a:r>
              <a:rPr lang="it-IT" sz="1800" b="0" i="0" strike="noStrike" cap="none" spc="0" baseline="0" dirty="0">
                <a:solidFill>
                  <a:srgbClr val="000000"/>
                </a:solidFill>
                <a:effectLst/>
                <a:latin typeface="Helvetica"/>
                <a:ea typeface="Helvetica"/>
                <a:cs typeface="Helvetica"/>
              </a:rPr>
              <a:t>, </a:t>
            </a:r>
            <a:r>
              <a:rPr lang="it-IT" sz="1800" dirty="0">
                <a:solidFill>
                  <a:srgbClr val="000000"/>
                </a:solidFill>
                <a:latin typeface="Helvetica"/>
                <a:ea typeface="Helvetica"/>
                <a:cs typeface="Helvetica"/>
              </a:rPr>
              <a:t>facendo attenzione a non riempirlo</a:t>
            </a:r>
            <a:r>
              <a:rPr lang="it-IT" sz="1800" b="0" i="0" strike="noStrike" cap="none" spc="0" baseline="0" dirty="0">
                <a:solidFill>
                  <a:srgbClr val="000000"/>
                </a:solidFill>
                <a:effectLst/>
                <a:latin typeface="Helvetica"/>
                <a:ea typeface="Helvetica"/>
                <a:cs typeface="Helvetica"/>
              </a:rPr>
              <a:t> eccessivamente e </a:t>
            </a:r>
            <a:r>
              <a:rPr lang="it-IT" sz="1800" dirty="0">
                <a:solidFill>
                  <a:srgbClr val="000000"/>
                </a:solidFill>
                <a:latin typeface="Helvetica"/>
                <a:ea typeface="Helvetica"/>
                <a:cs typeface="Helvetica"/>
              </a:rPr>
              <a:t>a sigillarlo</a:t>
            </a:r>
            <a:r>
              <a:rPr lang="it-IT" sz="1800" b="0" i="0" strike="noStrike" cap="none" spc="0" baseline="0" dirty="0">
                <a:solidFill>
                  <a:srgbClr val="000000"/>
                </a:solidFill>
                <a:effectLst/>
                <a:latin typeface="Helvetica"/>
                <a:ea typeface="Helvetica"/>
                <a:cs typeface="Helvetica"/>
              </a:rPr>
              <a:t> prima </a:t>
            </a:r>
            <a:r>
              <a:rPr lang="it-IT" sz="1800" dirty="0">
                <a:solidFill>
                  <a:srgbClr val="000000"/>
                </a:solidFill>
                <a:latin typeface="Helvetica"/>
                <a:ea typeface="Helvetica"/>
                <a:cs typeface="Helvetica"/>
              </a:rPr>
              <a:t>dello </a:t>
            </a:r>
            <a:r>
              <a:rPr lang="it-IT" sz="1800" b="0" i="0" strike="noStrike" cap="none" spc="0" baseline="0" dirty="0">
                <a:solidFill>
                  <a:srgbClr val="000000"/>
                </a:solidFill>
                <a:effectLst/>
                <a:latin typeface="Helvetica"/>
                <a:ea typeface="Helvetica"/>
                <a:cs typeface="Helvetica"/>
              </a:rPr>
              <a:t>smaltimento</a:t>
            </a:r>
            <a:r>
              <a:rPr lang="it-IT" sz="1800" dirty="0">
                <a:solidFill>
                  <a:srgbClr val="000000"/>
                </a:solidFill>
                <a:latin typeface="Helvetica"/>
                <a:ea typeface="Helvetica"/>
                <a:cs typeface="Helvetica"/>
              </a:rPr>
              <a:t>.</a:t>
            </a:r>
            <a:endParaRPr lang="it-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594227" cy="850900"/>
          </a:xfrm>
        </p:spPr>
        <p:txBody>
          <a:bodyPr anchor="t"/>
          <a:lstStyle/>
          <a:p>
            <a:r>
              <a:rPr lang="it" sz="3000" b="1" i="0" strike="noStrike" cap="none" spc="0" baseline="0" dirty="0">
                <a:solidFill>
                  <a:srgbClr val="F6A317"/>
                </a:solidFill>
                <a:effectLst/>
                <a:latin typeface="Helvetica"/>
                <a:ea typeface="Helvetica"/>
                <a:cs typeface="Helvetica"/>
              </a:rPr>
              <a:t>SVUOTAMENTO DEI SACCHI: COSA FARE E COSA EVITARE </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378607" cy="3201832"/>
          </a:xfrm>
        </p:spPr>
        <p:txBody>
          <a:bodyPr lIns="91440" tIns="45720" rIns="91440" bIns="45720" anchor="t"/>
          <a:lstStyle/>
          <a:p>
            <a:pPr>
              <a:spcBef>
                <a:spcPts val="400"/>
              </a:spcBef>
              <a:buSzPct val="85000"/>
            </a:pPr>
            <a:r>
              <a:rPr lang="it" sz="1600" b="1" i="0" strike="noStrike" cap="none" spc="0" baseline="0" dirty="0">
                <a:solidFill>
                  <a:srgbClr val="000000"/>
                </a:solidFill>
                <a:effectLst/>
                <a:latin typeface="Helvetica"/>
                <a:ea typeface="Helvetica"/>
                <a:cs typeface="Helvetica"/>
              </a:rPr>
              <a:t>COSA FARE</a:t>
            </a:r>
          </a:p>
          <a:p>
            <a:pPr marL="342900" indent="-342900">
              <a:spcBef>
                <a:spcPts val="4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Assicurarsi che i sistemi di aspirazione delle polveri funzionino correttamente</a:t>
            </a:r>
          </a:p>
          <a:p>
            <a:pPr marL="342900" indent="-342900">
              <a:spcBef>
                <a:spcPts val="400"/>
              </a:spcBef>
              <a:buSzPct val="85000"/>
              <a:buFont typeface=".Apple Color Emoji UI"/>
              <a:buChar char="✅"/>
            </a:pPr>
            <a:r>
              <a:rPr lang="it-IT" sz="1600" b="0" i="0" strike="noStrike" cap="none" spc="0" baseline="0" dirty="0">
                <a:solidFill>
                  <a:srgbClr val="000000"/>
                </a:solidFill>
                <a:effectLst/>
                <a:latin typeface="Helvetica"/>
                <a:ea typeface="Helvetica"/>
                <a:cs typeface="Helvetica"/>
              </a:rPr>
              <a:t>Cercare segni di eventuali danni o malfunzionamenti e segnalarli</a:t>
            </a:r>
          </a:p>
          <a:p>
            <a:pPr marL="342900" indent="-342900">
              <a:spcBef>
                <a:spcPts val="4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Indossare i DPI (maschere facciali filtranti</a:t>
            </a:r>
            <a:r>
              <a:rPr lang="it" dirty="0">
                <a:solidFill>
                  <a:srgbClr val="000000"/>
                </a:solidFill>
                <a:latin typeface="Helvetica"/>
                <a:ea typeface="Helvetica"/>
                <a:cs typeface="Helvetica"/>
              </a:rPr>
              <a:t>)</a:t>
            </a:r>
            <a:r>
              <a:rPr lang="it" sz="1600" b="0" i="0" strike="noStrike" cap="none" spc="0" baseline="0" dirty="0">
                <a:solidFill>
                  <a:srgbClr val="000000"/>
                </a:solidFill>
                <a:effectLst/>
                <a:latin typeface="Helvetica"/>
                <a:ea typeface="Helvetica"/>
                <a:cs typeface="Helvetica"/>
              </a:rPr>
              <a:t> </a:t>
            </a:r>
            <a:r>
              <a:rPr lang="it-IT" sz="1600" b="0" i="0" strike="noStrike" cap="none" spc="0" baseline="0" dirty="0">
                <a:solidFill>
                  <a:srgbClr val="000000"/>
                </a:solidFill>
                <a:effectLst/>
                <a:latin typeface="Helvetica"/>
                <a:ea typeface="Helvetica"/>
                <a:cs typeface="Helvetica"/>
              </a:rPr>
              <a:t>nel caso in cui non </a:t>
            </a:r>
            <a:r>
              <a:rPr lang="it-IT" dirty="0">
                <a:solidFill>
                  <a:srgbClr val="000000"/>
                </a:solidFill>
                <a:latin typeface="Helvetica"/>
                <a:ea typeface="Helvetica"/>
                <a:cs typeface="Helvetica"/>
              </a:rPr>
              <a:t>siano disponibili</a:t>
            </a:r>
            <a:r>
              <a:rPr lang="it-IT" sz="1600" b="0" i="0" strike="noStrike" cap="none" spc="0" baseline="0" dirty="0">
                <a:solidFill>
                  <a:srgbClr val="000000"/>
                </a:solidFill>
                <a:effectLst/>
                <a:latin typeface="Helvetica"/>
                <a:ea typeface="Helvetica"/>
                <a:cs typeface="Helvetica"/>
              </a:rPr>
              <a:t> altri sistemi di controllo delle polveri</a:t>
            </a:r>
            <a:endParaRPr lang="it" sz="1600" b="0" i="0" strike="noStrike" cap="none" spc="0" baseline="0" dirty="0">
              <a:solidFill>
                <a:srgbClr val="000000"/>
              </a:solidFill>
              <a:effectLst/>
              <a:latin typeface="Helvetica"/>
              <a:ea typeface="Helvetica"/>
              <a:cs typeface="Helvetica"/>
            </a:endParaRPr>
          </a:p>
          <a:p>
            <a:pPr marL="342900" indent="-342900">
              <a:spcBef>
                <a:spcPts val="400"/>
              </a:spcBef>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Eliminare immediatamente le fuoriuscite tramite pulizia ad aspirazione o a umido</a:t>
            </a:r>
          </a:p>
          <a:p>
            <a:pPr>
              <a:spcBef>
                <a:spcPts val="400"/>
              </a:spcBef>
            </a:pPr>
            <a:r>
              <a:rPr lang="it" sz="1600" b="1" i="0" strike="noStrike" cap="none" spc="0" baseline="0" dirty="0">
                <a:solidFill>
                  <a:srgbClr val="000000"/>
                </a:solidFill>
                <a:effectLst/>
                <a:latin typeface="Helvetica"/>
                <a:ea typeface="Helvetica"/>
                <a:cs typeface="Helvetica"/>
              </a:rPr>
              <a:t>COSA EVITARE</a:t>
            </a:r>
          </a:p>
          <a:p>
            <a:pPr marL="285750" indent="-285750">
              <a:spcBef>
                <a:spcPts val="4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Svuotare il contenuto dei sacchetti troppo velocemente</a:t>
            </a:r>
          </a:p>
          <a:p>
            <a:pPr marL="285750" indent="-285750">
              <a:spcBef>
                <a:spcPts val="400"/>
              </a:spcBef>
              <a:buSzPct val="85000"/>
              <a:buFont typeface=".Apple Color Emoji UI"/>
              <a:buChar char="❌"/>
            </a:pPr>
            <a:r>
              <a:rPr lang="it" dirty="0">
                <a:solidFill>
                  <a:srgbClr val="000000"/>
                </a:solidFill>
                <a:latin typeface="Helvetica"/>
                <a:ea typeface="Helvetica"/>
                <a:cs typeface="Helvetica"/>
              </a:rPr>
              <a:t>Lasciare che</a:t>
            </a:r>
            <a:r>
              <a:rPr lang="it" sz="1600" b="0" i="0" strike="noStrike" cap="none" spc="0" baseline="0" dirty="0">
                <a:solidFill>
                  <a:srgbClr val="000000"/>
                </a:solidFill>
                <a:effectLst/>
                <a:latin typeface="Helvetica"/>
                <a:ea typeface="Helvetica"/>
                <a:cs typeface="Helvetica"/>
              </a:rPr>
              <a:t> i contenitori dei rifiuti si riempiano</a:t>
            </a:r>
            <a:r>
              <a:rPr lang="it" dirty="0">
                <a:solidFill>
                  <a:srgbClr val="000000"/>
                </a:solidFill>
                <a:latin typeface="Helvetica"/>
                <a:ea typeface="Helvetica"/>
                <a:cs typeface="Helvetica"/>
              </a:rPr>
              <a:t> a dismisura</a:t>
            </a:r>
            <a:endParaRPr lang="en-GB" dirty="0">
              <a:solidFill>
                <a:srgbClr val="000000"/>
              </a:solidFill>
              <a:latin typeface="Helvetica"/>
              <a:ea typeface="Helvetica"/>
              <a:cs typeface="Helvetica"/>
            </a:endParaRPr>
          </a:p>
          <a:p>
            <a:pPr marL="285750" indent="-285750">
              <a:spcBef>
                <a:spcPts val="400"/>
              </a:spcBef>
              <a:buSzPct val="85000"/>
              <a:buFont typeface=".Apple Color Emoji UI"/>
              <a:buChar char="❌"/>
            </a:pPr>
            <a:r>
              <a:rPr lang="it" dirty="0">
                <a:solidFill>
                  <a:srgbClr val="000000"/>
                </a:solidFill>
                <a:latin typeface="Helvetica"/>
                <a:ea typeface="Helvetica"/>
                <a:cs typeface="Helvetica"/>
              </a:rPr>
              <a:t>Pulire</a:t>
            </a:r>
            <a:r>
              <a:rPr lang="it" sz="1600" b="0" i="0" strike="noStrike" cap="none" spc="0" baseline="0" dirty="0">
                <a:solidFill>
                  <a:srgbClr val="000000"/>
                </a:solidFill>
                <a:effectLst/>
                <a:latin typeface="Helvetica"/>
                <a:ea typeface="Helvetica"/>
                <a:cs typeface="Helvetica"/>
              </a:rPr>
              <a:t> con una spazzola asciutta o con aria compressa</a:t>
            </a:r>
            <a:endParaRPr lang="it" dirty="0"/>
          </a:p>
          <a:p>
            <a:pPr marL="342900" indent="-342900">
              <a:spcBef>
                <a:spcPts val="400"/>
              </a:spcBef>
              <a:buSzPct val="85000"/>
              <a:buFont typeface=".Apple Color Emoji UI"/>
              <a:buChar char="✅"/>
            </a:pPr>
            <a:endParaRPr lang="en-GB" dirty="0"/>
          </a:p>
          <a:p>
            <a:pPr marL="285750" indent="-285750">
              <a:spcBef>
                <a:spcPts val="4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371470" y="2086252"/>
            <a:ext cx="4445879"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0166" cy="3682369"/>
          </a:xfrm>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Lo svuotamento dei sacchi può causare l'esposizione a SCR. Per proteggere la propria salute,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Verificare che i sistemi di ventilazione e di aspirazione siano attivati (se presenti)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il supporto delle macchine, se disponibili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Smaltire con cura i sacchi vuoti per ridurre al minimo la produzione di polveri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Pulire immediatamente le fuoriuscite</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it" sz="3200" b="1" i="0" strike="noStrike" cap="none" spc="0" baseline="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7"/>
            <a:ext cx="9914203" cy="2378136"/>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lo svuotamento di sacchi di piccole dimensioni (Scheda specifica 2.2.1a)</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lo svuotamento dei sacchi contenenti materiale granulare (Scheda specifica 2.2.1b)</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58278"/>
            <a:ext cx="9602991"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F6D29D-3F42-4AE3-ABB4-37DF4A3B44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137</TotalTime>
  <Words>1424</Words>
  <Application>Microsoft Office PowerPoint</Application>
  <PresentationFormat>Widescreen</PresentationFormat>
  <Paragraphs>105</Paragraphs>
  <Slides>13</Slides>
  <Notes>11</Notes>
  <HiddenSlides>1</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125</cp:revision>
  <dcterms:created xsi:type="dcterms:W3CDTF">2020-01-29T17:43:15Z</dcterms:created>
  <dcterms:modified xsi:type="dcterms:W3CDTF">2022-09-23T14:16:12Z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