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B9CAFA-CA4A-466A-AAA2-978E5F1C7A8F}" v="10" dt="2022-10-04T12:44:13.076"/>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32" autoAdjust="0"/>
    <p:restoredTop sz="84545" autoAdjust="0"/>
  </p:normalViewPr>
  <p:slideViewPr>
    <p:cSldViewPr snapToGrid="0">
      <p:cViewPr varScale="1">
        <p:scale>
          <a:sx n="62" d="100"/>
          <a:sy n="62" d="100"/>
        </p:scale>
        <p:origin x="816" y="9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A0550B0-52FB-A54F-90E1-3571E8ADE49B}"/>
    <pc:docChg chg="modSld">
      <pc:chgData name="Samuel Davies" userId="4bb99b2c-4e56-4c10-ad8a-c1b2d904d94c" providerId="ADAL" clId="{7A0550B0-52FB-A54F-90E1-3571E8ADE49B}" dt="2020-12-09T21:32:09.865" v="6" actId="20577"/>
      <pc:docMkLst>
        <pc:docMk/>
      </pc:docMkLst>
      <pc:sldChg chg="modSp mod">
        <pc:chgData name="Samuel Davies" userId="4bb99b2c-4e56-4c10-ad8a-c1b2d904d94c" providerId="ADAL" clId="{7A0550B0-52FB-A54F-90E1-3571E8ADE49B}" dt="2020-12-09T21:32:09.865" v="6" actId="20577"/>
        <pc:sldMkLst>
          <pc:docMk/>
          <pc:sldMk cId="146483668" sldId="273"/>
        </pc:sldMkLst>
        <pc:spChg chg="mod">
          <ac:chgData name="Samuel Davies" userId="4bb99b2c-4e56-4c10-ad8a-c1b2d904d94c" providerId="ADAL" clId="{7A0550B0-52FB-A54F-90E1-3571E8ADE49B}" dt="2020-12-09T21:32:09.865" v="6" actId="20577"/>
          <ac:spMkLst>
            <pc:docMk/>
            <pc:sldMk cId="146483668" sldId="273"/>
            <ac:spMk id="3" creationId="{778F63C9-1C70-4F4D-9234-7DEE4FC33B21}"/>
          </ac:spMkLst>
        </pc:spChg>
      </pc:sldChg>
    </pc:docChg>
  </pc:docChgLst>
  <pc:docChgLst>
    <pc:chgData name="Vartotojas svečias" providerId="Windows Live" clId="Web-{17B9CAFA-CA4A-466A-AAA2-978E5F1C7A8F}"/>
    <pc:docChg chg="modSld">
      <pc:chgData name="Vartotojas svečias" userId="" providerId="Windows Live" clId="Web-{17B9CAFA-CA4A-466A-AAA2-978E5F1C7A8F}" dt="2022-10-04T12:44:13.076" v="8" actId="20577"/>
      <pc:docMkLst>
        <pc:docMk/>
      </pc:docMkLst>
      <pc:sldChg chg="modSp">
        <pc:chgData name="Vartotojas svečias" userId="" providerId="Windows Live" clId="Web-{17B9CAFA-CA4A-466A-AAA2-978E5F1C7A8F}" dt="2022-10-04T12:09:12.335" v="1" actId="20577"/>
        <pc:sldMkLst>
          <pc:docMk/>
          <pc:sldMk cId="695964686" sldId="256"/>
        </pc:sldMkLst>
        <pc:spChg chg="mod">
          <ac:chgData name="Vartotojas svečias" userId="" providerId="Windows Live" clId="Web-{17B9CAFA-CA4A-466A-AAA2-978E5F1C7A8F}" dt="2022-10-04T12:09:12.335" v="1" actId="20577"/>
          <ac:spMkLst>
            <pc:docMk/>
            <pc:sldMk cId="695964686" sldId="256"/>
            <ac:spMk id="3" creationId="{43302E89-B061-3248-A4DD-EEC96D8F9285}"/>
          </ac:spMkLst>
        </pc:spChg>
      </pc:sldChg>
      <pc:sldChg chg="modSp">
        <pc:chgData name="Vartotojas svečias" userId="" providerId="Windows Live" clId="Web-{17B9CAFA-CA4A-466A-AAA2-978E5F1C7A8F}" dt="2022-10-04T12:11:52.409" v="5" actId="20577"/>
        <pc:sldMkLst>
          <pc:docMk/>
          <pc:sldMk cId="1751283086" sldId="259"/>
        </pc:sldMkLst>
        <pc:spChg chg="mod">
          <ac:chgData name="Vartotojas svečias" userId="" providerId="Windows Live" clId="Web-{17B9CAFA-CA4A-466A-AAA2-978E5F1C7A8F}" dt="2022-10-04T12:11:52.409" v="5" actId="20577"/>
          <ac:spMkLst>
            <pc:docMk/>
            <pc:sldMk cId="1751283086" sldId="259"/>
            <ac:spMk id="3" creationId="{2A7895A4-A370-4F49-96A1-B01D9EBAEF69}"/>
          </ac:spMkLst>
        </pc:spChg>
      </pc:sldChg>
      <pc:sldChg chg="modSp">
        <pc:chgData name="Vartotojas svečias" userId="" providerId="Windows Live" clId="Web-{17B9CAFA-CA4A-466A-AAA2-978E5F1C7A8F}" dt="2022-10-04T12:44:13.076" v="8" actId="20577"/>
        <pc:sldMkLst>
          <pc:docMk/>
          <pc:sldMk cId="1674633396" sldId="271"/>
        </pc:sldMkLst>
        <pc:spChg chg="mod">
          <ac:chgData name="Vartotojas svečias" userId="" providerId="Windows Live" clId="Web-{17B9CAFA-CA4A-466A-AAA2-978E5F1C7A8F}" dt="2022-10-04T12:44:13.076" v="8" actId="20577"/>
          <ac:spMkLst>
            <pc:docMk/>
            <pc:sldMk cId="1674633396" sldId="271"/>
            <ac:spMk id="3" creationId="{2A7895A4-A370-4F49-96A1-B01D9EBAEF69}"/>
          </ac:spMkLst>
        </pc:spChg>
      </pc:sldChg>
      <pc:sldChg chg="modSp">
        <pc:chgData name="Vartotojas svečias" userId="" providerId="Windows Live" clId="Web-{17B9CAFA-CA4A-466A-AAA2-978E5F1C7A8F}" dt="2022-10-04T12:09:58.823" v="3" actId="20577"/>
        <pc:sldMkLst>
          <pc:docMk/>
          <pc:sldMk cId="146483668" sldId="273"/>
        </pc:sldMkLst>
        <pc:spChg chg="mod">
          <ac:chgData name="Vartotojas svečias" userId="" providerId="Windows Live" clId="Web-{17B9CAFA-CA4A-466A-AAA2-978E5F1C7A8F}" dt="2022-10-04T12:09:58.823" v="3" actId="20577"/>
          <ac:spMkLst>
            <pc:docMk/>
            <pc:sldMk cId="146483668"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mažų ir didelių maišų su medžiagomis, kurių sudėtyje yra kristalinio silicio, ištuštinimo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Nors tai ne visuomet būtina, tačiau siekiant išvengti žmogiškosios klaidos ir sužeidimų rekomenduojame naudoti automatines arba pusiau automatines maišų utilizavimo stoteles.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Suspaudžiant maišus kyla daug dulkių. Darbuotojai tuščius maišus turėtų suvynioti toje zonoje, kur vykdomas ištraukimas.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Ištuštindami mažus maišus užtikrinkite, kad atvirasis galas būtų nukreiptas nuo jūsų. Norėdami visiškai išvengti dulkių pasklidimo maišą ištuštinkite į metaliniame rėme įstatytą didžiulį plastikinį maišą.</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Didelių maišų naudojimas yra veiksmingesnis kainos ir aplinkosaugos atžvilgiu nei mažų maišų. Dideliuose maišuose gali tilpti tiek medžiagos, kiek visoje mažų maišų paletėje. Todėl kai jie būna pilni, per sunku juos tvarkyti nenaudojant įrangos.</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Jei didelio maišo turinį šalinate juos prapjaudami, rekomenduojame dėvėti AAP. </a:t>
            </a:r>
          </a:p>
          <a:p>
            <a:endParaRPr lang="en-GB" sz="1200" b="0" i="0" u="none" strike="noStrike" kern="1200">
              <a:solidFill>
                <a:schemeClr val="tx1"/>
              </a:solidFill>
              <a:effectLst/>
              <a:latin typeface="+mn-lt"/>
              <a:ea typeface="+mn-ea"/>
              <a:cs typeface="+mn-cs"/>
            </a:endParaRP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Prieš pradėdami maišų ištuštinimo procesą įsitikinkite, kad tiek vėdinimas, tiek ištraukimo sistemos veikia. Jei įtariate apie problemą, susisiekite su padalinyje esančiu vadovu. Nepamirškite patikrinti išorinių faktorių, tokių kaip sausra, kurie gali daryti didžiulę įtaką vėdinimo sistemoms.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Kai įmanoma, naudokitės pagalbinėmis tvarkymo priemonėmis, kad sumažėtų žmogiškųjų klaidų ir sužalojimų. Niekada neperpildykite maišų, kad išvengtumėte nereikalingo išbyrėjimo, galinčio sukelti papildomų pavojų. Kai medžiagos išbyra, nedelsiant viską sutvarkykite naudodami drėgno arba sauso valymo metodus.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087933" y="429114"/>
            <a:ext cx="372941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400" b="1" i="0" strike="noStrike" cap="none" spc="0" baseline="0">
                <a:solidFill>
                  <a:srgbClr val="F6A317"/>
                </a:solidFill>
                <a:effectLst/>
                <a:latin typeface="Helvetica"/>
                <a:ea typeface="Helvetica"/>
                <a:cs typeface="Helvetica"/>
              </a:rPr>
              <a:t>GEROSIOS PATIRTIES MOKYMAS APIE MAIŠŲ IŠTUŠTINIMĄ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995022"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MAIŠŲ IŠTUŠTINIMĄ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377193" y="294468"/>
            <a:ext cx="4479010" cy="790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97339" cy="3601153"/>
          </a:xfrm>
        </p:spPr>
        <p:txBody>
          <a:bodyPr lIns="91440" tIns="45720" rIns="91440" bIns="45720" anchor="t"/>
          <a:lstStyle/>
          <a:p>
            <a:pPr>
              <a:lnSpc>
                <a:spcPts val="2400"/>
              </a:lnSpc>
            </a:pPr>
            <a:r>
              <a:rPr lang="lt" sz="1800" b="0" i="0" strike="noStrike" cap="none" spc="0" baseline="0" dirty="0">
                <a:solidFill>
                  <a:srgbClr val="000000"/>
                </a:solidFill>
                <a:effectLst/>
                <a:latin typeface="Helvetica"/>
                <a:ea typeface="Helvetica"/>
                <a:cs typeface="Helvetica"/>
              </a:rPr>
              <a:t>Įgyvendindama gerosios patirties nuostatas, NEPSI parengė švietimo priemonių rinkinį. </a:t>
            </a:r>
          </a:p>
          <a:p>
            <a:pPr>
              <a:lnSpc>
                <a:spcPts val="2400"/>
              </a:lnSpc>
            </a:pPr>
            <a:r>
              <a:rPr lang="lt" sz="1800" b="0" i="0" strike="noStrike" cap="none" spc="0" baseline="0" dirty="0">
                <a:solidFill>
                  <a:srgbClr val="000000"/>
                </a:solidFill>
                <a:effectLst/>
                <a:latin typeface="Helvetica"/>
                <a:ea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 sz="1800" b="0" i="0" strike="noStrike" cap="none" spc="0" baseline="0" dirty="0">
                <a:solidFill>
                  <a:srgbClr val="000000"/>
                </a:solidFill>
                <a:effectLst/>
                <a:latin typeface="Helvetica"/>
                <a:ea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lt" sz="1800" b="1" i="0" strike="noStrike" cap="none" spc="0" baseline="0">
                <a:solidFill>
                  <a:srgbClr val="000000"/>
                </a:solidFill>
                <a:effectLst/>
                <a:latin typeface="Helvetica"/>
                <a:ea typeface="Helvetica"/>
                <a:cs typeface="Helvetica"/>
              </a:rPr>
              <a:t>Išmokti apsisaugoti nuo darbe kylančių pavojų sveikatai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maišų ištuštinimo keliamą pavojų;</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konkrečias gaires ir gerąją patirtį ištuštinant mažus ir didelius maišus.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57229" cy="3682369"/>
          </a:xfrm>
        </p:spPr>
        <p:txBody>
          <a:bodyPr/>
          <a:lstStyle/>
          <a:p>
            <a:pPr>
              <a:lnSpc>
                <a:spcPts val="2400"/>
              </a:lnSpc>
            </a:pPr>
            <a:r>
              <a:rPr lang="lt" sz="1800" b="0" i="0" strike="noStrike" cap="none" spc="0" baseline="0" dirty="0">
                <a:solidFill>
                  <a:srgbClr val="000000"/>
                </a:solidFill>
                <a:effectLst/>
                <a:latin typeface="Helvetica"/>
                <a:ea typeface="Helvetica"/>
                <a:cs typeface="Helvetica"/>
              </a:rPr>
              <a:t>Maišų ištuštinimo procesams padeda atitvėrimas, ištraukimas ir (arba) vėdinimas bei asmens apsaugos priemonės – tai trys iš penkių pagrindinių dulkių kontrolės metodų.</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KAIP IŠTUŠTINANT MAIŠUS SUKELIAMOS ĮKSD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Ištuštinant maišus dulkės pasklinda ore, kai maišo turinys iš jo išpilamas.</a:t>
            </a:r>
          </a:p>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Ištuštinant greitai pasklinda daug dulkių, suprastėja oro kokybė ir darbuotojai gali būti veikiami ĮKSD.</a:t>
            </a:r>
            <a:r>
              <a:rPr lang="lt" sz="1800" dirty="0">
                <a:solidFill>
                  <a:srgbClr val="000000"/>
                </a:solidFill>
                <a:latin typeface="Helvetica"/>
                <a:ea typeface="Helvetica"/>
                <a:cs typeface="Helvetica"/>
              </a:rPr>
              <a:t>  </a:t>
            </a:r>
            <a:endParaRPr lang="lt"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Daugiausia dulkių ore pasklinda tvarkant smulkias, sausas, miltelių pavidalo medžiagas.</a:t>
            </a:r>
          </a:p>
          <a:p>
            <a:pPr>
              <a:lnSpc>
                <a:spcPts val="2400"/>
              </a:lnSpc>
            </a:pPr>
            <a:r>
              <a:rPr lang="lt" sz="1800" dirty="0">
                <a:solidFill>
                  <a:srgbClr val="000000"/>
                </a:solidFill>
                <a:latin typeface="Helvetica"/>
                <a:ea typeface="Helvetica"/>
                <a:cs typeface="Helvetica"/>
              </a:rPr>
              <a:t>Šioje</a:t>
            </a:r>
            <a:r>
              <a:rPr lang="lt" sz="1800" b="0" i="0" strike="noStrike" cap="none" spc="0" baseline="0" dirty="0">
                <a:solidFill>
                  <a:srgbClr val="000000"/>
                </a:solidFill>
                <a:effectLst/>
                <a:latin typeface="Helvetica"/>
                <a:ea typeface="Helvetica"/>
                <a:cs typeface="Helvetica"/>
              </a:rPr>
              <a:t> mokymo medžiagoje apžvelgiamos dvi maišų rūšys, kurioms saugiai tvarkyti reikalingos skirtingos priemonės.</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MAŽI MAIŠAI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00215" cy="4042262"/>
          </a:xfrm>
        </p:spPr>
        <p:txBody>
          <a:bodyPr lIns="91440" tIns="45720" rIns="91440" bIns="45720" anchor="t"/>
          <a:lstStyle/>
          <a:p>
            <a:pPr>
              <a:lnSpc>
                <a:spcPts val="2200"/>
              </a:lnSpc>
            </a:pPr>
            <a:r>
              <a:rPr lang="lt" b="0" i="0" strike="noStrike" cap="none" spc="0" baseline="0" dirty="0">
                <a:solidFill>
                  <a:srgbClr val="000000"/>
                </a:solidFill>
                <a:effectLst/>
                <a:latin typeface="Helvetica"/>
                <a:ea typeface="Helvetica"/>
                <a:cs typeface="Helvetica"/>
              </a:rPr>
              <a:t>Norėdami sumažinti kylančias dulkes ištuštinant maišus: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kai tik įmanoma, naudokitės automatinėmis arba pusiau automatinėmis maišų ištuštinimo stotelėmis</a:t>
            </a:r>
            <a:r>
              <a:rPr lang="lt" dirty="0">
                <a:solidFill>
                  <a:srgbClr val="000000"/>
                </a:solidFill>
                <a:latin typeface="Helvetica"/>
                <a:ea typeface="Helvetica"/>
                <a:cs typeface="Helvetica"/>
              </a:rPr>
              <a:t>.</a:t>
            </a:r>
            <a:endParaRPr lang="lt" b="0" i="0" strike="noStrike" cap="none" spc="0" baseline="0" dirty="0">
              <a:solidFill>
                <a:srgbClr val="000000"/>
              </a:solidFill>
              <a:effectLst/>
              <a:latin typeface="Helvetica"/>
              <a:ea typeface="Helvetica"/>
              <a:cs typeface="Helvetica"/>
            </a:endParaRP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Jei procesas negali būti automatizuotas, jis turėtų būti atitvertas. Naudokite rankinio ištuštinimo stoteles su įrengtu ištraukiamuoju vėdinimu, jei tokios yra.</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Švelniai iškratykite maišų turinį, nusukę atvirąjį galą nuo savęs.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Tuščius maišus suvyniokite toje zonoje, kur vykdomas ištraukimas.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Jei kitų kontrolės būdų nėra, dėvėkite AAP.</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Tuščius maišus išmeskite į didelį plastikinį maišą. Neperpildykite jo. Prieš utilizuodami didįjį maišą jį uždarykite.</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7077954" y="1842379"/>
            <a:ext cx="475861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DIDELI MAIŠAI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Norėdami sumažinti kylančias dulkes ištuštinant maišus: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 tik įmanoma, naudokitės automatinėmis maišų ištuštinimo stotelėmis. Jų geras sandarumas ir įrengtos dulkių surinkimo ir medžiagų srauto kontrolės sistemos.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Rankomis atidarydami ar prapjaudami maišus naudokite AAP.</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Tuščių maišų nespauskite rankomis. Meskite juos į didelį plastikinį maišą. Neperpildykite jo. Prieš utilizuodami didįjį maišą jį uždarykite.</a:t>
            </a:r>
          </a:p>
          <a:p>
            <a:pPr marL="342900" indent="-34290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6639383" y="1764945"/>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5789811" cy="850900"/>
          </a:xfrm>
        </p:spPr>
        <p:txBody>
          <a:bodyPr anchor="t"/>
          <a:lstStyle/>
          <a:p>
            <a:pPr>
              <a:lnSpc>
                <a:spcPct val="100000"/>
              </a:lnSpc>
            </a:pPr>
            <a:r>
              <a:rPr lang="lt" sz="2800" b="1" i="0" strike="noStrike" cap="none" spc="0" baseline="0" dirty="0">
                <a:solidFill>
                  <a:srgbClr val="F6A317"/>
                </a:solidFill>
                <a:effectLst/>
                <a:latin typeface="Helvetica"/>
                <a:ea typeface="Helvetica"/>
                <a:cs typeface="Helvetica"/>
              </a:rPr>
              <a:t>MAIŠŲ IŠTUŠTINIMO TAIP IR NE</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321939"/>
            <a:ext cx="6258990" cy="3201832"/>
          </a:xfrm>
        </p:spPr>
        <p:txBody>
          <a:bodyPr/>
          <a:lstStyle/>
          <a:p>
            <a:pPr>
              <a:lnSpc>
                <a:spcPct val="100000"/>
              </a:lnSpc>
              <a:buSzPct val="85000"/>
            </a:pPr>
            <a:r>
              <a:rPr lang="lt" sz="1600" b="1" i="0" strike="noStrike" cap="none" spc="0" baseline="0" dirty="0">
                <a:solidFill>
                  <a:srgbClr val="000000"/>
                </a:solidFill>
                <a:effectLst/>
                <a:latin typeface="Helvetica"/>
                <a:ea typeface="Helvetica"/>
                <a:cs typeface="Helvetica"/>
              </a:rPr>
              <a:t>TAIP</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Įsitikinkite, kad dulkių ištraukimo sistemos veikia tinkamai.</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Apžiūrėkite, ar nesimato apgadinimo ar netinkamo veikimo žymių ir praneškite apie gedimus.</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Dėvėkite AAP (dulkių kaukes), jei nėra kitų kontrolės priemonių.</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Pratekėjusias medžiagas tvarkykite nedelsiant, naudodami siurblį arba drėgną valymą.</a:t>
            </a:r>
          </a:p>
          <a:p>
            <a:pPr>
              <a:lnSpc>
                <a:spcPct val="100000"/>
              </a:lnSpc>
            </a:pPr>
            <a:r>
              <a:rPr lang="lt" sz="1600" b="1" i="0" strike="noStrike" cap="none" spc="0" baseline="0" dirty="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Per greitai neištuštinkite mažųjų maišų turinio.</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Neleiskite atliekų talpykloms persipildyti.</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Valymui nenaudokite sauso šepečio ar suspausto oro.</a:t>
            </a:r>
          </a:p>
          <a:p>
            <a:pPr marL="342900" indent="-342900">
              <a:lnSpc>
                <a:spcPct val="100000"/>
              </a:lnSpc>
              <a:buSzPct val="85000"/>
              <a:buFont typeface=".Apple Color Emoji UI"/>
              <a:buChar char="✅"/>
            </a:pPr>
            <a:endParaRPr lang="en-GB" dirty="0"/>
          </a:p>
          <a:p>
            <a:pPr marL="285750" indent="-285750">
              <a:lnSpc>
                <a:spcPct val="100000"/>
              </a:lnSpc>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Ištuštinant maišus galimas ĮKSD poveikis. Norėdami apsaugoti savo sveikatą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patikrinkite, ar įjungtos vėdinimo ir ištraukimo sistemos (jei jos yra);</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įmanoma, visada naudokitės įrenginiais;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atsargiai išmeskite tuščius maišus, kad kiltų kuo mažiau dulkių;</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nedelsdami išvalykite išbirusias medžiagas.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3" history="0"/>
              </a:rPr>
              <a:t>Geroji patirtis ištuštinant maišus – maži maišai </a:t>
            </a:r>
            <a:br>
              <a:rPr lang="en-IN" sz="1600" b="0" i="0" strike="noStrike" cap="none" spc="0" baseline="0" dirty="0">
                <a:solidFill>
                  <a:srgbClr val="000000"/>
                </a:solidFill>
                <a:effectLst/>
                <a:latin typeface="Helvetica"/>
                <a:ea typeface="Helvetica"/>
                <a:cs typeface="Helvetica"/>
                <a:hlinkClick r:id="rId3" history="0"/>
              </a:rPr>
            </a:br>
            <a:r>
              <a:rPr lang="lt" sz="1600" b="0" i="0" strike="noStrike" cap="none" spc="0" baseline="0" dirty="0">
                <a:solidFill>
                  <a:srgbClr val="000000"/>
                </a:solidFill>
                <a:effectLst/>
                <a:latin typeface="Helvetica"/>
                <a:ea typeface="Helvetica"/>
                <a:cs typeface="Helvetica"/>
                <a:hlinkClick r:id="rId3" history="0"/>
              </a:rPr>
              <a:t>(2.2.1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3" history="0"/>
              </a:rPr>
              <a:t>Geroji patirtis ištuštinant maišus – dideli maišai </a:t>
            </a:r>
            <a:br>
              <a:rPr lang="en-IN" sz="1600" b="0" i="0" strike="noStrike" cap="none" spc="0" baseline="0" dirty="0">
                <a:solidFill>
                  <a:srgbClr val="000000"/>
                </a:solidFill>
                <a:effectLst/>
                <a:latin typeface="Helvetica"/>
                <a:ea typeface="Helvetica"/>
                <a:cs typeface="Helvetica"/>
                <a:hlinkClick r:id="rId3" history="0"/>
              </a:rPr>
            </a:br>
            <a:r>
              <a:rPr lang="lt" sz="1600" b="0" i="0" strike="noStrike" cap="none" spc="0" baseline="0" dirty="0">
                <a:solidFill>
                  <a:srgbClr val="000000"/>
                </a:solidFill>
                <a:effectLst/>
                <a:latin typeface="Helvetica"/>
                <a:ea typeface="Helvetica"/>
                <a:cs typeface="Helvetica"/>
                <a:hlinkClick r:id="rId3" history="0"/>
              </a:rPr>
              <a:t>(2.2.1 b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5" history="0"/>
              </a:rPr>
              <a:t>NEPSI vadovas mažoms ir vidutinėms įmonėms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lt" sz="1800" b="0" i="0" strike="noStrike" cap="none" spc="0" baseline="0" dirty="0">
                <a:solidFill>
                  <a:srgbClr val="000000"/>
                </a:solidFill>
                <a:effectLst/>
                <a:latin typeface="Calibri"/>
                <a:ea typeface="Calibri"/>
                <a:cs typeface="Calibri"/>
              </a:rPr>
              <a:t>Daugiau mokymosi apie ĮKSD išteklių rasite apsilankę </a:t>
            </a:r>
            <a:r>
              <a:rPr lang="lt" sz="1800" b="1" i="0" strike="noStrike" cap="none" spc="0" baseline="0" dirty="0">
                <a:solidFill>
                  <a:srgbClr val="000000"/>
                </a:solidFill>
                <a:effectLst/>
                <a:latin typeface="Calibri"/>
                <a:ea typeface="Calibri"/>
                <a:cs typeface="Calibri"/>
              </a:rPr>
              <a:t>NEPSI e-mokymosi platformoje</a:t>
            </a:r>
            <a:r>
              <a:rPr lang="lt" sz="1800" b="0" i="0" strike="noStrike" cap="none" spc="0" baseline="0" dirty="0">
                <a:solidFill>
                  <a:srgbClr val="000000"/>
                </a:solidFill>
                <a:effectLst/>
                <a:latin typeface="Calibri"/>
                <a:ea typeface="Calibri"/>
                <a:cs typeface="Calibri"/>
              </a:rPr>
              <a:t> </a:t>
            </a:r>
            <a:r>
              <a:rPr lang="lt" sz="1800" b="0" i="0" strike="noStrike" cap="none" spc="0" baseline="0" dirty="0">
                <a:solidFill>
                  <a:srgbClr val="000000"/>
                </a:solidFill>
                <a:effectLst/>
                <a:latin typeface="Calibri"/>
                <a:ea typeface="Calibri"/>
                <a:cs typeface="Calibri"/>
                <a:hlinkClick r:id="rId6" history="0"/>
              </a:rPr>
              <a:t>training.nepsi.eu</a:t>
            </a:r>
            <a:r>
              <a:rPr lang="lt" sz="1800"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24F6D29D-3F42-4AE3-ABB4-37DF4A3B44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188</TotalTime>
  <Words>1053</Words>
  <Application>Microsoft Office PowerPoint</Application>
  <PresentationFormat>Plačiaekranė</PresentationFormat>
  <Paragraphs>102</Paragraphs>
  <Slides>13</Slides>
  <Notes>11</Notes>
  <HiddenSlides>1</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25</cp:revision>
  <dcterms:created xsi:type="dcterms:W3CDTF">2020-01-29T17:43:15Z</dcterms:created>
  <dcterms:modified xsi:type="dcterms:W3CDTF">2022-10-04T12:44:13Z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