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client id="{EB3C7E80-C33A-44C9-BD8B-596F8DEDE40F}" v="11" dt="2022-10-04T12:48:14.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82746"/>
  </p:normalViewPr>
  <p:slideViewPr>
    <p:cSldViewPr snapToGrid="0" snapToObjects="1">
      <p:cViewPr varScale="1">
        <p:scale>
          <a:sx n="61" d="100"/>
          <a:sy n="61" d="100"/>
        </p:scale>
        <p:origin x="1098" y="60"/>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6C8835BB-C79A-5443-BDA2-E4FAE1A05E0C}"/>
    <pc:docChg chg="modSld">
      <pc:chgData name="Samuel Davies" userId="4bb99b2c-4e56-4c10-ad8a-c1b2d904d94c" providerId="ADAL" clId="{6C8835BB-C79A-5443-BDA2-E4FAE1A05E0C}" dt="2020-12-09T21:32:36.436" v="5" actId="20577"/>
      <pc:docMkLst>
        <pc:docMk/>
      </pc:docMkLst>
      <pc:sldChg chg="modNotesTx">
        <pc:chgData name="Samuel Davies" userId="4bb99b2c-4e56-4c10-ad8a-c1b2d904d94c" providerId="ADAL" clId="{6C8835BB-C79A-5443-BDA2-E4FAE1A05E0C}" dt="2020-12-09T20:30:31.451" v="0" actId="20577"/>
        <pc:sldMkLst>
          <pc:docMk/>
          <pc:sldMk cId="3893234717" sldId="268"/>
        </pc:sldMkLst>
      </pc:sldChg>
      <pc:sldChg chg="modSp mod">
        <pc:chgData name="Samuel Davies" userId="4bb99b2c-4e56-4c10-ad8a-c1b2d904d94c" providerId="ADAL" clId="{6C8835BB-C79A-5443-BDA2-E4FAE1A05E0C}" dt="2020-12-09T21:32:36.436" v="5" actId="20577"/>
        <pc:sldMkLst>
          <pc:docMk/>
          <pc:sldMk cId="976768294" sldId="280"/>
        </pc:sldMkLst>
        <pc:spChg chg="mod">
          <ac:chgData name="Samuel Davies" userId="4bb99b2c-4e56-4c10-ad8a-c1b2d904d94c" providerId="ADAL" clId="{6C8835BB-C79A-5443-BDA2-E4FAE1A05E0C}" dt="2020-12-09T21:32:36.436" v="5" actId="20577"/>
          <ac:spMkLst>
            <pc:docMk/>
            <pc:sldMk cId="976768294" sldId="280"/>
            <ac:spMk id="3" creationId="{778F63C9-1C70-4F4D-9234-7DEE4FC33B21}"/>
          </ac:spMkLst>
        </pc:spChg>
      </pc:sldChg>
    </pc:docChg>
  </pc:docChgLst>
  <pc:docChgLst>
    <pc:chgData name="Vartotojas svečias" providerId="Windows Live" clId="Web-{EB3C7E80-C33A-44C9-BD8B-596F8DEDE40F}"/>
    <pc:docChg chg="modSld">
      <pc:chgData name="Vartotojas svečias" userId="" providerId="Windows Live" clId="Web-{EB3C7E80-C33A-44C9-BD8B-596F8DEDE40F}" dt="2022-10-04T12:48:14.799" v="9" actId="20577"/>
      <pc:docMkLst>
        <pc:docMk/>
      </pc:docMkLst>
      <pc:sldChg chg="modSp">
        <pc:chgData name="Vartotojas svečias" userId="" providerId="Windows Live" clId="Web-{EB3C7E80-C33A-44C9-BD8B-596F8DEDE40F}" dt="2022-10-04T12:47:39.798" v="2" actId="14100"/>
        <pc:sldMkLst>
          <pc:docMk/>
          <pc:sldMk cId="695964686" sldId="256"/>
        </pc:sldMkLst>
        <pc:spChg chg="mod">
          <ac:chgData name="Vartotojas svečias" userId="" providerId="Windows Live" clId="Web-{EB3C7E80-C33A-44C9-BD8B-596F8DEDE40F}" dt="2022-10-04T12:47:39.798" v="2" actId="14100"/>
          <ac:spMkLst>
            <pc:docMk/>
            <pc:sldMk cId="695964686" sldId="256"/>
            <ac:spMk id="3" creationId="{43302E89-B061-3248-A4DD-EEC96D8F9285}"/>
          </ac:spMkLst>
        </pc:spChg>
      </pc:sldChg>
      <pc:sldChg chg="modSp">
        <pc:chgData name="Vartotojas svečias" userId="" providerId="Windows Live" clId="Web-{EB3C7E80-C33A-44C9-BD8B-596F8DEDE40F}" dt="2022-10-04T12:48:14.799" v="9" actId="20577"/>
        <pc:sldMkLst>
          <pc:docMk/>
          <pc:sldMk cId="976768294" sldId="280"/>
        </pc:sldMkLst>
        <pc:spChg chg="mod">
          <ac:chgData name="Vartotojas svečias" userId="" providerId="Windows Live" clId="Web-{EB3C7E80-C33A-44C9-BD8B-596F8DEDE40F}" dt="2022-10-04T12:48:14.799" v="9" actId="20577"/>
          <ac:spMkLst>
            <pc:docMk/>
            <pc:sldMk cId="976768294"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Šiame mokyme suteikiamos medžiagų, kurių sudėtyje yra kristalinio silicio, pjovimo, smulkinimo ir šlifavimo gairės.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Vykdant maišų ištuštinimo procesus ir tvarkant tuščius maišus dulkių poveikis gali būti didžiulis. Dėl šitos priežasties ištuštinant maišus privaloma vadovautis gerąja patirtimi. Ištuštinant nedidelius maišus rekomenduojama naudotis automatinėmis arba pusiau automatinėmis maišų išmetimo stotimis.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Pjovimas, smulkinimas ir šlifavimas yra intensyvūs procesai, kurių metu gali susidaryti pavojingi dulkių kiekiai.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Prieš atliekant intensyvius procesus reikia imtis keleto saugumo priemonių, kad sumažintumėte dulkių poveikį ir nereikalingus sužalojimus.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Drėgni procesai padeda sumažinti dulkių poveikį, nes vanduo sulaiko ore esančias dulkes. Jei prietaisas pritaikytas vandens injekcijai, rekomenduojame naudoti drėgnus procesus. Gaminant sausuoju būdu susidaro labai didelis silicio dioksido dulkių kiekis – nenaudokite sausųjų įrankių!</a:t>
            </a:r>
          </a:p>
          <a:p>
            <a:endParaRPr lang="en-US" sz="1200">
              <a:latin typeface="+mn-lt"/>
            </a:endParaRPr>
          </a:p>
          <a:p>
            <a:r>
              <a:rPr lang="lt" sz="1200" b="0" i="0" strike="noStrike" cap="none" spc="0" baseline="0">
                <a:solidFill>
                  <a:srgbClr val="000000"/>
                </a:solidFill>
                <a:effectLst/>
                <a:latin typeface="+mn-lt"/>
                <a:ea typeface="Calibri"/>
                <a:cs typeface="Calibri"/>
              </a:rPr>
              <a:t>AAP reikia dėvėti taip, kaip nurodyta ženkluose ir piktogramose. Atlikdami darbus, kurių metu kyla daug dulkių, visada dėvėkite kvėpavimo takų apsaugą.</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1" i="0" strike="noStrike" cap="none" spc="0" baseline="0">
                <a:solidFill>
                  <a:srgbClr val="000000"/>
                </a:solidFill>
                <a:effectLst/>
                <a:latin typeface="+mn-lt"/>
                <a:ea typeface="Calibri"/>
                <a:cs typeface="Calibri"/>
              </a:rPr>
              <a:t>*Pastaba mokytojui* </a:t>
            </a:r>
            <a:r>
              <a:rPr lang="lt" sz="1200" b="0" i="0" strike="noStrike" cap="none" spc="0" baseline="0">
                <a:solidFill>
                  <a:srgbClr val="000000"/>
                </a:solidFill>
                <a:effectLst/>
                <a:latin typeface="+mn-lt"/>
                <a:ea typeface="Calibri"/>
                <a:cs typeface="Calibri"/>
              </a:rPr>
              <a:t>Apsvarstykite įrašyti papildomą informaciją, susijusią su jūsų darbo kontekstu.</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lt" sz="1400" b="1" i="0" strike="noStrike" cap="none" spc="0" baseline="0">
                <a:solidFill>
                  <a:srgbClr val="F6A317"/>
                </a:solidFill>
                <a:effectLst/>
                <a:latin typeface="Helvetica"/>
                <a:ea typeface="Helvetica"/>
                <a:cs typeface="Helvetica"/>
              </a:rPr>
              <a:t>GEROSIOS PATIRTIES MOKYMAS APIE PJOVIMĄ, SMULKINIMĄ IR ŠLIFAVIMĄ</a:t>
            </a:r>
          </a:p>
          <a:p>
            <a:pPr>
              <a:lnSpc>
                <a:spcPct val="100000"/>
              </a:lnSpc>
            </a:pPr>
            <a:endParaRPr lang="en-GB"/>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9176331" cy="850900"/>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a:p>
          <a:p>
            <a:pPr>
              <a:lnSpc>
                <a:spcPct val="100000"/>
              </a:lnSpc>
            </a:pPr>
            <a:r>
              <a:rPr lang="lt" sz="2800" b="1" i="0" strike="noStrike" cap="none" spc="0" baseline="0" dirty="0">
                <a:solidFill>
                  <a:srgbClr val="FFFFFF"/>
                </a:solidFill>
                <a:effectLst/>
                <a:latin typeface="Helvetica"/>
                <a:ea typeface="Helvetica"/>
                <a:cs typeface="Helvetica"/>
              </a:rPr>
              <a:t>APIE PJOVIMĄ, SMULKINIMĄ IR ŠLIFAVIMĄ</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229600" y="342900"/>
            <a:ext cx="35687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5816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474896"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a:t>
            </a:r>
            <a:br>
              <a:rPr lang="en-IN" sz="1800" b="1" i="0" strike="noStrike" cap="none" spc="0" baseline="0">
                <a:solidFill>
                  <a:srgbClr val="000000"/>
                </a:solidFill>
                <a:effectLst/>
                <a:latin typeface="Helvetica"/>
                <a:ea typeface="Helvetica"/>
                <a:cs typeface="Helvetica"/>
              </a:rPr>
            </a:br>
            <a:r>
              <a:rPr lang="lt" sz="1800" b="1" i="0" strike="noStrike" cap="none" spc="0" baseline="0">
                <a:solidFill>
                  <a:srgbClr val="000000"/>
                </a:solidFill>
                <a:effectLst/>
                <a:latin typeface="Helvetica"/>
                <a:ea typeface="Helvetica"/>
                <a:cs typeface="Helvetica"/>
              </a:rPr>
              <a:t>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apie pavojų sveikatai, susijusį su intensyviais pramoniniais procesais, galinčiais sukelti žalingo įkvepiamojo kristalinio silicio dioksido (ĮKSD) dulkių poveikį;</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gerosios patirties, kurią galima taikyti pjaunant, smulkinant ir šlifuojant.</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a:srcRect l="12212" t="355" r="11462" b="-355"/>
          <a:stretch/>
        </p:blipFill>
        <p:spPr>
          <a:xfrm>
            <a:off x="7299434" y="1608138"/>
            <a:ext cx="4517916"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Pjovimo, smulkinimo ir šlifavimo procesus galima kontroliuoti naudojant penkis pagrindinius dulkių kontrolės metodus.</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83925"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INTENSYVŪS PROCESAI SUKELIA ĮKSD</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Pjovimas, smulkinimas ir šlifavimas yra intensyvūs procesai, kurių metu gali kilti daug dulkių,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kai dirbama su tam tikromis medžiagomis.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Daugelio pramoninių medžiagų (pvz., smiltainio) skleidžiamos dulkės yra pavojingos; siekiant sumažinti jų poveikį būtina taikyti kontrolės priemones.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Sukeliamose dulkėse gali būti įkvepiamojo kristalinio silicio dioksido (ĮKSD), kuris, juo kvėpuojant ilgesnį laiką, gali sukelti silikozę.</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2136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DULKES KELIANTYS ĮRANKIAI</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Kampiniai šlifuokliai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Kampinės frezos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Pjovimo staklės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Griovelio pjovimo staklės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Gręžimo staklės</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686618"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PRIEŠ PJAUDAMI, SMULKINDAMI IR ŠLIFUODAMI</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Įsitikinkite, kad patalpa yra gerai vėdinama.</a:t>
            </a:r>
          </a:p>
          <a:p>
            <a:pPr marL="285750" indent="-28575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Patikrinkite, ar įranga nepažeista.</a:t>
            </a:r>
          </a:p>
          <a:p>
            <a:pPr marL="285750" indent="-28575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Jei naudojate ištraukimo sistemą, įsitikinkite, ar ji veikia tinkamai.</a:t>
            </a:r>
          </a:p>
          <a:p>
            <a:pPr marL="285750" indent="-28575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Plokštes ir įrenginius plaukite tekančiu vandeniu.</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PJAUNANT, SMULKINANT IR ŠLIFUOJANT</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4" y="2670941"/>
            <a:ext cx="5453624" cy="3263745"/>
          </a:xfrm>
        </p:spPr>
        <p:txBody>
          <a:bodyPr/>
          <a:lstStyle/>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Jei naudojate drėgnus procesus, patikrinkite, ar pakankamas vandens tiekimas.</a:t>
            </a:r>
          </a:p>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Atlikdami darbus, kurių metu kyla daug dulkių, visada dėvėkite kvėpavimo takų apsaugą.</a:t>
            </a:r>
          </a:p>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Naudojant įrenginius ir įrankius su integruota vandens sistema itin sumažėja silicio dulkių lygis.</a:t>
            </a:r>
          </a:p>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Kai įmanoma, įrenginių apsaugines dureles laikykite uždarytas.</a:t>
            </a:r>
          </a:p>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Naudokite vietinį ištraukiamąjį vėdinimą (VIV), kad surinktumėte silicio dulkes jų susidarymo vietoje ir perneštumėte jas iš zonų, kuriose kvėpuoja darbuotojai.</a:t>
            </a:r>
          </a:p>
          <a:p>
            <a:pPr marL="285750" indent="-285750">
              <a:lnSpc>
                <a:spcPct val="100000"/>
              </a:lnSpc>
              <a:buFont typeface="Arial" panose="020B0604020202020204" pitchFamily="34" charset="0"/>
              <a:buChar char="•"/>
            </a:pPr>
            <a:r>
              <a:rPr lang="lt" sz="1400" b="0" i="0" strike="noStrike" cap="none" spc="0" baseline="0">
                <a:solidFill>
                  <a:srgbClr val="FF0000"/>
                </a:solidFill>
                <a:effectLst/>
                <a:latin typeface="Helvetica"/>
                <a:ea typeface="Helvetica"/>
                <a:cs typeface="Helvetica"/>
              </a:rPr>
              <a:t>Mokytojo tekstas – įrašykite papildomą tekstą apie jūsų kontekstą atitinkančias priemones, susijusias su pjovimu, smulkinimu ir šlifavimu.</a:t>
            </a:r>
          </a:p>
          <a:p>
            <a:pPr>
              <a:lnSpc>
                <a:spcPct val="100000"/>
              </a:lnSpc>
            </a:pPr>
            <a:endParaRPr lang="en-US" sz="140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pPr>
              <a:lnSpc>
                <a:spcPct val="100000"/>
              </a:lnSpc>
            </a:pPr>
            <a:r>
              <a:rPr lang="lt" sz="2800" b="1" i="0" strike="noStrike" cap="none" spc="0" baseline="0">
                <a:solidFill>
                  <a:srgbClr val="F6A317"/>
                </a:solidFill>
                <a:effectLst/>
                <a:latin typeface="Helvetica"/>
                <a:ea typeface="Helvetica"/>
                <a:cs typeface="Helvetica"/>
              </a:rPr>
              <a:t>PJOVIMO, SMULKINIMO IR ŠLIFAVIMO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730938"/>
            <a:ext cx="10965577" cy="3230407"/>
          </a:xfrm>
        </p:spPr>
        <p:txBody>
          <a:bodyPr/>
          <a:lstStyle/>
          <a:p>
            <a:pPr>
              <a:lnSpc>
                <a:spcPct val="100000"/>
              </a:lnSpc>
              <a:spcBef>
                <a:spcPts val="800"/>
              </a:spcBef>
            </a:pPr>
            <a:r>
              <a:rPr lang="lt" sz="1600" b="1" i="0" strike="noStrike" cap="none" spc="0" baseline="0">
                <a:solidFill>
                  <a:srgbClr val="000000"/>
                </a:solidFill>
                <a:effectLst/>
                <a:latin typeface="Helvetica"/>
                <a:ea typeface="Helvetica"/>
                <a:cs typeface="Helvetica"/>
              </a:rPr>
              <a:t>TAIP</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Kai įmanoma, naudokite dulkių ištraukimo sistemą.</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Dirbdami uždarose erdvėse išnaudokite vėdinimo sistemas.</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Norėdami sumažinti dulkių sklidimą naudokite įrankius su integruotu vandeniu.</a:t>
            </a:r>
          </a:p>
          <a:p>
            <a:pPr marL="285750" indent="-285750">
              <a:lnSpc>
                <a:spcPct val="100000"/>
              </a:lnSpc>
              <a:spcBef>
                <a:spcPts val="800"/>
              </a:spcBef>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Nurodytose vietose dėvėkite AAP.</a:t>
            </a:r>
          </a:p>
          <a:p>
            <a:pPr>
              <a:lnSpc>
                <a:spcPct val="100000"/>
              </a:lnSpc>
              <a:spcBef>
                <a:spcPts val="800"/>
              </a:spcBef>
            </a:pPr>
            <a:r>
              <a:rPr lang="lt" sz="1600" b="1" i="0" strike="noStrike" cap="none" spc="0" baseline="0">
                <a:solidFill>
                  <a:srgbClr val="000000"/>
                </a:solidFill>
                <a:effectLst/>
                <a:latin typeface="Helvetica"/>
                <a:ea typeface="Helvetica"/>
                <a:cs typeface="Helvetica"/>
              </a:rPr>
              <a:t>NE</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pažeistų ar apgadintų įrenginių.</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Neleiskite dulkių surinkimo konteineriams persipildyti.</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prietaisų netinkamiems procesams ar su netinkama įranga (pvz., drėgnų procesų su prietaisu, </a:t>
            </a:r>
            <a:br>
              <a:rPr lang="en-IN" sz="1600" b="0" i="0" strike="noStrike" cap="none" spc="0" baseline="0">
                <a:solidFill>
                  <a:srgbClr val="000000"/>
                </a:solidFill>
                <a:effectLst/>
                <a:latin typeface="Helvetica"/>
                <a:ea typeface="Helvetica"/>
                <a:cs typeface="Helvetica"/>
              </a:rPr>
            </a:br>
            <a:r>
              <a:rPr lang="lt" sz="1600" b="0" i="0" strike="noStrike" cap="none" spc="0" baseline="0">
                <a:solidFill>
                  <a:srgbClr val="000000"/>
                </a:solidFill>
                <a:effectLst/>
                <a:latin typeface="Helvetica"/>
                <a:ea typeface="Helvetica"/>
                <a:cs typeface="Helvetica"/>
              </a:rPr>
              <a:t>kuris neskirtas vandens įsiskverbimui).</a:t>
            </a:r>
          </a:p>
          <a:p>
            <a:pPr marL="285750" indent="-285750">
              <a:lnSpc>
                <a:spcPct val="100000"/>
              </a:lnSpc>
              <a:spcBef>
                <a:spcPts val="800"/>
              </a:spcBef>
              <a:buSzPct val="85000"/>
              <a:buFont typeface=".Apple Color Emoji UI"/>
              <a:buChar char="✅"/>
            </a:pPr>
            <a:endParaRPr lang="en-US"/>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ct val="1000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ct val="1000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39323" cy="3682369"/>
          </a:xfrm>
        </p:spPr>
        <p:txBody>
          <a:bodyPr anchor="t"/>
          <a:lstStyle/>
          <a:p>
            <a:pPr>
              <a:lnSpc>
                <a:spcPts val="2400"/>
              </a:lnSpc>
            </a:pPr>
            <a:r>
              <a:rPr lang="lt" sz="1800" b="0" i="0" strike="noStrike" cap="none" spc="0" baseline="0">
                <a:solidFill>
                  <a:srgbClr val="000000"/>
                </a:solidFill>
                <a:effectLst/>
                <a:latin typeface="Helvetica"/>
                <a:ea typeface="Helvetica"/>
                <a:cs typeface="Helvetica"/>
              </a:rPr>
              <a:t>Pjovimas, smulkinimas ir šlifavimas yra intensyvūs procesai, kurių metu kyla daug dulkių.</a:t>
            </a:r>
          </a:p>
          <a:p>
            <a:pPr>
              <a:lnSpc>
                <a:spcPts val="2400"/>
              </a:lnSpc>
            </a:pPr>
            <a:r>
              <a:rPr lang="lt" sz="1800" b="0" i="0" strike="noStrike" cap="none" spc="0" baseline="0">
                <a:solidFill>
                  <a:srgbClr val="000000"/>
                </a:solidFill>
                <a:effectLst/>
                <a:latin typeface="Helvetica"/>
                <a:ea typeface="Helvetica"/>
                <a:cs typeface="Helvetica"/>
              </a:rPr>
              <a:t>Atminkite:</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įsitikinkite, kad atitverta zona yra gerai vėdinama;</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kai tik įmanoma, naudokite įrankius su integruotu drėkinimu;</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patikrinkite, ar įranga nepažeista.</a:t>
            </a:r>
          </a:p>
          <a:p>
            <a:pPr marL="285750" indent="-285750">
              <a:lnSpc>
                <a:spcPts val="2400"/>
              </a:lnSpc>
              <a:buClr>
                <a:srgbClr val="F1B600"/>
              </a:buClr>
              <a:buSzPct val="120000"/>
              <a:buFont typeface="Wingdings" pitchFamily="2" charset="2"/>
              <a:buChar char="q"/>
            </a:pPr>
            <a:r>
              <a:rPr lang="lt" sz="1800" b="0" i="0" strike="noStrike" cap="none" spc="0" baseline="0">
                <a:solidFill>
                  <a:srgbClr val="FF0000"/>
                </a:solidFill>
                <a:effectLst/>
                <a:latin typeface="Helvetica"/>
                <a:ea typeface="Helvetica"/>
                <a:cs typeface="Helvetica"/>
              </a:rPr>
              <a:t>Mokytojas įrašo pagal kontekstą tinkamas išvadas.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sausojo pjovimo patirtis naudojant rankinius kampinius šlifuoklius ir frezas arba griovelio pjovimo stakles (2.1.14a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keraminių ir akmeninių medžiagų pjaustymo </a:t>
            </a:r>
            <a:br>
              <a:rPr lang="en-IN" sz="1600" b="0" i="0" strike="noStrike" cap="none" spc="0" baseline="0">
                <a:solidFill>
                  <a:srgbClr val="000000"/>
                </a:solidFill>
                <a:effectLst/>
                <a:latin typeface="Helvetica"/>
                <a:ea typeface="Helvetica"/>
                <a:cs typeface="Helvetica"/>
                <a:hlinkClick r:id="rId3" history="0"/>
              </a:rPr>
            </a:br>
            <a:r>
              <a:rPr lang="lt" sz="1600" b="0" i="0" strike="noStrike" cap="none" spc="0" baseline="0">
                <a:solidFill>
                  <a:srgbClr val="000000"/>
                </a:solidFill>
                <a:effectLst/>
                <a:latin typeface="Helvetica"/>
                <a:ea typeface="Helvetica"/>
                <a:cs typeface="Helvetica"/>
                <a:hlinkClick r:id="rId3" history="0"/>
              </a:rPr>
              <a:t>ir poliravimo patirtis (2.2.7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9C931F-D983-4089-A8C7-13CAAC225D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83</TotalTime>
  <Words>931</Words>
  <Application>Microsoft Office PowerPoint</Application>
  <PresentationFormat>Plačiaekranė</PresentationFormat>
  <Paragraphs>103</Paragraphs>
  <Slides>14</Slides>
  <Notes>13</Notes>
  <HiddenSlides>1</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44</cp:revision>
  <dcterms:created xsi:type="dcterms:W3CDTF">2020-06-26T09:56:53Z</dcterms:created>
  <dcterms:modified xsi:type="dcterms:W3CDTF">2022-10-04T12:48:18Z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