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9"/>
  </p:notesMasterIdLst>
  <p:sldIdLst>
    <p:sldId id="256" r:id="rId5"/>
    <p:sldId id="280" r:id="rId6"/>
    <p:sldId id="278" r:id="rId7"/>
    <p:sldId id="268" r:id="rId8"/>
    <p:sldId id="276" r:id="rId9"/>
    <p:sldId id="281" r:id="rId10"/>
    <p:sldId id="274" r:id="rId11"/>
    <p:sldId id="269" r:id="rId12"/>
    <p:sldId id="270" r:id="rId13"/>
    <p:sldId id="271" r:id="rId14"/>
    <p:sldId id="275" r:id="rId15"/>
    <p:sldId id="266" r:id="rId16"/>
    <p:sldId id="264" r:id="rId17"/>
    <p:sldId id="267" r:id="rId18"/>
  </p:sldIdLst>
  <p:sldSz cx="12192000" cy="6858000"/>
  <p:notesSz cx="6858000" cy="9144000"/>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eremy Jones" initials="JJ" lastIdx="0" clrIdx="0">
    <p:extLst>
      <p:ext uri="{19B8F6BF-5375-455C-9EA6-DF929625EA0E}">
        <p15:presenceInfo xmlns:p15="http://schemas.microsoft.com/office/powerpoint/2012/main" userId="S::jeremy.jones@leidar.com::37de2d04-ce17-4de6-a131-ce4cc90505f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A57F51"/>
    <a:srgbClr val="F6A317"/>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C8835BB-C79A-5443-BDA2-E4FAE1A05E0C}" v="2" dt="2020-12-09T20:30:28.18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632" autoAdjust="0"/>
    <p:restoredTop sz="82746"/>
  </p:normalViewPr>
  <p:slideViewPr>
    <p:cSldViewPr snapToGrid="0" snapToObjects="1">
      <p:cViewPr varScale="1">
        <p:scale>
          <a:sx n="61" d="100"/>
          <a:sy n="61" d="100"/>
        </p:scale>
        <p:origin x="1116" y="60"/>
      </p:cViewPr>
      <p:guideLst/>
    </p:cSldViewPr>
  </p:slideViewPr>
  <p:notesTextViewPr>
    <p:cViewPr>
      <p:scale>
        <a:sx n="110" d="100"/>
        <a:sy n="110" d="100"/>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commentAuthors" Target="commen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muel Davies" userId="4bb99b2c-4e56-4c10-ad8a-c1b2d904d94c" providerId="ADAL" clId="{6C8835BB-C79A-5443-BDA2-E4FAE1A05E0C}"/>
    <pc:docChg chg="modSld">
      <pc:chgData name="Samuel Davies" userId="4bb99b2c-4e56-4c10-ad8a-c1b2d904d94c" providerId="ADAL" clId="{6C8835BB-C79A-5443-BDA2-E4FAE1A05E0C}" dt="2020-12-09T21:32:36.436" v="5" actId="20577"/>
      <pc:docMkLst>
        <pc:docMk/>
      </pc:docMkLst>
      <pc:sldChg chg="modNotesTx">
        <pc:chgData name="Samuel Davies" userId="4bb99b2c-4e56-4c10-ad8a-c1b2d904d94c" providerId="ADAL" clId="{6C8835BB-C79A-5443-BDA2-E4FAE1A05E0C}" dt="2020-12-09T20:30:31.451" v="0" actId="20577"/>
        <pc:sldMkLst>
          <pc:docMk/>
          <pc:sldMk cId="3893234717" sldId="268"/>
        </pc:sldMkLst>
      </pc:sldChg>
      <pc:sldChg chg="modSp mod">
        <pc:chgData name="Samuel Davies" userId="4bb99b2c-4e56-4c10-ad8a-c1b2d904d94c" providerId="ADAL" clId="{6C8835BB-C79A-5443-BDA2-E4FAE1A05E0C}" dt="2020-12-09T21:32:36.436" v="5" actId="20577"/>
        <pc:sldMkLst>
          <pc:docMk/>
          <pc:sldMk cId="976768294" sldId="280"/>
        </pc:sldMkLst>
        <pc:spChg chg="mod">
          <ac:chgData name="Samuel Davies" userId="4bb99b2c-4e56-4c10-ad8a-c1b2d904d94c" providerId="ADAL" clId="{6C8835BB-C79A-5443-BDA2-E4FAE1A05E0C}" dt="2020-12-09T21:32:36.436" v="5" actId="20577"/>
          <ac:spMkLst>
            <pc:docMk/>
            <pc:sldMk cId="976768294" sldId="280"/>
            <ac:spMk id="3" creationId="{778F63C9-1C70-4F4D-9234-7DEE4FC33B21}"/>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9/28/2022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a:t>
            </a:fld>
            <a:endParaRPr lang="en-US"/>
          </a:p>
        </p:txBody>
      </p:sp>
    </p:spTree>
    <p:extLst>
      <p:ext uri="{BB962C8B-B14F-4D97-AF65-F5344CB8AC3E}">
        <p14:creationId xmlns:p14="http://schemas.microsoft.com/office/powerpoint/2010/main" val="9279113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42590385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mt" sz="1200" b="0" i="0" strike="noStrike" cap="none" spc="0" baseline="0" dirty="0">
                <a:solidFill>
                  <a:srgbClr val="000000"/>
                </a:solidFill>
                <a:effectLst/>
                <a:latin typeface="+mn-lt"/>
                <a:ea typeface="Calibri"/>
                <a:cs typeface="Calibri"/>
              </a:rPr>
              <a:t>Esponiment eċċessiv għas-silika kristallina respirabbli (RCS) jista’ jwassal għal problemi tas-saħħa serji għall-ħaddiema tul iż-żmien. Għal din ir-raġuni, huwa importanti li l-ħaddiema kollha jkunu konxji ta’ prattiċi tajbin li jillimitaw jew jeliminaw l-esponiment għat-trab tas-silika.</a:t>
            </a:r>
          </a:p>
          <a:p>
            <a:endParaRPr lang="en-US" sz="1200" dirty="0">
              <a:latin typeface="+mn-lt"/>
            </a:endParaRPr>
          </a:p>
          <a:p>
            <a:pPr marL="0" marR="0" lvl="0" indent="0" algn="l" defTabSz="914400" rtl="0" eaLnBrk="1" fontAlgn="auto" latinLnBrk="0" hangingPunct="1">
              <a:lnSpc>
                <a:spcPct val="100000"/>
              </a:lnSpc>
              <a:spcBef>
                <a:spcPct val="0"/>
              </a:spcBef>
              <a:spcAft>
                <a:spcPct val="0"/>
              </a:spcAft>
              <a:buClrTx/>
              <a:buSzTx/>
              <a:buFontTx/>
              <a:buNone/>
              <a:defRPr/>
            </a:pPr>
            <a:r>
              <a:rPr lang="mt" sz="1200" b="0" i="0" strike="noStrike" cap="none" spc="0" baseline="0" dirty="0">
                <a:solidFill>
                  <a:srgbClr val="000000"/>
                </a:solidFill>
                <a:effectLst/>
                <a:latin typeface="+mn-lt"/>
                <a:ea typeface="Calibri"/>
                <a:cs typeface="Calibri"/>
              </a:rPr>
              <a:t>Dan it-taħriġ jipprovdi gwida għat-tqattiegħ, għat-tħin u għall-ixkatlar ta’ materjali li fihom is-silika kristallina.</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27264370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25875791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mt" sz="1200" b="0" i="0" strike="noStrike" cap="none" spc="0" baseline="0" dirty="0">
                <a:solidFill>
                  <a:srgbClr val="000000"/>
                </a:solidFill>
                <a:effectLst/>
                <a:latin typeface="+mn-lt"/>
                <a:ea typeface="Calibri"/>
                <a:cs typeface="Calibri"/>
              </a:rPr>
              <a:t>Proċessi tat-tbattil tal-borża u l-użu mhux kif suppost ta’ kif jitbattlu l-boroż jista’ jwassal għal livelli sostanzjali ta’ esponiment għat-trab. Għal din ir-raġuni, prattiċi tajbin relatati ma’ kif jitbattlu l-boroż jeħtieġ li jiġu segwiti. L-użu ta’ stazzjonijiet awtomatiċi jew semi-awtomatiċi fejn jintremew il-boroż huwa rakkomandat għat-tbattil ta’ boroż żgħar. </a:t>
            </a: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26033670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17314055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mt" sz="1200" b="0" i="0" strike="noStrike" cap="none" spc="0" baseline="0" dirty="0">
                <a:solidFill>
                  <a:srgbClr val="000000"/>
                </a:solidFill>
                <a:effectLst/>
                <a:latin typeface="+mn-lt"/>
                <a:ea typeface="Calibri"/>
                <a:cs typeface="Calibri"/>
              </a:rPr>
              <a:t>It-tqattigħ, it-tħin u l-ixkatlar huma proċessi li jużaw ħafna enerġija u li jistgħu jiġġeneraw ħafna trab perikoluż. </a:t>
            </a: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38599818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mt" sz="1200" b="0" i="0" strike="noStrike" cap="none" spc="0" baseline="0" dirty="0">
                <a:solidFill>
                  <a:srgbClr val="000000"/>
                </a:solidFill>
                <a:effectLst/>
                <a:latin typeface="+mn-lt"/>
                <a:ea typeface="Calibri"/>
                <a:cs typeface="Calibri"/>
              </a:rPr>
              <a:t>Hemm ħafna prekawzjonijiet ta’ sigurtà li jittieħdu qabel ma jinbdew proċessi li jaħlu ħafna enerġija sabiex jitnaqqas l-esponiment għat-trab u ġrieħi bla bżonn.</a:t>
            </a:r>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12662253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mt" sz="1200" b="0" i="0" strike="noStrike" cap="none" spc="0" baseline="0" dirty="0">
                <a:solidFill>
                  <a:srgbClr val="000000"/>
                </a:solidFill>
                <a:effectLst/>
                <a:latin typeface="+mn-lt"/>
                <a:ea typeface="Calibri"/>
                <a:cs typeface="Calibri"/>
              </a:rPr>
              <a:t>Proċessi mxarrba jgħinu biex inaqqsu l-esponiment tat-trab billi jaqbdu t-trab fl-arja bl-ilma. Jekk it-tagħmir huwa adattat għall-injezzjoni tal-ilma, il-proċessi mxarrba huma rakkomandati. Fabrikazzjoni xotta ser tiġġenera livelli għoljin ħafna ta’ Trab tas-Silika – tużax għodda xotti!</a:t>
            </a:r>
          </a:p>
          <a:p>
            <a:endParaRPr lang="en-US" sz="1200" dirty="0">
              <a:latin typeface="+mn-lt"/>
            </a:endParaRPr>
          </a:p>
          <a:p>
            <a:r>
              <a:rPr lang="mt" sz="1200" b="0" i="0" strike="noStrike" cap="none" spc="0" baseline="0" dirty="0">
                <a:solidFill>
                  <a:srgbClr val="000000"/>
                </a:solidFill>
                <a:effectLst/>
                <a:latin typeface="+mn-lt"/>
                <a:ea typeface="Calibri"/>
                <a:cs typeface="Calibri"/>
              </a:rPr>
              <a:t>Jeħtieġ li jintlibes il-PPE kif indikat bis-sinjali u bil-pittogrammi. Għal attivitajiet intensivi fit-trab, dejjem uża’ protezzjoni respiratorja.</a:t>
            </a:r>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8014260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21097984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mt" sz="1200" b="1" i="0" strike="noStrike" cap="none" spc="0" baseline="0" dirty="0">
                <a:solidFill>
                  <a:srgbClr val="000000"/>
                </a:solidFill>
                <a:effectLst/>
                <a:latin typeface="+mn-lt"/>
                <a:ea typeface="Calibri"/>
                <a:cs typeface="Calibri"/>
              </a:rPr>
              <a:t>*Nota għall-għalliem*</a:t>
            </a:r>
            <a:r>
              <a:rPr lang="mt" sz="1200" b="0" i="0" strike="noStrike" cap="none" spc="0" baseline="0" dirty="0">
                <a:solidFill>
                  <a:srgbClr val="000000"/>
                </a:solidFill>
                <a:effectLst/>
                <a:latin typeface="+mn-lt"/>
                <a:ea typeface="Calibri"/>
                <a:cs typeface="Calibri"/>
              </a:rPr>
              <a:t> Ikkunsidra li żżid informazzjoni addizzjonali speċifika għall-kuntest tax-xogħol speċifiku tiegħek.</a:t>
            </a:r>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14523542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33719652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14</a:t>
            </a:fld>
            <a:endParaRPr lang="en-US"/>
          </a:p>
        </p:txBody>
      </p:sp>
    </p:spTree>
    <p:extLst>
      <p:ext uri="{BB962C8B-B14F-4D97-AF65-F5344CB8AC3E}">
        <p14:creationId xmlns:p14="http://schemas.microsoft.com/office/powerpoint/2010/main" val="362571144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mt" sz="1000" b="0" i="0" strike="noStrike" cap="none" spc="0" baseline="0">
                <a:solidFill>
                  <a:srgbClr val="000000"/>
                </a:solidFill>
                <a:effectLst/>
                <a:latin typeface="Helvetica"/>
                <a:ea typeface="Helvetica"/>
                <a:cs typeface="Helvetica"/>
              </a:rPr>
              <a:t>Dan il-pakkett għat-taħriġ ġie żviluppat bħala parti mill-Gwida ta’ Prattiċi Tajbin NEPSI - żur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9DF73854-FE0F-1E42-9E4E-26F8051B366B}"/>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AE297F3B-A7BD-244A-AD38-C485A7B69D76}"/>
              </a:ext>
            </a:extLst>
          </p:cNvPr>
          <p:cNvSpPr txBox="1"/>
          <p:nvPr userDrawn="1"/>
        </p:nvSpPr>
        <p:spPr>
          <a:xfrm>
            <a:off x="8461420" y="429114"/>
            <a:ext cx="3355930"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1000"/>
              </a:spcBef>
              <a:spcAft>
                <a:spcPct val="0"/>
              </a:spcAft>
              <a:buClrTx/>
              <a:buSzTx/>
              <a:buFontTx/>
              <a:buNone/>
              <a:defRPr/>
            </a:pPr>
            <a:r>
              <a:rPr lang="mt" sz="1400" b="1" i="0" strike="noStrike" cap="none" spc="0" baseline="0" dirty="0">
                <a:solidFill>
                  <a:srgbClr val="F6A317"/>
                </a:solidFill>
                <a:effectLst/>
                <a:latin typeface="Helvetica"/>
                <a:ea typeface="Helvetica"/>
                <a:cs typeface="Helvetica"/>
              </a:rPr>
              <a:t>TAĦRIĠ DWAR PRATTIĊI TAJBIN GĦAL TQATTIGĦ, TĦIN U XKATLAR</a:t>
            </a:r>
          </a:p>
          <a:p>
            <a:pPr>
              <a:lnSpc>
                <a:spcPct val="100000"/>
              </a:lnSpc>
            </a:pPr>
            <a:endParaRPr lang="en-GB" dirty="0"/>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3" y="2902987"/>
            <a:ext cx="6802492" cy="850900"/>
          </a:xfrm>
        </p:spPr>
        <p:txBody>
          <a:bodyPr anchor="t"/>
          <a:lstStyle/>
          <a:p>
            <a:pPr>
              <a:lnSpc>
                <a:spcPct val="100000"/>
              </a:lnSpc>
            </a:pPr>
            <a:r>
              <a:rPr lang="mt" sz="2800" b="1" i="0" strike="noStrike" cap="none" spc="0" baseline="0" dirty="0">
                <a:solidFill>
                  <a:srgbClr val="FFFFFF"/>
                </a:solidFill>
                <a:effectLst/>
                <a:latin typeface="Helvetica"/>
                <a:ea typeface="Helvetica"/>
                <a:cs typeface="Helvetica"/>
              </a:rPr>
              <a:t>TAĦRIĠ DWAR PRATTIĊI TAJBIN GĦAL TQATTIGĦ, TĦIN U XKATLAR</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2" name="Rectangle 1">
            <a:extLst>
              <a:ext uri="{FF2B5EF4-FFF2-40B4-BE49-F238E27FC236}">
                <a16:creationId xmlns:a16="http://schemas.microsoft.com/office/drawing/2014/main" id="{9F921508-4A8F-9D4E-ADB0-392E4D500971}"/>
              </a:ext>
            </a:extLst>
          </p:cNvPr>
          <p:cNvSpPr/>
          <p:nvPr/>
        </p:nvSpPr>
        <p:spPr>
          <a:xfrm>
            <a:off x="7204841" y="342900"/>
            <a:ext cx="4593459" cy="609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a:xfrm>
            <a:off x="777244" y="1640901"/>
            <a:ext cx="10333121" cy="850900"/>
          </a:xfrm>
        </p:spPr>
        <p:txBody>
          <a:bodyPr/>
          <a:lstStyle/>
          <a:p>
            <a:r>
              <a:rPr lang="mt" sz="2800" b="1" i="0" strike="noStrike" cap="none" spc="0" baseline="0">
                <a:solidFill>
                  <a:srgbClr val="F6A317"/>
                </a:solidFill>
                <a:effectLst/>
                <a:latin typeface="Helvetica"/>
                <a:ea typeface="Helvetica"/>
                <a:cs typeface="Helvetica"/>
              </a:rPr>
              <a:t>PREAMBOLU (GĦALL-GĦALLIEM)</a:t>
            </a:r>
          </a:p>
        </p:txBody>
      </p:sp>
      <p:sp>
        <p:nvSpPr>
          <p:cNvPr id="7"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a:xfrm>
            <a:off x="777243" y="2362676"/>
            <a:ext cx="10057012" cy="3601153"/>
          </a:xfrm>
        </p:spPr>
        <p:txBody>
          <a:bodyPr anchor="t"/>
          <a:lstStyle/>
          <a:p>
            <a:pPr>
              <a:lnSpc>
                <a:spcPts val="2400"/>
              </a:lnSpc>
            </a:pPr>
            <a:r>
              <a:rPr lang="mt" sz="1800" b="0" i="0" strike="noStrike" cap="none" spc="0" baseline="0" dirty="0">
                <a:solidFill>
                  <a:srgbClr val="000000"/>
                </a:solidFill>
                <a:effectLst/>
                <a:latin typeface="Helvetica"/>
                <a:ea typeface="Helvetica"/>
                <a:cs typeface="Helvetica"/>
              </a:rPr>
              <a:t>Bħala parti mill-pass tal-edukazzjoni fl-implimentazzjoni tal-Prattiċi Tajba ta’ NEPSI, </a:t>
            </a:r>
            <a:r>
              <a:rPr lang="en-IN" sz="1800" b="0" i="0" strike="noStrike" cap="none" spc="0" baseline="0" dirty="0" smtClean="0">
                <a:solidFill>
                  <a:srgbClr val="000000"/>
                </a:solidFill>
                <a:effectLst/>
                <a:latin typeface="Helvetica"/>
                <a:ea typeface="Helvetica"/>
                <a:cs typeface="Helvetica"/>
              </a:rPr>
              <a:t/>
            </a:r>
            <a:br>
              <a:rPr lang="en-IN" sz="1800" b="0" i="0" strike="noStrike" cap="none" spc="0" baseline="0" dirty="0" smtClean="0">
                <a:solidFill>
                  <a:srgbClr val="000000"/>
                </a:solidFill>
                <a:effectLst/>
                <a:latin typeface="Helvetica"/>
                <a:ea typeface="Helvetica"/>
                <a:cs typeface="Helvetica"/>
              </a:rPr>
            </a:br>
            <a:r>
              <a:rPr lang="mt" sz="1800" b="0" i="0" strike="noStrike" cap="none" spc="0" baseline="0" dirty="0" smtClean="0">
                <a:solidFill>
                  <a:srgbClr val="000000"/>
                </a:solidFill>
                <a:effectLst/>
                <a:latin typeface="Helvetica"/>
                <a:ea typeface="Helvetica"/>
                <a:cs typeface="Helvetica"/>
              </a:rPr>
              <a:t>NEPSI </a:t>
            </a:r>
            <a:r>
              <a:rPr lang="mt" sz="1800" b="0" i="0" strike="noStrike" cap="none" spc="0" baseline="0" dirty="0">
                <a:solidFill>
                  <a:srgbClr val="000000"/>
                </a:solidFill>
                <a:effectLst/>
                <a:latin typeface="Helvetica"/>
                <a:ea typeface="Helvetica"/>
                <a:cs typeface="Helvetica"/>
              </a:rPr>
              <a:t>żviluppat sett ta’ riżorsi edukattivi. </a:t>
            </a:r>
          </a:p>
          <a:p>
            <a:pPr>
              <a:lnSpc>
                <a:spcPts val="2400"/>
              </a:lnSpc>
            </a:pPr>
            <a:r>
              <a:rPr lang="mt" sz="1800" b="0" i="0" strike="noStrike" cap="none" spc="0" baseline="0" dirty="0">
                <a:solidFill>
                  <a:srgbClr val="000000"/>
                </a:solidFill>
                <a:effectLst/>
                <a:latin typeface="Helvetica"/>
                <a:ea typeface="Helvetica"/>
                <a:cs typeface="Helvetica"/>
              </a:rPr>
              <a:t>Kull pakkett ta’ Taħriġ bil-PowerPoint ikopri tema rilevanti għall-ħaddiema madwar l-industriji kollha li jużaw materjali li fihom is-silika kristallina. Il-pakketti jipprovdu informazzjoni dwar ir-riskji għall-esponiment tat-trab relatati mat-tema u l-prattiċi u l-miżuri tajbin disponibbli biex dawn jitnaqqsu</a:t>
            </a:r>
            <a:r>
              <a:rPr lang="mt" sz="1800" b="0" i="0" strike="noStrike" cap="none" spc="0" baseline="0" dirty="0" smtClean="0">
                <a:solidFill>
                  <a:srgbClr val="000000"/>
                </a:solidFill>
                <a:effectLst/>
                <a:latin typeface="Helvetica"/>
                <a:ea typeface="Helvetica"/>
                <a:cs typeface="Helvetica"/>
              </a:rPr>
              <a:t>.</a:t>
            </a:r>
            <a:r>
              <a:rPr lang="en-IN" sz="1800" b="0" i="0" strike="noStrike" cap="none" spc="0" baseline="0" dirty="0" smtClean="0">
                <a:solidFill>
                  <a:srgbClr val="000000"/>
                </a:solidFill>
                <a:effectLst/>
                <a:latin typeface="Helvetica"/>
                <a:ea typeface="Helvetica"/>
                <a:cs typeface="Helvetica"/>
              </a:rPr>
              <a:t> </a:t>
            </a:r>
            <a:r>
              <a:rPr lang="mt" sz="1800" b="0" i="0" strike="noStrike" cap="none" spc="0" baseline="0" dirty="0" smtClean="0">
                <a:solidFill>
                  <a:srgbClr val="000000"/>
                </a:solidFill>
                <a:effectLst/>
                <a:latin typeface="Helvetica"/>
                <a:ea typeface="Helvetica"/>
                <a:cs typeface="Helvetica"/>
              </a:rPr>
              <a:t>L-għan </a:t>
            </a:r>
            <a:r>
              <a:rPr lang="mt" sz="1800" b="0" i="0" strike="noStrike" cap="none" spc="0" baseline="0" dirty="0">
                <a:solidFill>
                  <a:srgbClr val="000000"/>
                </a:solidFill>
                <a:effectLst/>
                <a:latin typeface="Helvetica"/>
                <a:ea typeface="Helvetica"/>
                <a:cs typeface="Helvetica"/>
              </a:rPr>
              <a:t>tat-taħriġ huwa biex jinforma u jeduka lill-ħaddiema sabiex jgħinhom jużaw </a:t>
            </a:r>
            <a:r>
              <a:rPr lang="en-IN" sz="1800" b="0" i="0" strike="noStrike" cap="none" spc="0" baseline="0" dirty="0" smtClean="0">
                <a:solidFill>
                  <a:srgbClr val="000000"/>
                </a:solidFill>
                <a:effectLst/>
                <a:latin typeface="Helvetica"/>
                <a:ea typeface="Helvetica"/>
                <a:cs typeface="Helvetica"/>
              </a:rPr>
              <a:t/>
            </a:r>
            <a:br>
              <a:rPr lang="en-IN" sz="1800" b="0" i="0" strike="noStrike" cap="none" spc="0" baseline="0" dirty="0" smtClean="0">
                <a:solidFill>
                  <a:srgbClr val="000000"/>
                </a:solidFill>
                <a:effectLst/>
                <a:latin typeface="Helvetica"/>
                <a:ea typeface="Helvetica"/>
                <a:cs typeface="Helvetica"/>
              </a:rPr>
            </a:br>
            <a:r>
              <a:rPr lang="mt" sz="1800" b="0" i="0" strike="noStrike" cap="none" spc="0" baseline="0" dirty="0" smtClean="0">
                <a:solidFill>
                  <a:srgbClr val="000000"/>
                </a:solidFill>
                <a:effectLst/>
                <a:latin typeface="Helvetica"/>
                <a:ea typeface="Helvetica"/>
                <a:cs typeface="Helvetica"/>
              </a:rPr>
              <a:t>il-miżuri </a:t>
            </a:r>
            <a:r>
              <a:rPr lang="mt" sz="1800" b="0" i="0" strike="noStrike" cap="none" spc="0" baseline="0" dirty="0">
                <a:solidFill>
                  <a:srgbClr val="000000"/>
                </a:solidFill>
                <a:effectLst/>
                <a:latin typeface="Helvetica"/>
                <a:ea typeface="Helvetica"/>
                <a:cs typeface="Helvetica"/>
              </a:rPr>
              <a:t>ta’ kontroll b’mod effettiv u jnaqqas l-esponiment tagħhom għas-silika kristallina respirabbli (RCS) fuq il-post tax-xogħol.</a:t>
            </a:r>
          </a:p>
          <a:p>
            <a:pPr>
              <a:lnSpc>
                <a:spcPts val="2400"/>
              </a:lnSpc>
            </a:pPr>
            <a:r>
              <a:rPr lang="mt" sz="1800" b="0" i="0" strike="noStrike" cap="none" spc="0" baseline="0" dirty="0">
                <a:solidFill>
                  <a:srgbClr val="000000"/>
                </a:solidFill>
                <a:effectLst/>
                <a:latin typeface="Helvetica"/>
                <a:ea typeface="Helvetica"/>
                <a:cs typeface="Helvetica"/>
              </a:rPr>
              <a:t>Uża l-mudell vojt kif ukoll il-placeholders biex iżżid informazzjoni addizzjonali ma’ dan il-pakkett </a:t>
            </a:r>
            <a:r>
              <a:rPr lang="en-IN" sz="1800" b="0" i="0" strike="noStrike" cap="none" spc="0" baseline="0" dirty="0" smtClean="0">
                <a:solidFill>
                  <a:srgbClr val="000000"/>
                </a:solidFill>
                <a:effectLst/>
                <a:latin typeface="Helvetica"/>
                <a:ea typeface="Helvetica"/>
                <a:cs typeface="Helvetica"/>
              </a:rPr>
              <a:t/>
            </a:r>
            <a:br>
              <a:rPr lang="en-IN" sz="1800" b="0" i="0" strike="noStrike" cap="none" spc="0" baseline="0" dirty="0" smtClean="0">
                <a:solidFill>
                  <a:srgbClr val="000000"/>
                </a:solidFill>
                <a:effectLst/>
                <a:latin typeface="Helvetica"/>
                <a:ea typeface="Helvetica"/>
                <a:cs typeface="Helvetica"/>
              </a:rPr>
            </a:br>
            <a:r>
              <a:rPr lang="mt" sz="1800" b="0" i="0" strike="noStrike" cap="none" spc="0" baseline="0" dirty="0" smtClean="0">
                <a:solidFill>
                  <a:srgbClr val="000000"/>
                </a:solidFill>
                <a:effectLst/>
                <a:latin typeface="Helvetica"/>
                <a:ea typeface="Helvetica"/>
                <a:cs typeface="Helvetica"/>
              </a:rPr>
              <a:t>ta</a:t>
            </a:r>
            <a:r>
              <a:rPr lang="mt" sz="1800" b="0" i="0" strike="noStrike" cap="none" spc="0" baseline="0" dirty="0">
                <a:solidFill>
                  <a:srgbClr val="000000"/>
                </a:solidFill>
                <a:effectLst/>
                <a:latin typeface="Helvetica"/>
                <a:ea typeface="Helvetica"/>
                <a:cs typeface="Helvetica"/>
              </a:rPr>
              <a:t>’ taħriġ, kif meħtieġ.</a:t>
            </a:r>
          </a:p>
        </p:txBody>
      </p:sp>
    </p:spTree>
    <p:extLst>
      <p:ext uri="{BB962C8B-B14F-4D97-AF65-F5344CB8AC3E}">
        <p14:creationId xmlns:p14="http://schemas.microsoft.com/office/powerpoint/2010/main" val="976768294"/>
      </p:ext>
    </p:extLst>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mt" sz="2800" b="1" i="0" strike="noStrike" cap="none" spc="0" baseline="0">
                <a:solidFill>
                  <a:srgbClr val="F6A317"/>
                </a:solidFill>
                <a:effectLst/>
                <a:latin typeface="Helvetica"/>
                <a:ea typeface="Helvetica"/>
                <a:cs typeface="Helvetica"/>
              </a:rPr>
              <a:t>JEKK JOGĦĠBOK INNOTA</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mt" sz="1800" b="0" i="0" strike="noStrike" cap="none" spc="0" baseline="0">
                <a:solidFill>
                  <a:srgbClr val="000000"/>
                </a:solidFill>
                <a:effectLst/>
                <a:latin typeface="Helvetica"/>
                <a:ea typeface="Helvetica"/>
                <a:cs typeface="Helvetica"/>
              </a:rPr>
              <a:t>L-informazzjoni f’dan it-taħriġ bil-PowerPoint huwa ta’ natura konsultattiva u b’kontenut informattiv. Dan mhuwiex standard jew regolament, u lanqas joħloq obbligu ġdid legali jew ibiddel obbligazzjonijiet eżistenti maħluqa minn leġiżlazzjoni u politika tas-saħħa.</a:t>
            </a:r>
          </a:p>
        </p:txBody>
      </p:sp>
    </p:spTree>
    <p:extLst>
      <p:ext uri="{BB962C8B-B14F-4D97-AF65-F5344CB8AC3E}">
        <p14:creationId xmlns:p14="http://schemas.microsoft.com/office/powerpoint/2010/main" val="1714423597"/>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mt" sz="2800" b="1" i="0" strike="noStrike" cap="none" spc="0" baseline="0">
                <a:solidFill>
                  <a:srgbClr val="F6A317"/>
                </a:solidFill>
                <a:effectLst/>
                <a:latin typeface="Helvetica"/>
                <a:ea typeface="Helvetica"/>
                <a:cs typeface="Helvetica"/>
              </a:rPr>
              <a:t>INTRODUZZJONI</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2" y="2362676"/>
            <a:ext cx="5954634" cy="3682369"/>
          </a:xfrm>
        </p:spPr>
        <p:txBody>
          <a:bodyPr/>
          <a:lstStyle/>
          <a:p>
            <a:pPr>
              <a:lnSpc>
                <a:spcPts val="2400"/>
              </a:lnSpc>
            </a:pPr>
            <a:r>
              <a:rPr lang="mt" sz="1800" b="1" i="0" strike="noStrike" cap="none" spc="0" baseline="0" dirty="0">
                <a:solidFill>
                  <a:srgbClr val="000000"/>
                </a:solidFill>
                <a:effectLst/>
                <a:latin typeface="Helvetica"/>
                <a:ea typeface="Helvetica"/>
                <a:cs typeface="Helvetica"/>
              </a:rPr>
              <a:t>Huwa prijorità li tipproteġi lilek innifsek minn perikli relatati max-xogħol.</a:t>
            </a:r>
          </a:p>
          <a:p>
            <a:pPr>
              <a:lnSpc>
                <a:spcPts val="2400"/>
              </a:lnSpc>
            </a:pPr>
            <a:r>
              <a:rPr lang="mt" sz="1800" b="0" i="0" strike="noStrike" cap="none" spc="0" baseline="0" dirty="0">
                <a:solidFill>
                  <a:srgbClr val="000000"/>
                </a:solidFill>
                <a:effectLst/>
                <a:latin typeface="Helvetica"/>
                <a:ea typeface="Helvetica"/>
                <a:cs typeface="Helvetica"/>
              </a:rPr>
              <a:t>F’dan it-taħriġ bil-PowerPoint, inti ser titgħallem dwar:</a:t>
            </a:r>
          </a:p>
          <a:p>
            <a:pPr marL="285750" indent="-285750">
              <a:lnSpc>
                <a:spcPts val="2400"/>
              </a:lnSpc>
              <a:spcBef>
                <a:spcPts val="800"/>
              </a:spcBef>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Riskji tas-saħħa relatati ma’ proċessi industrijali li jużaw ħafna enerġija li jistgħu jikkawżaw esponiment għat-trab respirabbli tas-silija kristallina li jagmel il-ħsara (RCS)</a:t>
            </a:r>
          </a:p>
          <a:p>
            <a:pPr marL="285750" indent="-285750">
              <a:lnSpc>
                <a:spcPts val="2400"/>
              </a:lnSpc>
              <a:spcBef>
                <a:spcPts val="800"/>
              </a:spcBef>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Prattiċi tajbin li tapplika meta taqta’, tidħan u tixkatla</a:t>
            </a:r>
          </a:p>
          <a:p>
            <a:pPr marL="285750" indent="-285750">
              <a:lnSpc>
                <a:spcPts val="2400"/>
              </a:lnSpc>
              <a:spcBef>
                <a:spcPts val="800"/>
              </a:spcBef>
              <a:buFont typeface="Arial" panose="020B0604020202020204" pitchFamily="34" charset="0"/>
              <a:buChar char="•"/>
            </a:pPr>
            <a:r>
              <a:rPr lang="mt" sz="1800" b="0" i="0" strike="noStrike" cap="none" spc="0" baseline="0" dirty="0">
                <a:solidFill>
                  <a:srgbClr val="FF0000"/>
                </a:solidFill>
                <a:effectLst/>
                <a:latin typeface="Helvetica"/>
                <a:ea typeface="Helvetica"/>
                <a:cs typeface="Helvetica"/>
              </a:rPr>
              <a:t>Test li jimtela mill-għalliem - jekk inti żidt slajd personalizzat, daħħal ħarsa qasira tal-materjal kontestwali</a:t>
            </a:r>
          </a:p>
          <a:p>
            <a:pPr marL="285750" indent="-285750">
              <a:lnSpc>
                <a:spcPts val="2400"/>
              </a:lnSpc>
              <a:buFont typeface="Arial" panose="020B0604020202020204" pitchFamily="34" charset="0"/>
              <a:buChar char="•"/>
            </a:pPr>
            <a:endParaRPr lang="en-US" sz="1800" dirty="0"/>
          </a:p>
        </p:txBody>
      </p:sp>
      <p:pic>
        <p:nvPicPr>
          <p:cNvPr id="7" name="Picture Placeholder 6">
            <a:extLst>
              <a:ext uri="{FF2B5EF4-FFF2-40B4-BE49-F238E27FC236}">
                <a16:creationId xmlns:a16="http://schemas.microsoft.com/office/drawing/2014/main" id="{E162198D-79DB-734C-87A2-ABD95B552A4E}"/>
              </a:ext>
            </a:extLst>
          </p:cNvPr>
          <p:cNvPicPr>
            <a:picLocks noGrp="1" noChangeAspect="1"/>
          </p:cNvPicPr>
          <p:nvPr>
            <p:ph type="pic" sz="quarter" idx="12"/>
          </p:nvPr>
        </p:nvPicPr>
        <p:blipFill rotWithShape="1">
          <a:blip r:embed="rId3"/>
          <a:srcRect l="9815" r="5869"/>
          <a:stretch/>
        </p:blipFill>
        <p:spPr>
          <a:xfrm>
            <a:off x="6826468" y="1608138"/>
            <a:ext cx="4990881" cy="4437062"/>
          </a:xfrm>
          <a:prstGeom prst="rect">
            <a:avLst/>
          </a:prstGeom>
        </p:spPr>
      </p:pic>
    </p:spTree>
    <p:extLst>
      <p:ext uri="{BB962C8B-B14F-4D97-AF65-F5344CB8AC3E}">
        <p14:creationId xmlns:p14="http://schemas.microsoft.com/office/powerpoint/2010/main" val="3893234717"/>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4" y="1640901"/>
            <a:ext cx="4484341" cy="1064204"/>
          </a:xfrm>
        </p:spPr>
        <p:txBody>
          <a:bodyPr/>
          <a:lstStyle/>
          <a:p>
            <a:pPr>
              <a:lnSpc>
                <a:spcPct val="100000"/>
              </a:lnSpc>
            </a:pPr>
            <a:r>
              <a:rPr lang="mt" sz="2800" b="1" i="0" strike="noStrike" cap="none" spc="0" baseline="0">
                <a:solidFill>
                  <a:srgbClr val="F6A317"/>
                </a:solidFill>
                <a:effectLst/>
                <a:latin typeface="Helvetica"/>
                <a:ea typeface="Helvetica"/>
                <a:cs typeface="Helvetica"/>
              </a:rPr>
              <a:t>TEKNIKI GĦALL-KONTROLL TAT-TRAB</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3810523" cy="3682369"/>
          </a:xfrm>
        </p:spPr>
        <p:txBody>
          <a:bodyPr/>
          <a:lstStyle/>
          <a:p>
            <a:pPr>
              <a:lnSpc>
                <a:spcPts val="2400"/>
              </a:lnSpc>
            </a:pPr>
            <a:r>
              <a:rPr lang="mt" sz="1800" b="0" i="0" strike="noStrike" cap="none" spc="0" baseline="0" dirty="0">
                <a:solidFill>
                  <a:srgbClr val="000000"/>
                </a:solidFill>
                <a:effectLst/>
                <a:latin typeface="Helvetica"/>
                <a:ea typeface="Helvetica"/>
                <a:cs typeface="Helvetica"/>
              </a:rPr>
              <a:t>Il-proċessi tat-tqattiegħ, tat-tħin u tal-ixkatlar jistgħu jiġu kontrollati billi tuża’ l-ħames tekniki ewlenin </a:t>
            </a:r>
            <a:r>
              <a:rPr lang="en-IN" sz="1800" b="0" i="0" strike="noStrike" cap="none" spc="0" baseline="0" dirty="0" smtClean="0">
                <a:solidFill>
                  <a:srgbClr val="000000"/>
                </a:solidFill>
                <a:effectLst/>
                <a:latin typeface="Helvetica"/>
                <a:ea typeface="Helvetica"/>
                <a:cs typeface="Helvetica"/>
              </a:rPr>
              <a:t/>
            </a:r>
            <a:br>
              <a:rPr lang="en-IN" sz="1800" b="0" i="0" strike="noStrike" cap="none" spc="0" baseline="0" dirty="0" smtClean="0">
                <a:solidFill>
                  <a:srgbClr val="000000"/>
                </a:solidFill>
                <a:effectLst/>
                <a:latin typeface="Helvetica"/>
                <a:ea typeface="Helvetica"/>
                <a:cs typeface="Helvetica"/>
              </a:rPr>
            </a:br>
            <a:r>
              <a:rPr lang="mt" sz="1800" b="0" i="0" strike="noStrike" cap="none" spc="0" baseline="0" dirty="0" smtClean="0">
                <a:solidFill>
                  <a:srgbClr val="000000"/>
                </a:solidFill>
                <a:effectLst/>
                <a:latin typeface="Helvetica"/>
                <a:ea typeface="Helvetica"/>
                <a:cs typeface="Helvetica"/>
              </a:rPr>
              <a:t>għall-kontroll </a:t>
            </a:r>
            <a:r>
              <a:rPr lang="mt" sz="1800" b="0" i="0" strike="noStrike" cap="none" spc="0" baseline="0" dirty="0">
                <a:solidFill>
                  <a:srgbClr val="000000"/>
                </a:solidFill>
                <a:effectLst/>
                <a:latin typeface="Helvetica"/>
                <a:ea typeface="Helvetica"/>
                <a:cs typeface="Helvetica"/>
              </a:rPr>
              <a:t>tat-trab.</a:t>
            </a:r>
          </a:p>
        </p:txBody>
      </p:sp>
      <p:pic>
        <p:nvPicPr>
          <p:cNvPr id="22" name="Picture 21" descr="A screenshot of a cell phone&#10;&#10;Description automatically generated">
            <a:extLst>
              <a:ext uri="{FF2B5EF4-FFF2-40B4-BE49-F238E27FC236}">
                <a16:creationId xmlns:a16="http://schemas.microsoft.com/office/drawing/2014/main" id="{0C3E95A4-9A8B-C446-91F2-E49E43E8E5E4}"/>
              </a:ext>
            </a:extLst>
          </p:cNvPr>
          <p:cNvPicPr>
            <a:picLocks noChangeAspect="1"/>
          </p:cNvPicPr>
          <p:nvPr/>
        </p:nvPicPr>
        <p:blipFill>
          <a:blip r:embed="rId3"/>
          <a:srcRect l="6858" t="62670" r="77165" b="13177"/>
          <a:stretch>
            <a:fillRect/>
          </a:stretch>
        </p:blipFill>
        <p:spPr>
          <a:xfrm>
            <a:off x="8647437"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9B7D87F1-9332-954A-A5D9-C33622B8DADE}"/>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2CA8A33C-FD5E-B444-8C1C-47CBB24481C4}"/>
              </a:ext>
            </a:extLst>
          </p:cNvPr>
          <p:cNvPicPr>
            <a:picLocks noChangeAspect="1"/>
          </p:cNvPicPr>
          <p:nvPr/>
        </p:nvPicPr>
        <p:blipFill>
          <a:blip r:embed="rId3"/>
          <a:srcRect l="7057" t="9146" r="76967" b="66230"/>
          <a:stretch>
            <a:fillRect/>
          </a:stretch>
        </p:blipFill>
        <p:spPr>
          <a:xfrm>
            <a:off x="5365058" y="3394767"/>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4D3CBCD3-466E-3941-AEC0-CA76380AA81B}"/>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926DD331-3F86-474B-8334-16415F3C1E29}"/>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A69E7720-2E41-7D45-853A-A06F5B694215}"/>
              </a:ext>
            </a:extLst>
          </p:cNvPr>
          <p:cNvSpPr txBox="1"/>
          <p:nvPr/>
        </p:nvSpPr>
        <p:spPr>
          <a:xfrm>
            <a:off x="6579514" y="1702138"/>
            <a:ext cx="2134063" cy="1823002"/>
          </a:xfrm>
          <a:prstGeom prst="rect">
            <a:avLst/>
          </a:prstGeom>
          <a:noFill/>
        </p:spPr>
        <p:txBody>
          <a:bodyPr wrap="square" rtlCol="0">
            <a:spAutoFit/>
          </a:bodyPr>
          <a:lstStyle/>
          <a:p>
            <a:pPr>
              <a:spcAft>
                <a:spcPts val="300"/>
              </a:spcAft>
            </a:pPr>
            <a:r>
              <a:rPr lang="mt" sz="1050" b="1" i="0" strike="noStrike" cap="none" spc="50" baseline="0" dirty="0">
                <a:solidFill>
                  <a:srgbClr val="EF9A2E"/>
                </a:solidFill>
                <a:effectLst/>
                <a:latin typeface="Futura Medium"/>
                <a:ea typeface="Futura Medium"/>
                <a:cs typeface="Futura Medium"/>
              </a:rPr>
              <a:t>IĠJENE TAJBA / </a:t>
            </a:r>
            <a:r>
              <a:rPr lang="en-IN" sz="1050" b="1" i="0" strike="noStrike" cap="none" spc="50" baseline="0" dirty="0" smtClean="0">
                <a:solidFill>
                  <a:srgbClr val="EF9A2E"/>
                </a:solidFill>
                <a:effectLst/>
                <a:latin typeface="Futura Medium"/>
                <a:ea typeface="Futura Medium"/>
                <a:cs typeface="Futura Medium"/>
              </a:rPr>
              <a:t/>
            </a:r>
            <a:br>
              <a:rPr lang="en-IN" sz="1050" b="1" i="0" strike="noStrike" cap="none" spc="50" baseline="0" dirty="0" smtClean="0">
                <a:solidFill>
                  <a:srgbClr val="EF9A2E"/>
                </a:solidFill>
                <a:effectLst/>
                <a:latin typeface="Futura Medium"/>
                <a:ea typeface="Futura Medium"/>
                <a:cs typeface="Futura Medium"/>
              </a:rPr>
            </a:br>
            <a:r>
              <a:rPr lang="mt" sz="1050" b="1" i="0" strike="noStrike" cap="none" spc="50" baseline="0" dirty="0" smtClean="0">
                <a:solidFill>
                  <a:srgbClr val="EF9A2E"/>
                </a:solidFill>
                <a:effectLst/>
                <a:latin typeface="Futura Medium"/>
                <a:ea typeface="Futura Medium"/>
                <a:cs typeface="Futura Medium"/>
              </a:rPr>
              <a:t>ŻAMMA </a:t>
            </a:r>
            <a:r>
              <a:rPr lang="mt" sz="1050" b="1" i="0" strike="noStrike" cap="none" spc="50" baseline="0" dirty="0">
                <a:solidFill>
                  <a:srgbClr val="EF9A2E"/>
                </a:solidFill>
                <a:effectLst/>
                <a:latin typeface="Futura Medium"/>
                <a:ea typeface="Futura Medium"/>
                <a:cs typeface="Futura Medium"/>
              </a:rPr>
              <a:t>TAD-DAR</a:t>
            </a:r>
          </a:p>
          <a:p>
            <a:r>
              <a:rPr lang="mt" sz="1200" b="0" i="0" strike="noStrike" cap="none" spc="0" baseline="0" dirty="0">
                <a:solidFill>
                  <a:srgbClr val="000000"/>
                </a:solidFill>
                <a:effectLst/>
                <a:latin typeface="Calibri"/>
                <a:ea typeface="Calibri"/>
                <a:cs typeface="Calibri"/>
              </a:rPr>
              <a:t>Il-ħasil tal-ħwejjeġ tax-xogħol </a:t>
            </a:r>
            <a:r>
              <a:rPr lang="en-IN" sz="1200" b="0" i="0" strike="noStrike" cap="none" spc="0" baseline="0" dirty="0" smtClean="0">
                <a:solidFill>
                  <a:srgbClr val="000000"/>
                </a:solidFill>
                <a:effectLst/>
                <a:latin typeface="Calibri"/>
                <a:ea typeface="Calibri"/>
                <a:cs typeface="Calibri"/>
              </a:rPr>
              <a:t/>
            </a:r>
            <a:br>
              <a:rPr lang="en-IN" sz="1200" b="0" i="0" strike="noStrike" cap="none" spc="0" baseline="0" dirty="0" smtClean="0">
                <a:solidFill>
                  <a:srgbClr val="000000"/>
                </a:solidFill>
                <a:effectLst/>
                <a:latin typeface="Calibri"/>
                <a:ea typeface="Calibri"/>
                <a:cs typeface="Calibri"/>
              </a:rPr>
            </a:br>
            <a:r>
              <a:rPr lang="mt" sz="1200" b="0" i="0" strike="noStrike" cap="none" spc="0" baseline="0" dirty="0" smtClean="0">
                <a:solidFill>
                  <a:srgbClr val="000000"/>
                </a:solidFill>
                <a:effectLst/>
                <a:latin typeface="Calibri"/>
                <a:ea typeface="Calibri"/>
                <a:cs typeface="Calibri"/>
              </a:rPr>
              <a:t>u </a:t>
            </a:r>
            <a:r>
              <a:rPr lang="mt" sz="1200" b="0" i="0" strike="noStrike" cap="none" spc="0" baseline="0" dirty="0">
                <a:solidFill>
                  <a:srgbClr val="000000"/>
                </a:solidFill>
                <a:effectLst/>
                <a:latin typeface="Calibri"/>
                <a:ea typeface="Calibri"/>
                <a:cs typeface="Calibri"/>
              </a:rPr>
              <a:t>t-tneħħija bil-vakum tat-trab li jiġi prodott minn proċessi jwaqqaf it-trab milli jakkumula tul iż-żmien - post tax-xogħol nadif huwa wieħed sigur </a:t>
            </a:r>
          </a:p>
          <a:p>
            <a:endParaRPr lang="en-US" dirty="0"/>
          </a:p>
        </p:txBody>
      </p:sp>
      <p:sp>
        <p:nvSpPr>
          <p:cNvPr id="28" name="TextBox 27">
            <a:extLst>
              <a:ext uri="{FF2B5EF4-FFF2-40B4-BE49-F238E27FC236}">
                <a16:creationId xmlns:a16="http://schemas.microsoft.com/office/drawing/2014/main" id="{3FE44123-8ABF-2E4F-9FE1-EFCB72E5C393}"/>
              </a:ext>
            </a:extLst>
          </p:cNvPr>
          <p:cNvSpPr txBox="1"/>
          <p:nvPr/>
        </p:nvSpPr>
        <p:spPr>
          <a:xfrm>
            <a:off x="6579514" y="3394767"/>
            <a:ext cx="1873329" cy="1346522"/>
          </a:xfrm>
          <a:prstGeom prst="rect">
            <a:avLst/>
          </a:prstGeom>
          <a:noFill/>
        </p:spPr>
        <p:txBody>
          <a:bodyPr wrap="square" rtlCol="0">
            <a:spAutoFit/>
          </a:bodyPr>
          <a:lstStyle/>
          <a:p>
            <a:pPr>
              <a:spcAft>
                <a:spcPts val="300"/>
              </a:spcAft>
            </a:pPr>
            <a:r>
              <a:rPr lang="mt" sz="1050" b="1" i="0" strike="noStrike" cap="none" spc="50" baseline="0" dirty="0">
                <a:solidFill>
                  <a:srgbClr val="EF9A2E"/>
                </a:solidFill>
                <a:effectLst/>
                <a:latin typeface="Futura Medium"/>
                <a:ea typeface="Futura Medium"/>
                <a:cs typeface="Futura Medium"/>
              </a:rPr>
              <a:t>GĦELUQ</a:t>
            </a:r>
          </a:p>
          <a:p>
            <a:pPr>
              <a:spcAft>
                <a:spcPts val="300"/>
              </a:spcAft>
            </a:pPr>
            <a:r>
              <a:rPr lang="mt" sz="1200" b="0" i="0" strike="noStrike" cap="none" spc="0" baseline="0" dirty="0">
                <a:solidFill>
                  <a:srgbClr val="000000"/>
                </a:solidFill>
                <a:effectLst/>
                <a:latin typeface="Calibri"/>
                <a:ea typeface="Calibri"/>
                <a:cs typeface="Calibri"/>
              </a:rPr>
              <a:t>Meta l-proċessi li jipproduċu l-RCS iseħħu f’ambjent magħluq jiġi evitat l-esponiment fis-sors</a:t>
            </a:r>
          </a:p>
          <a:p>
            <a:pPr>
              <a:spcAft>
                <a:spcPts val="300"/>
              </a:spcAft>
            </a:pPr>
            <a:endParaRPr lang="en-US" dirty="0"/>
          </a:p>
        </p:txBody>
      </p:sp>
      <p:sp>
        <p:nvSpPr>
          <p:cNvPr id="29" name="TextBox 28">
            <a:extLst>
              <a:ext uri="{FF2B5EF4-FFF2-40B4-BE49-F238E27FC236}">
                <a16:creationId xmlns:a16="http://schemas.microsoft.com/office/drawing/2014/main" id="{4CE28E2B-582D-844D-B4B1-C0DEBFF6DE89}"/>
              </a:ext>
            </a:extLst>
          </p:cNvPr>
          <p:cNvSpPr txBox="1"/>
          <p:nvPr/>
        </p:nvSpPr>
        <p:spPr>
          <a:xfrm>
            <a:off x="6579515" y="4852473"/>
            <a:ext cx="2134063" cy="1495014"/>
          </a:xfrm>
          <a:prstGeom prst="rect">
            <a:avLst/>
          </a:prstGeom>
          <a:noFill/>
        </p:spPr>
        <p:txBody>
          <a:bodyPr wrap="square" rtlCol="0">
            <a:spAutoFit/>
          </a:bodyPr>
          <a:lstStyle/>
          <a:p>
            <a:pPr>
              <a:spcAft>
                <a:spcPts val="300"/>
              </a:spcAft>
            </a:pPr>
            <a:r>
              <a:rPr lang="mt" sz="1050" b="1" i="0" strike="noStrike" cap="none" spc="50" baseline="0" dirty="0">
                <a:solidFill>
                  <a:srgbClr val="EF9A2E"/>
                </a:solidFill>
                <a:effectLst/>
                <a:latin typeface="Futura Medium"/>
                <a:ea typeface="Futura Medium"/>
                <a:cs typeface="Futura Medium"/>
              </a:rPr>
              <a:t>ESTRAZZJONI / VENTILAZZJONI</a:t>
            </a:r>
          </a:p>
          <a:p>
            <a:pPr>
              <a:spcAft>
                <a:spcPts val="300"/>
              </a:spcAft>
            </a:pPr>
            <a:r>
              <a:rPr lang="mt" sz="1200" b="0" i="0" strike="noStrike" cap="none" spc="0" baseline="0" dirty="0">
                <a:solidFill>
                  <a:srgbClr val="000000"/>
                </a:solidFill>
                <a:effectLst/>
                <a:latin typeface="Calibri"/>
                <a:ea typeface="Calibri"/>
                <a:cs typeface="Calibri"/>
              </a:rPr>
              <a:t>Aqbad l-RCS jinqabad fis-sors qabel ma tiġi espost għalih </a:t>
            </a:r>
            <a:r>
              <a:rPr lang="en-IN" sz="1200" b="0" i="0" strike="noStrike" cap="none" spc="0" baseline="0" dirty="0" smtClean="0">
                <a:solidFill>
                  <a:srgbClr val="000000"/>
                </a:solidFill>
                <a:effectLst/>
                <a:latin typeface="Calibri"/>
                <a:ea typeface="Calibri"/>
                <a:cs typeface="Calibri"/>
              </a:rPr>
              <a:t/>
            </a:r>
            <a:br>
              <a:rPr lang="en-IN" sz="1200" b="0" i="0" strike="noStrike" cap="none" spc="0" baseline="0" dirty="0" smtClean="0">
                <a:solidFill>
                  <a:srgbClr val="000000"/>
                </a:solidFill>
                <a:effectLst/>
                <a:latin typeface="Calibri"/>
                <a:ea typeface="Calibri"/>
                <a:cs typeface="Calibri"/>
              </a:rPr>
            </a:br>
            <a:r>
              <a:rPr lang="mt" sz="1200" b="0" i="0" strike="noStrike" cap="none" spc="0" baseline="0" dirty="0" smtClean="0">
                <a:solidFill>
                  <a:srgbClr val="000000"/>
                </a:solidFill>
                <a:effectLst/>
                <a:latin typeface="Calibri"/>
                <a:ea typeface="Calibri"/>
                <a:cs typeface="Calibri"/>
              </a:rPr>
              <a:t>u </a:t>
            </a:r>
            <a:r>
              <a:rPr lang="mt" sz="1200" b="0" i="0" strike="noStrike" cap="none" spc="0" baseline="0" dirty="0">
                <a:solidFill>
                  <a:srgbClr val="000000"/>
                </a:solidFill>
                <a:effectLst/>
                <a:latin typeface="Calibri"/>
                <a:ea typeface="Calibri"/>
                <a:cs typeface="Calibri"/>
              </a:rPr>
              <a:t>ssostitwixxi l-arja kontaminata ma’ arja nadifa.</a:t>
            </a:r>
          </a:p>
          <a:p>
            <a:endParaRPr lang="en-US" dirty="0"/>
          </a:p>
        </p:txBody>
      </p:sp>
      <p:sp>
        <p:nvSpPr>
          <p:cNvPr id="30" name="TextBox 29">
            <a:extLst>
              <a:ext uri="{FF2B5EF4-FFF2-40B4-BE49-F238E27FC236}">
                <a16:creationId xmlns:a16="http://schemas.microsoft.com/office/drawing/2014/main" id="{D52B33F1-1E77-A14B-80D0-0990CE15EC23}"/>
              </a:ext>
            </a:extLst>
          </p:cNvPr>
          <p:cNvSpPr txBox="1"/>
          <p:nvPr/>
        </p:nvSpPr>
        <p:spPr>
          <a:xfrm>
            <a:off x="9787266" y="3131928"/>
            <a:ext cx="2134062" cy="1662821"/>
          </a:xfrm>
          <a:prstGeom prst="rect">
            <a:avLst/>
          </a:prstGeom>
          <a:noFill/>
        </p:spPr>
        <p:txBody>
          <a:bodyPr wrap="square" rtlCol="0">
            <a:spAutoFit/>
          </a:bodyPr>
          <a:lstStyle/>
          <a:p>
            <a:pPr>
              <a:spcAft>
                <a:spcPts val="300"/>
              </a:spcAft>
            </a:pPr>
            <a:r>
              <a:rPr lang="mt" sz="1050" b="1" i="0" strike="noStrike" cap="none" spc="50" baseline="0" dirty="0">
                <a:solidFill>
                  <a:srgbClr val="EF9A2E"/>
                </a:solidFill>
                <a:effectLst/>
                <a:latin typeface="Futura Medium"/>
                <a:ea typeface="Futura Medium"/>
                <a:cs typeface="Futura Medium"/>
              </a:rPr>
              <a:t>TAGĦMIR PROTETTIV</a:t>
            </a:r>
          </a:p>
          <a:p>
            <a:r>
              <a:rPr lang="mt" sz="1200" b="0" i="0" strike="noStrike" cap="none" spc="0" baseline="0" dirty="0">
                <a:solidFill>
                  <a:srgbClr val="000000"/>
                </a:solidFill>
                <a:effectLst/>
                <a:latin typeface="Calibri"/>
                <a:ea typeface="Calibri"/>
                <a:cs typeface="Calibri"/>
              </a:rPr>
              <a:t>Il-PPE (ex. maskri tal-wiċċ) jipproteġu l-ħaddiema mit-trab meta l-miżuri l-oħra kollha ta’ kontroll ma jkunux biżżekked biex jikkontrollaw ir-riskji </a:t>
            </a:r>
            <a:r>
              <a:rPr lang="en-IN" sz="1200" b="0" i="0" strike="noStrike" cap="none" spc="0" baseline="0" dirty="0" smtClean="0">
                <a:solidFill>
                  <a:srgbClr val="000000"/>
                </a:solidFill>
                <a:effectLst/>
                <a:latin typeface="Calibri"/>
                <a:ea typeface="Calibri"/>
                <a:cs typeface="Calibri"/>
              </a:rPr>
              <a:t/>
            </a:r>
            <a:br>
              <a:rPr lang="en-IN" sz="1200" b="0" i="0" strike="noStrike" cap="none" spc="0" baseline="0" dirty="0" smtClean="0">
                <a:solidFill>
                  <a:srgbClr val="000000"/>
                </a:solidFill>
                <a:effectLst/>
                <a:latin typeface="Calibri"/>
                <a:ea typeface="Calibri"/>
                <a:cs typeface="Calibri"/>
              </a:rPr>
            </a:br>
            <a:r>
              <a:rPr lang="mt" sz="1200" b="0" i="0" strike="noStrike" cap="none" spc="0" baseline="0" dirty="0" smtClean="0">
                <a:solidFill>
                  <a:srgbClr val="000000"/>
                </a:solidFill>
                <a:effectLst/>
                <a:latin typeface="Calibri"/>
                <a:ea typeface="Calibri"/>
                <a:cs typeface="Calibri"/>
              </a:rPr>
              <a:t>tal-esponiment</a:t>
            </a:r>
            <a:endParaRPr lang="mt" sz="1200" b="0" i="0" strike="noStrike" cap="none" spc="0" baseline="0" dirty="0">
              <a:solidFill>
                <a:srgbClr val="000000"/>
              </a:solidFill>
              <a:effectLst/>
              <a:latin typeface="Calibri"/>
              <a:ea typeface="Calibri"/>
              <a:cs typeface="Calibri"/>
            </a:endParaRPr>
          </a:p>
          <a:p>
            <a:endParaRPr lang="en-US" dirty="0"/>
          </a:p>
        </p:txBody>
      </p:sp>
      <p:sp>
        <p:nvSpPr>
          <p:cNvPr id="31" name="TextBox 30">
            <a:extLst>
              <a:ext uri="{FF2B5EF4-FFF2-40B4-BE49-F238E27FC236}">
                <a16:creationId xmlns:a16="http://schemas.microsoft.com/office/drawing/2014/main" id="{C01142F5-C396-4C4A-89C4-3CDB4B95FD27}"/>
              </a:ext>
            </a:extLst>
          </p:cNvPr>
          <p:cNvSpPr txBox="1"/>
          <p:nvPr/>
        </p:nvSpPr>
        <p:spPr>
          <a:xfrm>
            <a:off x="9787266" y="1679231"/>
            <a:ext cx="2134062" cy="1334833"/>
          </a:xfrm>
          <a:prstGeom prst="rect">
            <a:avLst/>
          </a:prstGeom>
          <a:noFill/>
        </p:spPr>
        <p:txBody>
          <a:bodyPr wrap="square" rtlCol="0">
            <a:spAutoFit/>
          </a:bodyPr>
          <a:lstStyle/>
          <a:p>
            <a:pPr>
              <a:spcAft>
                <a:spcPts val="300"/>
              </a:spcAft>
            </a:pPr>
            <a:r>
              <a:rPr lang="mt" sz="1050" b="1" i="0" strike="noStrike" cap="none" spc="50" baseline="0" dirty="0">
                <a:solidFill>
                  <a:srgbClr val="EF9A2E"/>
                </a:solidFill>
                <a:effectLst/>
                <a:latin typeface="Futura Medium"/>
                <a:ea typeface="Futura Medium"/>
                <a:cs typeface="Futura Medium"/>
              </a:rPr>
              <a:t>ILMA</a:t>
            </a:r>
          </a:p>
          <a:p>
            <a:pPr>
              <a:spcAft>
                <a:spcPts val="300"/>
              </a:spcAft>
            </a:pPr>
            <a:r>
              <a:rPr lang="mt" sz="1200" b="0" i="0" strike="noStrike" cap="none" spc="0" baseline="0" dirty="0">
                <a:solidFill>
                  <a:srgbClr val="000000"/>
                </a:solidFill>
                <a:effectLst/>
                <a:latin typeface="Calibri"/>
                <a:ea typeface="Calibri"/>
                <a:cs typeface="Calibri"/>
              </a:rPr>
              <a:t>Proċessi li jinżammu mxarrba jipprevejnu li t-trab jidħol </a:t>
            </a:r>
            <a:r>
              <a:rPr lang="en-IN" sz="1200" b="0" i="0" strike="noStrike" cap="none" spc="0" baseline="0" dirty="0" smtClean="0">
                <a:solidFill>
                  <a:srgbClr val="000000"/>
                </a:solidFill>
                <a:effectLst/>
                <a:latin typeface="Calibri"/>
                <a:ea typeface="Calibri"/>
                <a:cs typeface="Calibri"/>
              </a:rPr>
              <a:t/>
            </a:r>
            <a:br>
              <a:rPr lang="en-IN" sz="1200" b="0" i="0" strike="noStrike" cap="none" spc="0" baseline="0" dirty="0" smtClean="0">
                <a:solidFill>
                  <a:srgbClr val="000000"/>
                </a:solidFill>
                <a:effectLst/>
                <a:latin typeface="Calibri"/>
                <a:ea typeface="Calibri"/>
                <a:cs typeface="Calibri"/>
              </a:rPr>
            </a:br>
            <a:r>
              <a:rPr lang="mt" sz="1200" b="0" i="0" strike="noStrike" cap="none" spc="0" baseline="0" dirty="0" smtClean="0">
                <a:solidFill>
                  <a:srgbClr val="000000"/>
                </a:solidFill>
                <a:effectLst/>
                <a:latin typeface="Calibri"/>
                <a:ea typeface="Calibri"/>
                <a:cs typeface="Calibri"/>
              </a:rPr>
              <a:t>fl-arja </a:t>
            </a:r>
            <a:r>
              <a:rPr lang="mt" sz="1200" b="0" i="0" strike="noStrike" cap="none" spc="0" baseline="0" dirty="0">
                <a:solidFill>
                  <a:srgbClr val="000000"/>
                </a:solidFill>
                <a:effectLst/>
                <a:latin typeface="Calibri"/>
                <a:ea typeface="Calibri"/>
                <a:cs typeface="Calibri"/>
              </a:rPr>
              <a:t>billi jaqbad il-partikli mal-ilma</a:t>
            </a:r>
          </a:p>
          <a:p>
            <a:pPr>
              <a:spcAft>
                <a:spcPts val="300"/>
              </a:spcAft>
            </a:pPr>
            <a:endParaRPr lang="en-US" dirty="0"/>
          </a:p>
        </p:txBody>
      </p:sp>
    </p:spTree>
    <p:extLst>
      <p:ext uri="{BB962C8B-B14F-4D97-AF65-F5344CB8AC3E}">
        <p14:creationId xmlns:p14="http://schemas.microsoft.com/office/powerpoint/2010/main" val="852496286"/>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6" y="1616076"/>
            <a:ext cx="3637100" cy="850900"/>
          </a:xfrm>
        </p:spPr>
        <p:txBody>
          <a:bodyPr/>
          <a:lstStyle/>
          <a:p>
            <a:pPr>
              <a:lnSpc>
                <a:spcPct val="100000"/>
              </a:lnSpc>
            </a:pPr>
            <a:r>
              <a:rPr lang="mt" sz="2800" b="1" i="0" strike="noStrike" cap="none" spc="0" baseline="0" dirty="0">
                <a:solidFill>
                  <a:srgbClr val="F6A317"/>
                </a:solidFill>
                <a:effectLst/>
                <a:latin typeface="Helvetica"/>
                <a:ea typeface="Helvetica"/>
                <a:cs typeface="Helvetica"/>
              </a:rPr>
              <a:t>IR-RISKJI MINN DIN L-ATTIVITÀ</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77432"/>
            <a:ext cx="5453624" cy="2938988"/>
          </a:xfrm>
        </p:spPr>
        <p:txBody>
          <a:bodyPr anchor="t"/>
          <a:lstStyle/>
          <a:p>
            <a:pPr marL="342900" indent="-342900">
              <a:lnSpc>
                <a:spcPts val="2400"/>
              </a:lnSpc>
              <a:buFont typeface="Arial" panose="020B0604020202020204" pitchFamily="34" charset="0"/>
              <a:buChar char="•"/>
            </a:pPr>
            <a:r>
              <a:rPr lang="mt" sz="1800" b="0" i="0" strike="noStrike" cap="none" spc="0" baseline="0">
                <a:solidFill>
                  <a:srgbClr val="000000"/>
                </a:solidFill>
                <a:effectLst/>
                <a:latin typeface="Helvetica"/>
                <a:ea typeface="Helvetica"/>
                <a:cs typeface="Helvetica"/>
              </a:rPr>
              <a:t>Din l-attività tista’ tiġġenera ħafna trab</a:t>
            </a:r>
          </a:p>
          <a:p>
            <a:pPr marL="342900" indent="-342900">
              <a:lnSpc>
                <a:spcPts val="2400"/>
              </a:lnSpc>
              <a:buFont typeface="Arial" panose="020B0604020202020204" pitchFamily="34" charset="0"/>
              <a:buChar char="•"/>
            </a:pPr>
            <a:r>
              <a:rPr lang="mt" sz="1800" b="0" i="0" strike="noStrike" cap="none" spc="0" baseline="0">
                <a:solidFill>
                  <a:srgbClr val="000000"/>
                </a:solidFill>
                <a:effectLst/>
                <a:latin typeface="Helvetica"/>
                <a:ea typeface="Helvetica"/>
                <a:cs typeface="Helvetica"/>
              </a:rPr>
              <a:t>Esponiment fit-tul għal livelli ta’ RCS jista’ jikkawża mard fil-pulmun diżabilitattiv</a:t>
            </a:r>
          </a:p>
          <a:p>
            <a:pPr>
              <a:lnSpc>
                <a:spcPts val="2400"/>
              </a:lnSpc>
            </a:pPr>
            <a:r>
              <a:rPr lang="mt" sz="1800" b="0" i="0" strike="noStrike" cap="none" spc="0" baseline="0">
                <a:solidFill>
                  <a:srgbClr val="000000"/>
                </a:solidFill>
                <a:effectLst/>
                <a:latin typeface="Helvetica"/>
                <a:ea typeface="Helvetica"/>
                <a:cs typeface="Helvetica"/>
              </a:rPr>
              <a:t>Huwa importanti li nipproteġu ruħna kuljum mill-esponiment għal dan it-trab fl-arja. </a:t>
            </a:r>
          </a:p>
          <a:p>
            <a:pPr>
              <a:lnSpc>
                <a:spcPts val="2400"/>
              </a:lnSpc>
            </a:pPr>
            <a:r>
              <a:rPr lang="mt" sz="1800" b="0" i="0" strike="noStrike" cap="none" spc="0" baseline="0">
                <a:solidFill>
                  <a:srgbClr val="000000"/>
                </a:solidFill>
                <a:effectLst/>
                <a:latin typeface="Helvetica"/>
                <a:ea typeface="Helvetica"/>
                <a:cs typeface="Helvetica"/>
              </a:rPr>
              <a:t>Meta ssegwi prattiċi tajbin illum, aħna nkunu qed nipproteġu saħħitna għall-futur.</a:t>
            </a:r>
          </a:p>
          <a:p>
            <a:pPr>
              <a:lnSpc>
                <a:spcPts val="2400"/>
              </a:lnSpc>
            </a:pPr>
            <a:r>
              <a:rPr lang="mt" sz="1800" b="0" i="0" strike="noStrike" cap="none" spc="0" baseline="0">
                <a:solidFill>
                  <a:srgbClr val="000000"/>
                </a:solidFill>
                <a:effectLst/>
                <a:latin typeface="Helvetica"/>
                <a:ea typeface="Helvetica"/>
                <a:cs typeface="Helvetica"/>
              </a:rPr>
              <a:t>Kif ser tqatta’ ż-żmien tal-pensjoni tiegħek?</a:t>
            </a:r>
          </a:p>
        </p:txBody>
      </p:sp>
      <p:pic>
        <p:nvPicPr>
          <p:cNvPr id="7" name="Picture Placeholder 6" descr="A picture containing person, indoor, bed, room&#10;&#10;Description automatically generated">
            <a:extLst>
              <a:ext uri="{FF2B5EF4-FFF2-40B4-BE49-F238E27FC236}">
                <a16:creationId xmlns:a16="http://schemas.microsoft.com/office/drawing/2014/main" id="{DF3F899B-D30C-E144-8421-4C4567D76F4E}"/>
              </a:ext>
            </a:extLst>
          </p:cNvPr>
          <p:cNvPicPr>
            <a:picLocks noChangeAspect="1"/>
          </p:cNvPicPr>
          <p:nvPr/>
        </p:nvPicPr>
        <p:blipFill>
          <a:blip r:embed="rId3"/>
          <a:srcRect l="8011" t="31627" r="13491" b="1053"/>
          <a:stretch>
            <a:fillRect/>
          </a:stretch>
        </p:blipFill>
        <p:spPr>
          <a:xfrm>
            <a:off x="7252479" y="1742972"/>
            <a:ext cx="3548990" cy="2029091"/>
          </a:xfrm>
          <a:prstGeom prst="rect">
            <a:avLst/>
          </a:prstGeom>
        </p:spPr>
      </p:pic>
      <p:pic>
        <p:nvPicPr>
          <p:cNvPr id="8" name="Picture 7" descr="A young child riding a wave on a surfboard in the ocean&#10;&#10;Description automatically generated">
            <a:extLst>
              <a:ext uri="{FF2B5EF4-FFF2-40B4-BE49-F238E27FC236}">
                <a16:creationId xmlns:a16="http://schemas.microsoft.com/office/drawing/2014/main" id="{E1BCBA96-62D3-A543-BB6F-692BFC03EE21}"/>
              </a:ext>
            </a:extLst>
          </p:cNvPr>
          <p:cNvPicPr>
            <a:picLocks noChangeAspect="1"/>
          </p:cNvPicPr>
          <p:nvPr/>
        </p:nvPicPr>
        <p:blipFill>
          <a:blip r:embed="rId4"/>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3918061344"/>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mt" sz="2800" b="1" i="0" strike="noStrike" cap="none" spc="0" baseline="0" dirty="0">
                <a:solidFill>
                  <a:srgbClr val="F6A317"/>
                </a:solidFill>
                <a:effectLst/>
                <a:latin typeface="Helvetica"/>
                <a:ea typeface="Helvetica"/>
                <a:cs typeface="Helvetica"/>
              </a:rPr>
              <a:t>KIF PROĊESSI LI JEĦTIEĠU ĦAFNA ENERĠIJA JIĠĠENERAW RCS</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a:xfrm>
            <a:off x="777243" y="2788345"/>
            <a:ext cx="10333122" cy="3601153"/>
          </a:xfrm>
        </p:spPr>
        <p:txBody>
          <a:bodyPr/>
          <a:lstStyle/>
          <a:p>
            <a:pPr>
              <a:lnSpc>
                <a:spcPts val="2400"/>
              </a:lnSpc>
            </a:pPr>
            <a:r>
              <a:rPr lang="mt" sz="1800" b="0" i="0" strike="noStrike" cap="none" spc="0" baseline="0" dirty="0">
                <a:solidFill>
                  <a:srgbClr val="000000"/>
                </a:solidFill>
                <a:effectLst/>
                <a:latin typeface="Helvetica"/>
                <a:ea typeface="Helvetica"/>
                <a:cs typeface="Helvetica"/>
              </a:rPr>
              <a:t>It-tqattigħ, it-tħin u l-ixkatlar huma proċessi li jużaw ħafna enerġija u li jistgħu jiġġeneraw ħafna trab meta jiġu applikati għal ċertu materjali:</a:t>
            </a:r>
          </a:p>
          <a:p>
            <a:pPr marL="342900" indent="-342900">
              <a:lnSpc>
                <a:spcPts val="2400"/>
              </a:lnSpc>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It-trab iġġenerat minn ħafna materjali industrijali (p.e. ġebla tar-ramel) huwa perikoluż; miżuri ta’ kontroll huma meħtieġa sabiex jitnaqqas l-esponiment għat-trab.</a:t>
            </a:r>
          </a:p>
          <a:p>
            <a:pPr marL="342900" indent="-342900">
              <a:lnSpc>
                <a:spcPts val="2400"/>
              </a:lnSpc>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It-trab iġġenerat jista’ jkun fih is-silika kristallina respirabbli (RCS), li meta tkun qed tieħu n-nifs fuq perjodu estiż ta’ żmien jista’ jikkawża silikożi.</a:t>
            </a:r>
          </a:p>
        </p:txBody>
      </p:sp>
    </p:spTree>
    <p:extLst>
      <p:ext uri="{BB962C8B-B14F-4D97-AF65-F5344CB8AC3E}">
        <p14:creationId xmlns:p14="http://schemas.microsoft.com/office/powerpoint/2010/main" val="4210038727"/>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909A6D7-9166-C74F-8575-C3269F002E98}"/>
              </a:ext>
            </a:extLst>
          </p:cNvPr>
          <p:cNvSpPr>
            <a:spLocks noGrp="1"/>
          </p:cNvSpPr>
          <p:nvPr>
            <p:ph type="body" sz="quarter" idx="10"/>
          </p:nvPr>
        </p:nvSpPr>
        <p:spPr>
          <a:xfrm>
            <a:off x="777244" y="1640901"/>
            <a:ext cx="4882577" cy="850900"/>
          </a:xfrm>
        </p:spPr>
        <p:txBody>
          <a:bodyPr/>
          <a:lstStyle/>
          <a:p>
            <a:pPr>
              <a:lnSpc>
                <a:spcPct val="100000"/>
              </a:lnSpc>
            </a:pPr>
            <a:r>
              <a:rPr lang="mt" sz="2800" b="1" i="0" strike="noStrike" cap="none" spc="0" baseline="0" dirty="0">
                <a:solidFill>
                  <a:srgbClr val="F6A317"/>
                </a:solidFill>
                <a:effectLst/>
                <a:latin typeface="Helvetica"/>
                <a:ea typeface="Helvetica"/>
                <a:cs typeface="Helvetica"/>
              </a:rPr>
              <a:t>GĦODDA LI JIĠĠENERAW IT-TRAB</a:t>
            </a:r>
          </a:p>
        </p:txBody>
      </p:sp>
      <p:sp>
        <p:nvSpPr>
          <p:cNvPr id="3" name="Text Placeholder 2">
            <a:extLst>
              <a:ext uri="{FF2B5EF4-FFF2-40B4-BE49-F238E27FC236}">
                <a16:creationId xmlns:a16="http://schemas.microsoft.com/office/drawing/2014/main" id="{1BAA6057-26D4-A941-8EF3-2814DBBD1900}"/>
              </a:ext>
            </a:extLst>
          </p:cNvPr>
          <p:cNvSpPr>
            <a:spLocks noGrp="1"/>
          </p:cNvSpPr>
          <p:nvPr>
            <p:ph type="body" sz="quarter" idx="11"/>
          </p:nvPr>
        </p:nvSpPr>
        <p:spPr>
          <a:xfrm>
            <a:off x="777243" y="2781300"/>
            <a:ext cx="5453624" cy="3263745"/>
          </a:xfrm>
        </p:spPr>
        <p:txBody>
          <a:bodyPr anchor="t"/>
          <a:lstStyle/>
          <a:p>
            <a:pPr marL="285750" indent="-285750">
              <a:lnSpc>
                <a:spcPts val="2400"/>
              </a:lnSpc>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Moli angolari</a:t>
            </a:r>
          </a:p>
          <a:p>
            <a:pPr marL="285750" indent="-285750">
              <a:lnSpc>
                <a:spcPts val="2400"/>
              </a:lnSpc>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Magni għall-qtugħ angolari</a:t>
            </a:r>
          </a:p>
          <a:p>
            <a:pPr marL="285750" indent="-285750">
              <a:lnSpc>
                <a:spcPts val="2400"/>
              </a:lnSpc>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Magni li jaqtgħu</a:t>
            </a:r>
          </a:p>
          <a:p>
            <a:pPr marL="285750" indent="-285750">
              <a:lnSpc>
                <a:spcPts val="2400"/>
              </a:lnSpc>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Chasers elettroniċi ta’ mal-ħajt</a:t>
            </a:r>
          </a:p>
          <a:p>
            <a:pPr marL="285750" indent="-285750">
              <a:lnSpc>
                <a:spcPts val="2400"/>
              </a:lnSpc>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Magni li jiddrilljaw</a:t>
            </a:r>
          </a:p>
          <a:p>
            <a:pPr>
              <a:lnSpc>
                <a:spcPts val="2400"/>
              </a:lnSpc>
            </a:pPr>
            <a:endParaRPr lang="en-US" sz="1800" dirty="0">
              <a:latin typeface="Helvetica"/>
              <a:cs typeface="Helvetica"/>
            </a:endParaRPr>
          </a:p>
        </p:txBody>
      </p:sp>
      <p:pic>
        <p:nvPicPr>
          <p:cNvPr id="7" name="Picture Placeholder 6">
            <a:extLst>
              <a:ext uri="{FF2B5EF4-FFF2-40B4-BE49-F238E27FC236}">
                <a16:creationId xmlns:a16="http://schemas.microsoft.com/office/drawing/2014/main" id="{CB735493-A51E-DF43-87EC-B5F05AD312B9}"/>
              </a:ext>
            </a:extLst>
          </p:cNvPr>
          <p:cNvPicPr>
            <a:picLocks noGrp="1" noChangeAspect="1"/>
          </p:cNvPicPr>
          <p:nvPr>
            <p:ph type="pic" sz="quarter" idx="12"/>
          </p:nvPr>
        </p:nvPicPr>
        <p:blipFill>
          <a:blip r:embed="rId3"/>
          <a:srcRect l="10751" r="10751"/>
          <a:stretch>
            <a:fillRect/>
          </a:stretch>
        </p:blipFill>
        <p:spPr>
          <a:prstGeom prst="rect">
            <a:avLst/>
          </a:prstGeom>
        </p:spPr>
      </p:pic>
    </p:spTree>
    <p:extLst>
      <p:ext uri="{BB962C8B-B14F-4D97-AF65-F5344CB8AC3E}">
        <p14:creationId xmlns:p14="http://schemas.microsoft.com/office/powerpoint/2010/main" val="844762592"/>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909A6D7-9166-C74F-8575-C3269F002E98}"/>
              </a:ext>
            </a:extLst>
          </p:cNvPr>
          <p:cNvSpPr>
            <a:spLocks noGrp="1"/>
          </p:cNvSpPr>
          <p:nvPr>
            <p:ph type="body" sz="quarter" idx="10"/>
          </p:nvPr>
        </p:nvSpPr>
        <p:spPr/>
        <p:txBody>
          <a:bodyPr/>
          <a:lstStyle/>
          <a:p>
            <a:pPr>
              <a:lnSpc>
                <a:spcPct val="100000"/>
              </a:lnSpc>
            </a:pPr>
            <a:r>
              <a:rPr lang="mt" sz="2800" b="1" i="0" strike="noStrike" cap="none" spc="0" baseline="0">
                <a:solidFill>
                  <a:srgbClr val="F6A317"/>
                </a:solidFill>
                <a:effectLst/>
                <a:latin typeface="Helvetica"/>
                <a:ea typeface="Helvetica"/>
                <a:cs typeface="Helvetica"/>
              </a:rPr>
              <a:t>QABEL MA TQATTA’, TIDĦAN U TIXKATLA</a:t>
            </a:r>
          </a:p>
        </p:txBody>
      </p:sp>
      <p:sp>
        <p:nvSpPr>
          <p:cNvPr id="3" name="Text Placeholder 2">
            <a:extLst>
              <a:ext uri="{FF2B5EF4-FFF2-40B4-BE49-F238E27FC236}">
                <a16:creationId xmlns:a16="http://schemas.microsoft.com/office/drawing/2014/main" id="{1BAA6057-26D4-A941-8EF3-2814DBBD1900}"/>
              </a:ext>
            </a:extLst>
          </p:cNvPr>
          <p:cNvSpPr>
            <a:spLocks noGrp="1"/>
          </p:cNvSpPr>
          <p:nvPr>
            <p:ph type="body" sz="quarter" idx="11"/>
          </p:nvPr>
        </p:nvSpPr>
        <p:spPr>
          <a:xfrm>
            <a:off x="777243" y="2781300"/>
            <a:ext cx="5453624" cy="3263745"/>
          </a:xfrm>
        </p:spPr>
        <p:txBody>
          <a:bodyPr/>
          <a:lstStyle/>
          <a:p>
            <a:pPr marL="285750" indent="-285750">
              <a:lnSpc>
                <a:spcPct val="100000"/>
              </a:lnSpc>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Aċċerta ruħek li ż-żona tinsab ventilata tajjeb</a:t>
            </a:r>
          </a:p>
          <a:p>
            <a:pPr marL="285750" indent="-285750">
              <a:lnSpc>
                <a:spcPct val="100000"/>
              </a:lnSpc>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Iċċekkja t-tagħmir għal sinjali ta’ ħsara</a:t>
            </a:r>
          </a:p>
          <a:p>
            <a:pPr marL="285750" indent="-285750">
              <a:lnSpc>
                <a:spcPct val="100000"/>
              </a:lnSpc>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Jekk tuża’ sistema ta’ estrazzjoni, aċċerta ruħel li qed taħdem sew</a:t>
            </a:r>
          </a:p>
          <a:p>
            <a:pPr marL="285750" indent="-285750">
              <a:lnSpc>
                <a:spcPct val="100000"/>
              </a:lnSpc>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Naddaf il-blokok u l-magni b’ilma ġieri</a:t>
            </a:r>
          </a:p>
          <a:p>
            <a:pPr>
              <a:lnSpc>
                <a:spcPct val="100000"/>
              </a:lnSpc>
            </a:pPr>
            <a:endParaRPr lang="en-US" sz="1800" dirty="0"/>
          </a:p>
        </p:txBody>
      </p:sp>
      <p:pic>
        <p:nvPicPr>
          <p:cNvPr id="8" name="Picture Placeholder 7">
            <a:extLst>
              <a:ext uri="{FF2B5EF4-FFF2-40B4-BE49-F238E27FC236}">
                <a16:creationId xmlns:a16="http://schemas.microsoft.com/office/drawing/2014/main" id="{D4945BFB-A30B-6C43-8E3C-484DA302B2DA}"/>
              </a:ext>
            </a:extLst>
          </p:cNvPr>
          <p:cNvPicPr>
            <a:picLocks noGrp="1" noChangeAspect="1"/>
          </p:cNvPicPr>
          <p:nvPr>
            <p:ph type="pic" sz="quarter" idx="12"/>
          </p:nvPr>
        </p:nvPicPr>
        <p:blipFill>
          <a:blip r:embed="rId3"/>
          <a:srcRect l="5845" r="5845"/>
          <a:stretch>
            <a:fillRect/>
          </a:stretch>
        </p:blipFill>
        <p:spPr>
          <a:prstGeom prst="rect">
            <a:avLst/>
          </a:prstGeom>
        </p:spPr>
      </p:pic>
    </p:spTree>
    <p:extLst>
      <p:ext uri="{BB962C8B-B14F-4D97-AF65-F5344CB8AC3E}">
        <p14:creationId xmlns:p14="http://schemas.microsoft.com/office/powerpoint/2010/main" val="3064900388"/>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909A6D7-9166-C74F-8575-C3269F002E98}"/>
              </a:ext>
            </a:extLst>
          </p:cNvPr>
          <p:cNvSpPr>
            <a:spLocks noGrp="1"/>
          </p:cNvSpPr>
          <p:nvPr>
            <p:ph type="body" sz="quarter" idx="10"/>
          </p:nvPr>
        </p:nvSpPr>
        <p:spPr/>
        <p:txBody>
          <a:bodyPr/>
          <a:lstStyle/>
          <a:p>
            <a:pPr>
              <a:lnSpc>
                <a:spcPct val="100000"/>
              </a:lnSpc>
            </a:pPr>
            <a:r>
              <a:rPr lang="mt" sz="2800" b="1" i="0" strike="noStrike" cap="none" spc="0" baseline="0">
                <a:solidFill>
                  <a:srgbClr val="F6A317"/>
                </a:solidFill>
                <a:effectLst/>
                <a:latin typeface="Helvetica"/>
                <a:ea typeface="Helvetica"/>
                <a:cs typeface="Helvetica"/>
              </a:rPr>
              <a:t>WAQT LI TQATTA’, TIDĦAN U TIXKATLA</a:t>
            </a:r>
          </a:p>
        </p:txBody>
      </p:sp>
      <p:sp>
        <p:nvSpPr>
          <p:cNvPr id="3" name="Text Placeholder 2">
            <a:extLst>
              <a:ext uri="{FF2B5EF4-FFF2-40B4-BE49-F238E27FC236}">
                <a16:creationId xmlns:a16="http://schemas.microsoft.com/office/drawing/2014/main" id="{1BAA6057-26D4-A941-8EF3-2814DBBD1900}"/>
              </a:ext>
            </a:extLst>
          </p:cNvPr>
          <p:cNvSpPr>
            <a:spLocks noGrp="1"/>
          </p:cNvSpPr>
          <p:nvPr>
            <p:ph type="body" sz="quarter" idx="11"/>
          </p:nvPr>
        </p:nvSpPr>
        <p:spPr>
          <a:xfrm>
            <a:off x="777243" y="2721600"/>
            <a:ext cx="5453624" cy="3263745"/>
          </a:xfrm>
        </p:spPr>
        <p:txBody>
          <a:bodyPr/>
          <a:lstStyle/>
          <a:p>
            <a:pPr marL="285750" indent="-285750">
              <a:lnSpc>
                <a:spcPct val="100000"/>
              </a:lnSpc>
              <a:spcBef>
                <a:spcPts val="600"/>
              </a:spcBef>
              <a:buFont typeface="Arial" panose="020B0604020202020204" pitchFamily="34" charset="0"/>
              <a:buChar char="•"/>
            </a:pPr>
            <a:r>
              <a:rPr lang="mt" sz="1400" b="0" i="0" strike="noStrike" cap="none" spc="0" baseline="0" dirty="0">
                <a:solidFill>
                  <a:srgbClr val="000000"/>
                </a:solidFill>
                <a:effectLst/>
                <a:latin typeface="Helvetica"/>
                <a:ea typeface="Helvetica"/>
                <a:cs typeface="Helvetica"/>
              </a:rPr>
              <a:t>Jekk qed tuża’ proċessi mxarrba, iċċekkja li l-forniment tal-ilma huwa adegwat</a:t>
            </a:r>
          </a:p>
          <a:p>
            <a:pPr marL="285750" indent="-285750">
              <a:lnSpc>
                <a:spcPct val="100000"/>
              </a:lnSpc>
              <a:spcBef>
                <a:spcPts val="600"/>
              </a:spcBef>
              <a:buFont typeface="Arial" panose="020B0604020202020204" pitchFamily="34" charset="0"/>
              <a:buChar char="•"/>
            </a:pPr>
            <a:r>
              <a:rPr lang="mt" sz="1400" b="0" i="0" strike="noStrike" cap="none" spc="0" baseline="0" dirty="0">
                <a:solidFill>
                  <a:srgbClr val="000000"/>
                </a:solidFill>
                <a:effectLst/>
                <a:latin typeface="Helvetica"/>
                <a:ea typeface="Helvetica"/>
                <a:cs typeface="Helvetica"/>
              </a:rPr>
              <a:t>Dejjem uża’ protezzjoni respiratorja għal attivitajiet li jkunu intensivi bit-trab</a:t>
            </a:r>
          </a:p>
          <a:p>
            <a:pPr marL="285750" indent="-285750">
              <a:lnSpc>
                <a:spcPct val="100000"/>
              </a:lnSpc>
              <a:spcBef>
                <a:spcPts val="600"/>
              </a:spcBef>
              <a:buFont typeface="Arial" panose="020B0604020202020204" pitchFamily="34" charset="0"/>
              <a:buChar char="•"/>
            </a:pPr>
            <a:r>
              <a:rPr lang="mt" sz="1400" b="0" i="0" strike="noStrike" cap="none" spc="0" baseline="0" dirty="0">
                <a:solidFill>
                  <a:srgbClr val="000000"/>
                </a:solidFill>
                <a:effectLst/>
                <a:latin typeface="Helvetica"/>
                <a:ea typeface="Helvetica"/>
                <a:cs typeface="Helvetica"/>
              </a:rPr>
              <a:t>L-użu ta’ makkinarju u għodda li jkun fih l-ilma jnaqqas il-livell tat-trab tas-silika b’mod sinifikanti.</a:t>
            </a:r>
          </a:p>
          <a:p>
            <a:pPr marL="285750" indent="-285750">
              <a:lnSpc>
                <a:spcPct val="100000"/>
              </a:lnSpc>
              <a:spcBef>
                <a:spcPts val="600"/>
              </a:spcBef>
              <a:buFont typeface="Arial" panose="020B0604020202020204" pitchFamily="34" charset="0"/>
              <a:buChar char="•"/>
            </a:pPr>
            <a:r>
              <a:rPr lang="mt" sz="1400" b="0" i="0" strike="noStrike" cap="none" spc="0" baseline="0" dirty="0">
                <a:solidFill>
                  <a:srgbClr val="000000"/>
                </a:solidFill>
                <a:effectLst/>
                <a:latin typeface="Helvetica"/>
                <a:ea typeface="Helvetica"/>
                <a:cs typeface="Helvetica"/>
              </a:rPr>
              <a:t>Meta jkun possibbli, żomm il-bibien tas-sigurtà tal-makkinarju magħluqa</a:t>
            </a:r>
          </a:p>
          <a:p>
            <a:pPr marL="285750" indent="-285750">
              <a:lnSpc>
                <a:spcPct val="100000"/>
              </a:lnSpc>
              <a:spcBef>
                <a:spcPts val="600"/>
              </a:spcBef>
              <a:buFont typeface="Arial" panose="020B0604020202020204" pitchFamily="34" charset="0"/>
              <a:buChar char="•"/>
            </a:pPr>
            <a:r>
              <a:rPr lang="mt" sz="1400" b="0" i="0" strike="noStrike" cap="none" spc="0" baseline="0" dirty="0">
                <a:solidFill>
                  <a:srgbClr val="000000"/>
                </a:solidFill>
                <a:effectLst/>
                <a:latin typeface="Helvetica"/>
                <a:ea typeface="Helvetica"/>
                <a:cs typeface="Helvetica"/>
              </a:rPr>
              <a:t>Uża’ Ventilazzjoni Lokali għall-Ekżost (LEV) sabiex taqbad it-trab tas-silika fis-sors u tittrasportah lil hemm miż-żona fejn jieħu n-nifs l-impjegat</a:t>
            </a:r>
          </a:p>
          <a:p>
            <a:pPr marL="285750" indent="-285750">
              <a:lnSpc>
                <a:spcPct val="100000"/>
              </a:lnSpc>
              <a:spcBef>
                <a:spcPts val="600"/>
              </a:spcBef>
              <a:buFont typeface="Arial" panose="020B0604020202020204" pitchFamily="34" charset="0"/>
              <a:buChar char="•"/>
            </a:pPr>
            <a:r>
              <a:rPr lang="mt" sz="1400" b="0" i="0" strike="noStrike" cap="none" spc="0" baseline="0" dirty="0">
                <a:solidFill>
                  <a:srgbClr val="FF0000"/>
                </a:solidFill>
                <a:effectLst/>
                <a:latin typeface="Helvetica"/>
                <a:ea typeface="Helvetica"/>
                <a:cs typeface="Helvetica"/>
              </a:rPr>
              <a:t>Test għall-għalliem — Żid test addizzjonali dwar miżuri relatati mat-tqattigħ, mat-tħin u mal-ixkatlar li jkunu rilevanti għall-kuntest partikolari tiegħek</a:t>
            </a:r>
          </a:p>
          <a:p>
            <a:pPr>
              <a:lnSpc>
                <a:spcPct val="100000"/>
              </a:lnSpc>
              <a:spcBef>
                <a:spcPts val="600"/>
              </a:spcBef>
            </a:pPr>
            <a:endParaRPr lang="en-US" sz="1400" dirty="0"/>
          </a:p>
        </p:txBody>
      </p:sp>
      <p:pic>
        <p:nvPicPr>
          <p:cNvPr id="5" name="Picture Placeholder 4">
            <a:extLst>
              <a:ext uri="{FF2B5EF4-FFF2-40B4-BE49-F238E27FC236}">
                <a16:creationId xmlns:a16="http://schemas.microsoft.com/office/drawing/2014/main" id="{594D0DC7-DFD2-2A42-8733-F0DBC264C700}"/>
              </a:ext>
            </a:extLst>
          </p:cNvPr>
          <p:cNvPicPr>
            <a:picLocks noGrp="1" noChangeAspect="1"/>
          </p:cNvPicPr>
          <p:nvPr>
            <p:ph type="pic" sz="quarter" idx="12"/>
          </p:nvPr>
        </p:nvPicPr>
        <p:blipFill>
          <a:blip r:embed="rId3"/>
          <a:srcRect l="20564" r="20564"/>
          <a:stretch>
            <a:fillRect/>
          </a:stretch>
        </p:blipFill>
        <p:spPr>
          <a:prstGeom prst="rect">
            <a:avLst/>
          </a:prstGeom>
        </p:spPr>
      </p:pic>
    </p:spTree>
    <p:extLst>
      <p:ext uri="{BB962C8B-B14F-4D97-AF65-F5344CB8AC3E}">
        <p14:creationId xmlns:p14="http://schemas.microsoft.com/office/powerpoint/2010/main" val="1685456421"/>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a:xfrm>
            <a:off x="777244" y="1640900"/>
            <a:ext cx="10006370" cy="1584900"/>
          </a:xfrm>
        </p:spPr>
        <p:txBody>
          <a:bodyPr anchor="t"/>
          <a:lstStyle/>
          <a:p>
            <a:pPr>
              <a:lnSpc>
                <a:spcPct val="100000"/>
              </a:lnSpc>
            </a:pPr>
            <a:r>
              <a:rPr lang="mt" sz="2800" b="1" i="0" strike="noStrike" cap="none" spc="0" baseline="0" dirty="0">
                <a:solidFill>
                  <a:srgbClr val="F6A317"/>
                </a:solidFill>
                <a:effectLst/>
                <a:latin typeface="Helvetica"/>
                <a:ea typeface="Helvetica"/>
                <a:cs typeface="Helvetica"/>
              </a:rPr>
              <a:t>X’GĦANDEK U X’ M’GĦANDEKX TAGĦMEL META TAQTA’, TIDĦAN U TIXKATLA</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77243" y="2721600"/>
            <a:ext cx="10965577" cy="3230407"/>
          </a:xfrm>
        </p:spPr>
        <p:txBody>
          <a:bodyPr/>
          <a:lstStyle/>
          <a:p>
            <a:pPr>
              <a:lnSpc>
                <a:spcPct val="100000"/>
              </a:lnSpc>
              <a:spcBef>
                <a:spcPts val="800"/>
              </a:spcBef>
            </a:pPr>
            <a:r>
              <a:rPr lang="mt" sz="1600" b="1" i="0" strike="noStrike" cap="none" spc="0" baseline="0" dirty="0">
                <a:solidFill>
                  <a:srgbClr val="000000"/>
                </a:solidFill>
                <a:effectLst/>
                <a:latin typeface="Helvetica"/>
                <a:ea typeface="Helvetica"/>
                <a:cs typeface="Helvetica"/>
              </a:rPr>
              <a:t>X’GĦANDEK TAGĦMEL</a:t>
            </a:r>
          </a:p>
          <a:p>
            <a:pPr marL="285750" indent="-285750">
              <a:lnSpc>
                <a:spcPct val="100000"/>
              </a:lnSpc>
              <a:spcBef>
                <a:spcPts val="800"/>
              </a:spcBef>
              <a:buSzPct val="85000"/>
              <a:buFont typeface=".Apple Color Emoji UI"/>
              <a:buChar char="✅"/>
            </a:pPr>
            <a:r>
              <a:rPr lang="mt" sz="1600" b="0" i="0" strike="noStrike" cap="none" spc="0" baseline="0" dirty="0">
                <a:solidFill>
                  <a:srgbClr val="000000"/>
                </a:solidFill>
                <a:effectLst/>
                <a:latin typeface="Helvetica"/>
                <a:ea typeface="Helvetica"/>
                <a:cs typeface="Helvetica"/>
              </a:rPr>
              <a:t>Uża’ sistema ta’ estrazzjoni tat-trab meta tkun disponibbli</a:t>
            </a:r>
          </a:p>
          <a:p>
            <a:pPr marL="285750" indent="-285750">
              <a:lnSpc>
                <a:spcPct val="100000"/>
              </a:lnSpc>
              <a:spcBef>
                <a:spcPts val="800"/>
              </a:spcBef>
              <a:buSzPct val="85000"/>
              <a:buFont typeface=".Apple Color Emoji UI"/>
              <a:buChar char="✅"/>
            </a:pPr>
            <a:r>
              <a:rPr lang="mt" sz="1600" b="0" i="0" strike="noStrike" cap="none" spc="0" baseline="0" dirty="0">
                <a:solidFill>
                  <a:srgbClr val="000000"/>
                </a:solidFill>
                <a:effectLst/>
                <a:latin typeface="Helvetica"/>
                <a:ea typeface="Helvetica"/>
                <a:cs typeface="Helvetica"/>
              </a:rPr>
              <a:t>Ħu vantaġġ mis-sistema ta’ ventilazzjoni meta tkun qed taħdem fi spazji magħluqa</a:t>
            </a:r>
          </a:p>
          <a:p>
            <a:pPr marL="285750" indent="-285750">
              <a:lnSpc>
                <a:spcPct val="100000"/>
              </a:lnSpc>
              <a:spcBef>
                <a:spcPts val="800"/>
              </a:spcBef>
              <a:buSzPct val="85000"/>
              <a:buFont typeface=".Apple Color Emoji UI"/>
              <a:buChar char="✅"/>
            </a:pPr>
            <a:r>
              <a:rPr lang="mt" sz="1600" b="0" i="0" strike="noStrike" cap="none" spc="0" baseline="0" dirty="0">
                <a:solidFill>
                  <a:srgbClr val="000000"/>
                </a:solidFill>
                <a:effectLst/>
                <a:latin typeface="Helvetica"/>
                <a:ea typeface="Helvetica"/>
                <a:cs typeface="Helvetica"/>
              </a:rPr>
              <a:t>Uża’ tagħmir li jkollu l-ilma minn ġewwa sabiex iżżomm it-trab ’l isfel</a:t>
            </a:r>
          </a:p>
          <a:p>
            <a:pPr marL="285750" indent="-285750">
              <a:lnSpc>
                <a:spcPct val="100000"/>
              </a:lnSpc>
              <a:spcBef>
                <a:spcPts val="800"/>
              </a:spcBef>
              <a:spcAft>
                <a:spcPts val="1000"/>
              </a:spcAft>
              <a:buSzPct val="85000"/>
              <a:buFont typeface=".Apple Color Emoji UI"/>
              <a:buChar char="✅"/>
            </a:pPr>
            <a:r>
              <a:rPr lang="mt" sz="1600" b="0" i="0" strike="noStrike" cap="none" spc="0" baseline="0" dirty="0">
                <a:solidFill>
                  <a:srgbClr val="000000"/>
                </a:solidFill>
                <a:effectLst/>
                <a:latin typeface="Helvetica"/>
                <a:ea typeface="Helvetica"/>
                <a:cs typeface="Helvetica"/>
              </a:rPr>
              <a:t>Uża’ l-PPE fiż-żoni indikati</a:t>
            </a:r>
          </a:p>
          <a:p>
            <a:pPr>
              <a:lnSpc>
                <a:spcPct val="100000"/>
              </a:lnSpc>
              <a:spcBef>
                <a:spcPts val="800"/>
              </a:spcBef>
            </a:pPr>
            <a:r>
              <a:rPr lang="mt" sz="1600" b="1" i="0" strike="noStrike" cap="none" spc="0" baseline="0" dirty="0">
                <a:solidFill>
                  <a:srgbClr val="000000"/>
                </a:solidFill>
                <a:effectLst/>
                <a:latin typeface="Helvetica"/>
                <a:ea typeface="Helvetica"/>
                <a:cs typeface="Helvetica"/>
              </a:rPr>
              <a:t>X’M’GĦANDEKX TAGĦMEL</a:t>
            </a:r>
          </a:p>
          <a:p>
            <a:pPr marL="285750" indent="-285750">
              <a:lnSpc>
                <a:spcPct val="100000"/>
              </a:lnSpc>
              <a:spcBef>
                <a:spcPts val="800"/>
              </a:spcBef>
              <a:buSzPct val="85000"/>
              <a:buFont typeface=".Apple Color Emoji UI"/>
              <a:buChar char="❌"/>
            </a:pPr>
            <a:r>
              <a:rPr lang="mt" sz="1600" b="0" i="0" strike="noStrike" cap="none" spc="0" baseline="0" dirty="0">
                <a:solidFill>
                  <a:srgbClr val="000000"/>
                </a:solidFill>
                <a:effectLst/>
                <a:latin typeface="Helvetica"/>
                <a:ea typeface="Helvetica"/>
                <a:cs typeface="Helvetica"/>
              </a:rPr>
              <a:t>Tuża tagħmir li jkun difettuż jew bil-ħsara</a:t>
            </a:r>
          </a:p>
          <a:p>
            <a:pPr marL="285750" indent="-285750">
              <a:lnSpc>
                <a:spcPct val="100000"/>
              </a:lnSpc>
              <a:spcBef>
                <a:spcPts val="800"/>
              </a:spcBef>
              <a:buSzPct val="85000"/>
              <a:buFont typeface=".Apple Color Emoji UI"/>
              <a:buChar char="❌"/>
            </a:pPr>
            <a:r>
              <a:rPr lang="mt" sz="1600" b="0" i="0" strike="noStrike" cap="none" spc="0" baseline="0" dirty="0">
                <a:solidFill>
                  <a:srgbClr val="000000"/>
                </a:solidFill>
                <a:effectLst/>
                <a:latin typeface="Helvetica"/>
                <a:ea typeface="Helvetica"/>
                <a:cs typeface="Helvetica"/>
              </a:rPr>
              <a:t>Tħalli l-kontenituri tal-estrazzjoni tat-trab ifuru</a:t>
            </a:r>
          </a:p>
          <a:p>
            <a:pPr marL="285750" indent="-285750">
              <a:lnSpc>
                <a:spcPct val="100000"/>
              </a:lnSpc>
              <a:spcBef>
                <a:spcPts val="800"/>
              </a:spcBef>
              <a:buSzPct val="85000"/>
              <a:buFont typeface=".Apple Color Emoji UI"/>
              <a:buChar char="❌"/>
            </a:pPr>
            <a:r>
              <a:rPr lang="mt" sz="1600" b="0" i="0" strike="noStrike" cap="none" spc="0" baseline="0" dirty="0">
                <a:solidFill>
                  <a:srgbClr val="000000"/>
                </a:solidFill>
                <a:effectLst/>
                <a:latin typeface="Helvetica"/>
                <a:ea typeface="Helvetica"/>
                <a:cs typeface="Helvetica"/>
              </a:rPr>
              <a:t>Tuża apparat flimkien ma’ proċessi u tagħmir mhux xierqa (p.e. Proċessi mxarrba ma’ apparat li ma jkollux infiltrazzjoni bl-ilma)</a:t>
            </a:r>
          </a:p>
          <a:p>
            <a:pPr marL="285750" indent="-285750">
              <a:lnSpc>
                <a:spcPct val="100000"/>
              </a:lnSpc>
              <a:spcBef>
                <a:spcPts val="800"/>
              </a:spcBef>
              <a:buSzPct val="85000"/>
              <a:buFont typeface=".Apple Color Emoji UI"/>
              <a:buChar char="✅"/>
            </a:pPr>
            <a:endParaRPr lang="en-US" dirty="0"/>
          </a:p>
        </p:txBody>
      </p:sp>
    </p:spTree>
    <p:extLst>
      <p:ext uri="{BB962C8B-B14F-4D97-AF65-F5344CB8AC3E}">
        <p14:creationId xmlns:p14="http://schemas.microsoft.com/office/powerpoint/2010/main" val="892678032"/>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pPr>
              <a:lnSpc>
                <a:spcPct val="100000"/>
              </a:lnSpc>
            </a:pPr>
            <a:r>
              <a:rPr lang="mt" sz="2800" b="1" i="0" strike="noStrike" cap="none" spc="0" baseline="0">
                <a:solidFill>
                  <a:srgbClr val="F6A317"/>
                </a:solidFill>
                <a:effectLst/>
                <a:latin typeface="Helvetica"/>
                <a:ea typeface="Helvetica"/>
                <a:cs typeface="Helvetica"/>
              </a:rPr>
              <a:t>SLAJD VOJTA</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p:txBody>
          <a:bodyPr/>
          <a:lstStyle/>
          <a:p>
            <a:pPr>
              <a:lnSpc>
                <a:spcPct val="100000"/>
              </a:lnSpc>
            </a:pPr>
            <a:r>
              <a:rPr lang="mt" sz="1800" b="0" i="0" strike="noStrike" cap="none" spc="0" baseline="0" dirty="0">
                <a:solidFill>
                  <a:srgbClr val="000000"/>
                </a:solidFill>
                <a:effectLst/>
                <a:latin typeface="Helvetica"/>
                <a:ea typeface="Helvetica"/>
                <a:cs typeface="Helvetica"/>
              </a:rPr>
              <a:t>Uża din is-slajd biex toħloq materjal ta’ taħriġ personalizzat u speċifiku għall-ambjent/kuntest </a:t>
            </a:r>
            <a:r>
              <a:rPr lang="en-IN" sz="1800" b="0" i="0" strike="noStrike" cap="none" spc="0" baseline="0" dirty="0" smtClean="0">
                <a:solidFill>
                  <a:srgbClr val="000000"/>
                </a:solidFill>
                <a:effectLst/>
                <a:latin typeface="Helvetica"/>
                <a:ea typeface="Helvetica"/>
                <a:cs typeface="Helvetica"/>
              </a:rPr>
              <a:t/>
            </a:r>
            <a:br>
              <a:rPr lang="en-IN" sz="1800" b="0" i="0" strike="noStrike" cap="none" spc="0" baseline="0" dirty="0" smtClean="0">
                <a:solidFill>
                  <a:srgbClr val="000000"/>
                </a:solidFill>
                <a:effectLst/>
                <a:latin typeface="Helvetica"/>
                <a:ea typeface="Helvetica"/>
                <a:cs typeface="Helvetica"/>
              </a:rPr>
            </a:br>
            <a:r>
              <a:rPr lang="mt" sz="1800" b="0" i="0" strike="noStrike" cap="none" spc="0" baseline="0" dirty="0" smtClean="0">
                <a:solidFill>
                  <a:srgbClr val="000000"/>
                </a:solidFill>
                <a:effectLst/>
                <a:latin typeface="Helvetica"/>
                <a:ea typeface="Helvetica"/>
                <a:cs typeface="Helvetica"/>
              </a:rPr>
              <a:t>tax-xogħol</a:t>
            </a:r>
            <a:endParaRPr lang="mt" sz="1800" b="0" i="0" strike="noStrike" cap="none" spc="0" baseline="0" dirty="0">
              <a:solidFill>
                <a:srgbClr val="000000"/>
              </a:solidFill>
              <a:effectLst/>
              <a:latin typeface="Helvetica"/>
              <a:ea typeface="Helvetica"/>
              <a:cs typeface="Helvetica"/>
            </a:endParaRPr>
          </a:p>
          <a:p>
            <a:pPr>
              <a:lnSpc>
                <a:spcPct val="100000"/>
              </a:lnSpc>
            </a:pPr>
            <a:r>
              <a:rPr lang="mt" sz="1800" b="0" i="0" strike="noStrike" cap="none" spc="0" baseline="0" dirty="0">
                <a:solidFill>
                  <a:srgbClr val="000000"/>
                </a:solidFill>
                <a:effectLst/>
                <a:latin typeface="Helvetica"/>
                <a:ea typeface="Helvetica"/>
                <a:cs typeface="Helvetica"/>
              </a:rPr>
              <a:t>Biex tbiddel l-istampa, ikklikkja </a:t>
            </a:r>
            <a:r>
              <a:rPr lang="mt" sz="1800" b="0" i="0" strike="noStrike" cap="none" spc="0" baseline="0" dirty="0" smtClean="0">
                <a:solidFill>
                  <a:srgbClr val="000000"/>
                </a:solidFill>
                <a:effectLst/>
                <a:latin typeface="Helvetica"/>
                <a:ea typeface="Helvetica"/>
                <a:cs typeface="Helvetica"/>
              </a:rPr>
              <a:t>bil-lemin</a:t>
            </a:r>
            <a:r>
              <a:rPr lang="en-IN" sz="1800" b="0" i="0" strike="noStrike" cap="none" spc="0" baseline="0" dirty="0" smtClean="0">
                <a:solidFill>
                  <a:srgbClr val="000000"/>
                </a:solidFill>
                <a:effectLst/>
                <a:latin typeface="Helvetica"/>
                <a:ea typeface="Helvetica"/>
                <a:cs typeface="Helvetica"/>
              </a:rPr>
              <a:t> </a:t>
            </a:r>
            <a:r>
              <a:rPr lang="mt" sz="1800" b="0" i="0" strike="noStrike" cap="none" spc="0" baseline="0" dirty="0" smtClean="0">
                <a:solidFill>
                  <a:srgbClr val="000000"/>
                </a:solidFill>
                <a:effectLst/>
                <a:latin typeface="Helvetica"/>
                <a:ea typeface="Helvetica"/>
                <a:cs typeface="Helvetica"/>
              </a:rPr>
              <a:t>&gt;</a:t>
            </a:r>
            <a:r>
              <a:rPr lang="en-IN" sz="1800" b="0" i="0" strike="noStrike" cap="none" spc="0" baseline="0" dirty="0" smtClean="0">
                <a:solidFill>
                  <a:srgbClr val="000000"/>
                </a:solidFill>
                <a:effectLst/>
                <a:latin typeface="Helvetica"/>
                <a:ea typeface="Helvetica"/>
                <a:cs typeface="Helvetica"/>
              </a:rPr>
              <a:t/>
            </a:r>
            <a:br>
              <a:rPr lang="en-IN" sz="1800" b="0" i="0" strike="noStrike" cap="none" spc="0" baseline="0" dirty="0" smtClean="0">
                <a:solidFill>
                  <a:srgbClr val="000000"/>
                </a:solidFill>
                <a:effectLst/>
                <a:latin typeface="Helvetica"/>
                <a:ea typeface="Helvetica"/>
                <a:cs typeface="Helvetica"/>
              </a:rPr>
            </a:br>
            <a:r>
              <a:rPr lang="mt" sz="1800" b="0" i="0" strike="noStrike" cap="none" spc="0" baseline="0" dirty="0" smtClean="0">
                <a:solidFill>
                  <a:srgbClr val="000000"/>
                </a:solidFill>
                <a:effectLst/>
                <a:latin typeface="Helvetica"/>
                <a:ea typeface="Helvetica"/>
                <a:cs typeface="Helvetica"/>
              </a:rPr>
              <a:t> </a:t>
            </a:r>
            <a:r>
              <a:rPr lang="mt" sz="1800" b="0" i="0" strike="noStrike" cap="none" spc="0" baseline="0" dirty="0">
                <a:solidFill>
                  <a:srgbClr val="000000"/>
                </a:solidFill>
                <a:effectLst/>
                <a:latin typeface="Helvetica"/>
                <a:ea typeface="Helvetica"/>
                <a:cs typeface="Helvetica"/>
              </a:rPr>
              <a:t>biddel l-istampa &gt; mill-fajl</a:t>
            </a:r>
          </a:p>
          <a:p>
            <a:pPr>
              <a:lnSpc>
                <a:spcPct val="100000"/>
              </a:lnSpc>
            </a:pPr>
            <a:r>
              <a:rPr lang="mt" sz="1800" b="0" i="0" strike="noStrike" cap="none" spc="0" baseline="0" dirty="0">
                <a:solidFill>
                  <a:srgbClr val="000000"/>
                </a:solidFill>
                <a:effectLst/>
                <a:latin typeface="Helvetica"/>
                <a:ea typeface="Helvetica"/>
                <a:cs typeface="Helvetica"/>
              </a:rPr>
              <a:t>Sabiex toħloq iktar slajds, ikklikkja t-tab </a:t>
            </a:r>
            <a:r>
              <a:rPr lang="en-IN" sz="1800" b="0" i="0" strike="noStrike" cap="none" spc="0" baseline="0" dirty="0" smtClean="0">
                <a:solidFill>
                  <a:srgbClr val="000000"/>
                </a:solidFill>
                <a:effectLst/>
                <a:latin typeface="Helvetica"/>
                <a:ea typeface="Helvetica"/>
                <a:cs typeface="Helvetica"/>
              </a:rPr>
              <a:t/>
            </a:r>
            <a:br>
              <a:rPr lang="en-IN" sz="1800" b="0" i="0" strike="noStrike" cap="none" spc="0" baseline="0" dirty="0" smtClean="0">
                <a:solidFill>
                  <a:srgbClr val="000000"/>
                </a:solidFill>
                <a:effectLst/>
                <a:latin typeface="Helvetica"/>
                <a:ea typeface="Helvetica"/>
                <a:cs typeface="Helvetica"/>
              </a:rPr>
            </a:br>
            <a:r>
              <a:rPr lang="mt" sz="1800" b="0" i="0" strike="noStrike" cap="none" spc="0" baseline="0" dirty="0" smtClean="0">
                <a:solidFill>
                  <a:srgbClr val="000000"/>
                </a:solidFill>
                <a:effectLst/>
                <a:latin typeface="Helvetica"/>
                <a:ea typeface="Helvetica"/>
                <a:cs typeface="Helvetica"/>
              </a:rPr>
              <a:t>‘</a:t>
            </a:r>
            <a:r>
              <a:rPr lang="mt" sz="1800" b="0" i="0" strike="noStrike" cap="none" spc="0" baseline="0" dirty="0">
                <a:solidFill>
                  <a:srgbClr val="000000"/>
                </a:solidFill>
                <a:effectLst/>
                <a:latin typeface="Helvetica"/>
                <a:ea typeface="Helvetica"/>
                <a:cs typeface="Helvetica"/>
              </a:rPr>
              <a:t>New Slide’ (Slajd Ġdida) hawn fuq</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440017209"/>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pPr>
              <a:lnSpc>
                <a:spcPct val="100000"/>
              </a:lnSpc>
            </a:pPr>
            <a:r>
              <a:rPr lang="mt" sz="2800" b="1" i="0" strike="noStrike" cap="none" spc="0" baseline="0">
                <a:solidFill>
                  <a:srgbClr val="F6A317"/>
                </a:solidFill>
                <a:effectLst/>
                <a:latin typeface="Helvetica"/>
                <a:ea typeface="Helvetica"/>
                <a:cs typeface="Helvetica"/>
              </a:rPr>
              <a:t>KONKLUŻJONI</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a:xfrm>
            <a:off x="777242" y="2362676"/>
            <a:ext cx="5828509" cy="3682369"/>
          </a:xfrm>
        </p:spPr>
        <p:txBody>
          <a:bodyPr anchor="t"/>
          <a:lstStyle/>
          <a:p>
            <a:pPr>
              <a:lnSpc>
                <a:spcPts val="2400"/>
              </a:lnSpc>
              <a:spcBef>
                <a:spcPts val="600"/>
              </a:spcBef>
            </a:pPr>
            <a:r>
              <a:rPr lang="mt" sz="1800" b="0" i="0" strike="noStrike" cap="none" spc="0" baseline="0" dirty="0">
                <a:solidFill>
                  <a:srgbClr val="000000"/>
                </a:solidFill>
                <a:effectLst/>
                <a:latin typeface="Helvetica"/>
                <a:ea typeface="Helvetica"/>
                <a:cs typeface="Helvetica"/>
              </a:rPr>
              <a:t>It-tqattigħ, it-tħin u l-ixkatlar huma proċessi li jużaw ħafna enerġija u li jistgħu jiġġeneraw ħafna trab. </a:t>
            </a:r>
          </a:p>
          <a:p>
            <a:pPr>
              <a:lnSpc>
                <a:spcPts val="2400"/>
              </a:lnSpc>
              <a:spcBef>
                <a:spcPts val="600"/>
              </a:spcBef>
              <a:spcAft>
                <a:spcPts val="1000"/>
              </a:spcAft>
            </a:pPr>
            <a:r>
              <a:rPr lang="mt" sz="1800" b="0" i="0" strike="noStrike" cap="none" spc="0" baseline="0" dirty="0" smtClean="0">
                <a:solidFill>
                  <a:srgbClr val="000000"/>
                </a:solidFill>
                <a:effectLst/>
                <a:latin typeface="Helvetica"/>
                <a:ea typeface="Helvetica"/>
                <a:cs typeface="Helvetica"/>
              </a:rPr>
              <a:t>Ftakar</a:t>
            </a:r>
            <a:r>
              <a:rPr lang="mt" sz="1800" b="0" i="0" strike="noStrike" cap="none" spc="0" baseline="0" dirty="0">
                <a:solidFill>
                  <a:srgbClr val="000000"/>
                </a:solidFill>
                <a:effectLst/>
                <a:latin typeface="Helvetica"/>
                <a:ea typeface="Helvetica"/>
                <a:cs typeface="Helvetica"/>
              </a:rPr>
              <a:t>:</a:t>
            </a:r>
          </a:p>
          <a:p>
            <a:pPr marL="285750" indent="-285750">
              <a:lnSpc>
                <a:spcPts val="2400"/>
              </a:lnSpc>
              <a:spcBef>
                <a:spcPts val="600"/>
              </a:spcBef>
              <a:spcAft>
                <a:spcPts val="600"/>
              </a:spcAft>
              <a:buClr>
                <a:srgbClr val="F1B600"/>
              </a:buClr>
              <a:buSzPct val="120000"/>
              <a:buFont typeface="Wingdings" pitchFamily="2" charset="2"/>
              <a:buChar char="q"/>
            </a:pPr>
            <a:r>
              <a:rPr lang="mt" sz="1800" b="0" i="0" strike="noStrike" cap="none" spc="0" baseline="0" dirty="0">
                <a:solidFill>
                  <a:srgbClr val="000000"/>
                </a:solidFill>
                <a:effectLst/>
                <a:latin typeface="Helvetica"/>
                <a:ea typeface="Helvetica"/>
                <a:cs typeface="Helvetica"/>
              </a:rPr>
              <a:t>Assigura li l-post magħluq huwa ventilat tajjeb</a:t>
            </a:r>
          </a:p>
          <a:p>
            <a:pPr marL="285750" indent="-285750">
              <a:lnSpc>
                <a:spcPts val="2400"/>
              </a:lnSpc>
              <a:spcBef>
                <a:spcPts val="600"/>
              </a:spcBef>
              <a:spcAft>
                <a:spcPts val="600"/>
              </a:spcAft>
              <a:buClr>
                <a:srgbClr val="F1B600"/>
              </a:buClr>
              <a:buSzPct val="120000"/>
              <a:buFont typeface="Wingdings" pitchFamily="2" charset="2"/>
              <a:buChar char="q"/>
            </a:pPr>
            <a:r>
              <a:rPr lang="mt" sz="1800" b="0" i="0" strike="noStrike" cap="none" spc="0" baseline="0" dirty="0">
                <a:solidFill>
                  <a:srgbClr val="000000"/>
                </a:solidFill>
                <a:effectLst/>
                <a:latin typeface="Helvetica"/>
                <a:ea typeface="Helvetica"/>
                <a:cs typeface="Helvetica"/>
              </a:rPr>
              <a:t>Uża’ għodda li jkollhom l-ilma fihom, fejn huwa possibbli</a:t>
            </a:r>
          </a:p>
          <a:p>
            <a:pPr marL="285750" indent="-285750">
              <a:lnSpc>
                <a:spcPts val="2400"/>
              </a:lnSpc>
              <a:spcBef>
                <a:spcPts val="600"/>
              </a:spcBef>
              <a:spcAft>
                <a:spcPts val="600"/>
              </a:spcAft>
              <a:buClr>
                <a:srgbClr val="F1B600"/>
              </a:buClr>
              <a:buSzPct val="120000"/>
              <a:buFont typeface="Wingdings" pitchFamily="2" charset="2"/>
              <a:buChar char="q"/>
            </a:pPr>
            <a:r>
              <a:rPr lang="mt" sz="1800" b="0" i="0" strike="noStrike" cap="none" spc="0" baseline="0" dirty="0">
                <a:solidFill>
                  <a:srgbClr val="000000"/>
                </a:solidFill>
                <a:effectLst/>
                <a:latin typeface="Helvetica"/>
                <a:ea typeface="Helvetica"/>
                <a:cs typeface="Helvetica"/>
              </a:rPr>
              <a:t>Iċċekkja t-tagħmir għal sinjali ta’ ħsara</a:t>
            </a:r>
          </a:p>
          <a:p>
            <a:pPr marL="285750" indent="-285750">
              <a:lnSpc>
                <a:spcPts val="2400"/>
              </a:lnSpc>
              <a:spcBef>
                <a:spcPts val="600"/>
              </a:spcBef>
              <a:spcAft>
                <a:spcPts val="600"/>
              </a:spcAft>
              <a:buClr>
                <a:srgbClr val="F1B600"/>
              </a:buClr>
              <a:buSzPct val="120000"/>
              <a:buFont typeface="Wingdings" pitchFamily="2" charset="2"/>
              <a:buChar char="q"/>
            </a:pPr>
            <a:r>
              <a:rPr lang="mt" sz="1800" b="0" i="0" strike="noStrike" cap="none" spc="0" baseline="0" dirty="0">
                <a:solidFill>
                  <a:srgbClr val="FF0000"/>
                </a:solidFill>
                <a:effectLst/>
                <a:latin typeface="Helvetica"/>
                <a:ea typeface="Helvetica"/>
                <a:cs typeface="Helvetica"/>
              </a:rPr>
              <a:t>L-għalliem għandu jżid konklużjonijiet skont il-kuntest</a:t>
            </a:r>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917545"/>
            <a:ext cx="4127500" cy="4127500"/>
          </a:xfrm>
          <a:prstGeom prst="rect">
            <a:avLst/>
          </a:prstGeom>
        </p:spPr>
      </p:pic>
    </p:spTree>
    <p:extLst>
      <p:ext uri="{BB962C8B-B14F-4D97-AF65-F5344CB8AC3E}">
        <p14:creationId xmlns:p14="http://schemas.microsoft.com/office/powerpoint/2010/main" val="267491750"/>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p:txBody>
          <a:bodyPr/>
          <a:lstStyle/>
          <a:p>
            <a:pPr>
              <a:lnSpc>
                <a:spcPct val="100000"/>
              </a:lnSpc>
            </a:pPr>
            <a:r>
              <a:rPr lang="mt" sz="2800" b="1" i="0" strike="noStrike" cap="none" spc="0" baseline="0">
                <a:solidFill>
                  <a:srgbClr val="F6A317"/>
                </a:solidFill>
                <a:effectLst/>
                <a:latin typeface="Helvetica"/>
                <a:ea typeface="Helvetica"/>
                <a:cs typeface="Helvetica"/>
              </a:rPr>
              <a:t>IKTAR TAGĦLIM</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a:xfrm>
            <a:off x="777243" y="2362677"/>
            <a:ext cx="5453624" cy="2003524"/>
          </a:xfrm>
        </p:spPr>
        <p:txBody>
          <a:bodyPr/>
          <a:lstStyle/>
          <a:p>
            <a:pPr marL="285750" indent="-285750">
              <a:lnSpc>
                <a:spcPts val="2300"/>
              </a:lnSpc>
              <a:spcBef>
                <a:spcPts val="600"/>
              </a:spcBef>
              <a:spcAft>
                <a:spcPts val="600"/>
              </a:spcAft>
              <a:buSzPct val="130000"/>
              <a:buFont typeface="Arial" panose="020B0604020202020204" pitchFamily="34" charset="0"/>
              <a:buChar char="•"/>
            </a:pPr>
            <a:r>
              <a:rPr lang="mt" sz="1600" b="0" i="0" strike="noStrike" cap="none" spc="0" baseline="0" dirty="0">
                <a:solidFill>
                  <a:srgbClr val="000000"/>
                </a:solidFill>
                <a:effectLst/>
                <a:latin typeface="Helvetica"/>
                <a:ea typeface="Helvetica"/>
                <a:cs typeface="Helvetica"/>
                <a:hlinkClick r:id="rId3" history="0"/>
              </a:rPr>
              <a:t>Prattiċi Tajbin għall-Applikazzjonijiet ta’ Tqattigħ Xott </a:t>
            </a:r>
            <a:r>
              <a:rPr lang="en-IN" sz="1600" b="0" i="0" strike="noStrike" cap="none" spc="0" baseline="0" dirty="0" smtClean="0">
                <a:solidFill>
                  <a:srgbClr val="000000"/>
                </a:solidFill>
                <a:effectLst/>
                <a:latin typeface="Helvetica"/>
                <a:ea typeface="Helvetica"/>
                <a:cs typeface="Helvetica"/>
                <a:hlinkClick r:id="rId3" history="0"/>
              </a:rPr>
              <a:t/>
            </a:r>
            <a:br>
              <a:rPr lang="en-IN" sz="1600" b="0" i="0" strike="noStrike" cap="none" spc="0" baseline="0" dirty="0" smtClean="0">
                <a:solidFill>
                  <a:srgbClr val="000000"/>
                </a:solidFill>
                <a:effectLst/>
                <a:latin typeface="Helvetica"/>
                <a:ea typeface="Helvetica"/>
                <a:cs typeface="Helvetica"/>
                <a:hlinkClick r:id="rId3" history="0"/>
              </a:rPr>
            </a:br>
            <a:r>
              <a:rPr lang="mt" sz="1600" b="0" i="0" strike="noStrike" cap="none" spc="0" baseline="0" dirty="0" smtClean="0">
                <a:solidFill>
                  <a:srgbClr val="000000"/>
                </a:solidFill>
                <a:effectLst/>
                <a:latin typeface="Helvetica"/>
                <a:ea typeface="Helvetica"/>
                <a:cs typeface="Helvetica"/>
                <a:hlinkClick r:id="rId3" history="0"/>
              </a:rPr>
              <a:t>bl-Użu </a:t>
            </a:r>
            <a:r>
              <a:rPr lang="mt" sz="1600" b="0" i="0" strike="noStrike" cap="none" spc="0" baseline="0" dirty="0">
                <a:solidFill>
                  <a:srgbClr val="000000"/>
                </a:solidFill>
                <a:effectLst/>
                <a:latin typeface="Helvetica"/>
                <a:ea typeface="Helvetica"/>
                <a:cs typeface="Helvetica"/>
                <a:hlinkClick r:id="rId3" history="0"/>
              </a:rPr>
              <a:t>ta’ Moli Angolari / Magni li Jaqtgħu jew Chasers Elettriċi ta’ mal-Ħajr (Folja ta’ Ħidma 2.1.14a)</a:t>
            </a:r>
          </a:p>
          <a:p>
            <a:pPr marL="285750" indent="-285750">
              <a:lnSpc>
                <a:spcPts val="2300"/>
              </a:lnSpc>
              <a:spcBef>
                <a:spcPts val="600"/>
              </a:spcBef>
              <a:spcAft>
                <a:spcPts val="600"/>
              </a:spcAft>
              <a:buSzPct val="130000"/>
              <a:buFont typeface="Arial" panose="020B0604020202020204" pitchFamily="34" charset="0"/>
              <a:buChar char="•"/>
            </a:pPr>
            <a:r>
              <a:rPr lang="mt" sz="1600" b="0" i="0" strike="noStrike" cap="none" spc="0" baseline="0" dirty="0">
                <a:solidFill>
                  <a:srgbClr val="000000"/>
                </a:solidFill>
                <a:effectLst/>
                <a:latin typeface="Helvetica"/>
                <a:ea typeface="Helvetica"/>
                <a:cs typeface="Helvetica"/>
                <a:hlinkClick r:id="rId3" history="0"/>
              </a:rPr>
              <a:t>Prattiċi Tajbin għat-Tqattigħ u l-Ippolixxjar ta’ Materjali taċ-Ċeramiku u tal-Ġebla (Folja ta’ Ħidma 2.2.7)</a:t>
            </a:r>
          </a:p>
          <a:p>
            <a:pPr marL="285750" indent="-285750">
              <a:lnSpc>
                <a:spcPts val="2300"/>
              </a:lnSpc>
              <a:spcBef>
                <a:spcPts val="600"/>
              </a:spcBef>
              <a:spcAft>
                <a:spcPts val="600"/>
              </a:spcAft>
              <a:buSzPct val="130000"/>
              <a:buFont typeface="Arial" panose="020B0604020202020204" pitchFamily="34" charset="0"/>
              <a:buChar char="•"/>
            </a:pPr>
            <a:r>
              <a:rPr lang="mt" sz="1600" b="0" i="0" strike="noStrike" cap="none" spc="0" baseline="0" dirty="0">
                <a:solidFill>
                  <a:srgbClr val="000000"/>
                </a:solidFill>
                <a:effectLst/>
                <a:latin typeface="Helvetica"/>
                <a:ea typeface="Helvetica"/>
                <a:cs typeface="Helvetica"/>
                <a:hlinkClick r:id="rId4" history="0"/>
              </a:rPr>
              <a:t>Gwida ta’ Prattiċi Tajbin NEPSI</a:t>
            </a:r>
          </a:p>
          <a:p>
            <a:pPr marL="285750" indent="-285750">
              <a:lnSpc>
                <a:spcPts val="2300"/>
              </a:lnSpc>
              <a:spcBef>
                <a:spcPts val="600"/>
              </a:spcBef>
              <a:spcAft>
                <a:spcPts val="600"/>
              </a:spcAft>
              <a:buSzPct val="130000"/>
              <a:buFont typeface="Arial" panose="020B0604020202020204" pitchFamily="34" charset="0"/>
              <a:buChar char="•"/>
            </a:pPr>
            <a:r>
              <a:rPr lang="mt" sz="1600" b="0" i="0" strike="noStrike" cap="none" spc="0" baseline="0" dirty="0">
                <a:solidFill>
                  <a:srgbClr val="000000"/>
                </a:solidFill>
                <a:effectLst/>
                <a:latin typeface="Helvetica"/>
                <a:ea typeface="Helvetica"/>
                <a:cs typeface="Helvetica"/>
                <a:hlinkClick r:id="rId5" history="0"/>
              </a:rPr>
              <a:t>Gwida NEPSI għal SMEs</a:t>
            </a:r>
          </a:p>
        </p:txBody>
      </p:sp>
      <p:sp>
        <p:nvSpPr>
          <p:cNvPr id="4" name="Rounded Rectangle 3">
            <a:extLst>
              <a:ext uri="{FF2B5EF4-FFF2-40B4-BE49-F238E27FC236}">
                <a16:creationId xmlns:a16="http://schemas.microsoft.com/office/drawing/2014/main" id="{F9F6C2B3-C478-8640-8DC5-5FE0011FBCC7}"/>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8A26426C-73DF-7F44-9E81-93F6BA595F94}"/>
              </a:ext>
            </a:extLst>
          </p:cNvPr>
          <p:cNvSpPr/>
          <p:nvPr/>
        </p:nvSpPr>
        <p:spPr>
          <a:xfrm>
            <a:off x="1088454" y="5296779"/>
            <a:ext cx="10022946" cy="369332"/>
          </a:xfrm>
          <a:prstGeom prst="rect">
            <a:avLst/>
          </a:prstGeom>
          <a:noFill/>
          <a:ln>
            <a:noFill/>
          </a:ln>
        </p:spPr>
        <p:txBody>
          <a:bodyPr wrap="square" anchor="ctr">
            <a:spAutoFit/>
          </a:bodyPr>
          <a:lstStyle/>
          <a:p>
            <a:pPr>
              <a:spcBef>
                <a:spcPts val="1200"/>
              </a:spcBef>
              <a:spcAft>
                <a:spcPts val="1200"/>
              </a:spcAft>
              <a:buSzPct val="130000"/>
            </a:pPr>
            <a:r>
              <a:rPr lang="mt" b="0" i="0" strike="noStrike" cap="none" spc="0" baseline="0" dirty="0">
                <a:solidFill>
                  <a:srgbClr val="000000"/>
                </a:solidFill>
                <a:effectLst/>
                <a:latin typeface="Calibri"/>
                <a:ea typeface="Calibri"/>
                <a:cs typeface="Calibri"/>
              </a:rPr>
              <a:t>Żur il-</a:t>
            </a:r>
            <a:r>
              <a:rPr lang="mt" b="1" i="0" strike="noStrike" cap="none" spc="0" baseline="0" dirty="0">
                <a:solidFill>
                  <a:srgbClr val="000000"/>
                </a:solidFill>
                <a:effectLst/>
                <a:latin typeface="Calibri"/>
                <a:ea typeface="Calibri"/>
                <a:cs typeface="Calibri"/>
              </a:rPr>
              <a:t>Pjattaforma tat-Tagħlim Elettroniku NEPSI</a:t>
            </a:r>
            <a:r>
              <a:rPr lang="mt" b="0" i="0" strike="noStrike" cap="none" spc="0" baseline="0" dirty="0">
                <a:solidFill>
                  <a:srgbClr val="000000"/>
                </a:solidFill>
                <a:effectLst/>
                <a:latin typeface="Calibri"/>
                <a:ea typeface="Calibri"/>
                <a:cs typeface="Calibri"/>
              </a:rPr>
              <a:t> fuq </a:t>
            </a:r>
            <a:r>
              <a:rPr lang="mt" b="0" i="0" strike="noStrike" cap="none" spc="0" baseline="0" dirty="0">
                <a:solidFill>
                  <a:srgbClr val="000000"/>
                </a:solidFill>
                <a:effectLst/>
                <a:latin typeface="Calibri"/>
                <a:ea typeface="Calibri"/>
                <a:cs typeface="Calibri"/>
                <a:hlinkClick r:id="rId6" history="0"/>
              </a:rPr>
              <a:t>training.nepsi.eu</a:t>
            </a:r>
            <a:r>
              <a:rPr lang="mt" b="0" i="0" strike="noStrike" cap="none" spc="0" baseline="0" dirty="0">
                <a:solidFill>
                  <a:srgbClr val="000000"/>
                </a:solidFill>
                <a:effectLst/>
                <a:latin typeface="Calibri"/>
                <a:ea typeface="Calibri"/>
                <a:cs typeface="Calibri"/>
              </a:rPr>
              <a:t> għal iktar riżorsi ta’ tagħlim fuq RCS</a:t>
            </a:r>
          </a:p>
        </p:txBody>
      </p:sp>
    </p:spTree>
    <p:extLst>
      <p:ext uri="{BB962C8B-B14F-4D97-AF65-F5344CB8AC3E}">
        <p14:creationId xmlns:p14="http://schemas.microsoft.com/office/powerpoint/2010/main" val="921020004"/>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D7A3A46F3A8D341BBA0A555D88E7244" ma:contentTypeVersion="11" ma:contentTypeDescription="Create a new document." ma:contentTypeScope="" ma:versionID="20dc117fdf20d5fa08902b7c1e378f56">
  <xsd:schema xmlns:xsd="http://www.w3.org/2001/XMLSchema" xmlns:xs="http://www.w3.org/2001/XMLSchema" xmlns:p="http://schemas.microsoft.com/office/2006/metadata/properties" xmlns:ns2="f06feb05-c6af-42d6-a9e8-1b05703340fb" xmlns:ns3="1bb8a05f-ba89-48bf-93b4-4109da626ae9" targetNamespace="http://schemas.microsoft.com/office/2006/metadata/properties" ma:root="true" ma:fieldsID="23a2226e0f6c765da893f4a5c2aaf304" ns2:_="" ns3:_="">
    <xsd:import namespace="f06feb05-c6af-42d6-a9e8-1b05703340fb"/>
    <xsd:import namespace="1bb8a05f-ba89-48bf-93b4-4109da626ae9"/>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06feb05-c6af-42d6-a9e8-1b05703340f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edb9902f-11d1-44b3-8cd8-5831b32898bb" ma:termSetId="09814cd3-568e-fe90-9814-8d621ff8fb84" ma:anchorId="fba54fb3-c3e1-fe81-a776-ca4b69148c4d" ma:open="true" ma:isKeyword="false">
      <xsd:complexType>
        <xsd:sequence>
          <xsd:element ref="pc:Terms" minOccurs="0" maxOccurs="1"/>
        </xsd:sequence>
      </xsd:complex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description="" ma:hidden="true" ma:indexed="true" ma:internalName="MediaServiceDateTaken"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MediaServiceLocation" ma:index="18" nillable="true" ma:displayName="Location" ma:descrip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bb8a05f-ba89-48bf-93b4-4109da626ae9"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36f0104c-cd00-4276-a84d-41ae421d36e3}" ma:internalName="TaxCatchAll" ma:showField="CatchAllData" ma:web="1bb8a05f-ba89-48bf-93b4-4109da626ae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1bb8a05f-ba89-48bf-93b4-4109da626ae9" xsi:nil="true"/>
    <lcf76f155ced4ddcb4097134ff3c332f xmlns="f06feb05-c6af-42d6-a9e8-1b05703340fb">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FEF9ED4-DB35-44D5-9190-7F5C776B5E07}"/>
</file>

<file path=customXml/itemProps2.xml><?xml version="1.0" encoding="utf-8"?>
<ds:datastoreItem xmlns:ds="http://schemas.openxmlformats.org/officeDocument/2006/customXml" ds:itemID="{7D545FEE-AD81-4023-B6AC-5CAEA335ED97}">
  <ds:schemaRefs>
    <ds:schemaRef ds:uri="d8ecf516-e360-4672-81b9-68723bedb71f"/>
    <ds:schemaRef ds:uri="http://www.w3.org/XML/1998/namespace"/>
    <ds:schemaRef ds:uri="http://purl.org/dc/terms/"/>
    <ds:schemaRef ds:uri="http://schemas.microsoft.com/office/2006/documentManagement/types"/>
    <ds:schemaRef ds:uri="http://schemas.microsoft.com/office/2006/metadata/properties"/>
    <ds:schemaRef ds:uri="http://purl.org/dc/elements/1.1/"/>
    <ds:schemaRef ds:uri="http://schemas.microsoft.com/office/infopath/2007/PartnerControls"/>
    <ds:schemaRef ds:uri="http://schemas.openxmlformats.org/package/2006/metadata/core-properties"/>
    <ds:schemaRef ds:uri="6d9d7403-2d8c-4818-ae25-2c5629bc7330"/>
    <ds:schemaRef ds:uri="http://purl.org/dc/dcmitype/"/>
  </ds:schemaRefs>
</ds:datastoreItem>
</file>

<file path=customXml/itemProps3.xml><?xml version="1.0" encoding="utf-8"?>
<ds:datastoreItem xmlns:ds="http://schemas.openxmlformats.org/officeDocument/2006/customXml" ds:itemID="{3E9D9CC3-1A92-450F-A475-EF23AF4BCF4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102</TotalTime>
  <Words>956</Words>
  <Application>Microsoft Office PowerPoint</Application>
  <PresentationFormat>Widescreen</PresentationFormat>
  <Paragraphs>103</Paragraphs>
  <Slides>14</Slides>
  <Notes>13</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Bhavya</cp:lastModifiedBy>
  <cp:revision>38</cp:revision>
  <dcterms:created xsi:type="dcterms:W3CDTF">2020-06-26T09:56:53Z</dcterms:created>
  <dcterms:modified xsi:type="dcterms:W3CDTF">2022-09-28T12:59:59Z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