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020EB9-503D-46FA-95D2-EF30C714E9E2}" v="21" dt="2022-09-22T22:58:38.290"/>
    <p1510:client id="{3F76B518-7973-4D47-B583-F7C4E6D940D0}" v="1" dt="2022-09-23T14:22:58.121"/>
    <p1510:client id="{ADDFEF2E-6062-D243-B386-10672D1C40B7}" v="2" dt="2020-12-09T20:29:03.758"/>
    <p1510:client id="{C491B128-179B-4C4F-802A-AF5B3CB43346}" v="20" dt="2022-09-23T08:44:06.045"/>
    <p1510:client id="{EDE20116-3878-4FD5-AAC4-A31CBC2E5CCB}" v="1" dt="2022-09-22T23:46:32.3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0211"/>
  </p:normalViewPr>
  <p:slideViewPr>
    <p:cSldViewPr snapToGrid="0" snapToObjects="1">
      <p:cViewPr varScale="1">
        <p:scale>
          <a:sx n="57" d="100"/>
          <a:sy n="57" d="100"/>
        </p:scale>
        <p:origin x="992" y="3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ni Condò" userId="5cb635cf050d7968" providerId="Windows Live" clId="Web-{3F76B518-7973-4D47-B583-F7C4E6D940D0}"/>
    <pc:docChg chg="modSld">
      <pc:chgData name="Nanni Condò" userId="5cb635cf050d7968" providerId="Windows Live" clId="Web-{3F76B518-7973-4D47-B583-F7C4E6D940D0}" dt="2022-09-23T14:22:51.433" v="2"/>
      <pc:docMkLst>
        <pc:docMk/>
      </pc:docMkLst>
      <pc:sldChg chg="modNotes">
        <pc:chgData name="Nanni Condò" userId="5cb635cf050d7968" providerId="Windows Live" clId="Web-{3F76B518-7973-4D47-B583-F7C4E6D940D0}" dt="2022-09-23T14:22:51.433" v="2"/>
        <pc:sldMkLst>
          <pc:docMk/>
          <pc:sldMk cId="2906528386" sldId="269"/>
        </pc:sldMkLst>
      </pc:sldChg>
    </pc:docChg>
  </pc:docChgLst>
  <pc:docChgLst>
    <pc:chgData name="Nanni Condò" userId="5cb635cf050d7968" providerId="Windows Live" clId="Web-{0F020EB9-503D-46FA-95D2-EF30C714E9E2}"/>
    <pc:docChg chg="modSld">
      <pc:chgData name="Nanni Condò" userId="5cb635cf050d7968" providerId="Windows Live" clId="Web-{0F020EB9-503D-46FA-95D2-EF30C714E9E2}" dt="2022-09-22T22:58:38.290" v="19" actId="20577"/>
      <pc:docMkLst>
        <pc:docMk/>
      </pc:docMkLst>
      <pc:sldChg chg="modSp">
        <pc:chgData name="Nanni Condò" userId="5cb635cf050d7968" providerId="Windows Live" clId="Web-{0F020EB9-503D-46FA-95D2-EF30C714E9E2}" dt="2022-09-22T22:55:16.926" v="3" actId="20577"/>
        <pc:sldMkLst>
          <pc:docMk/>
          <pc:sldMk cId="2287892413" sldId="268"/>
        </pc:sldMkLst>
        <pc:spChg chg="mod">
          <ac:chgData name="Nanni Condò" userId="5cb635cf050d7968" providerId="Windows Live" clId="Web-{0F020EB9-503D-46FA-95D2-EF30C714E9E2}" dt="2022-09-22T22:55:16.926" v="3" actId="20577"/>
          <ac:spMkLst>
            <pc:docMk/>
            <pc:sldMk cId="2287892413" sldId="268"/>
            <ac:spMk id="3" creationId="{2A7895A4-A370-4F49-96A1-B01D9EBAEF69}"/>
          </ac:spMkLst>
        </pc:spChg>
      </pc:sldChg>
      <pc:sldChg chg="modSp">
        <pc:chgData name="Nanni Condò" userId="5cb635cf050d7968" providerId="Windows Live" clId="Web-{0F020EB9-503D-46FA-95D2-EF30C714E9E2}" dt="2022-09-22T22:58:38.290" v="19" actId="20577"/>
        <pc:sldMkLst>
          <pc:docMk/>
          <pc:sldMk cId="2924481939" sldId="274"/>
        </pc:sldMkLst>
        <pc:spChg chg="mod">
          <ac:chgData name="Nanni Condò" userId="5cb635cf050d7968" providerId="Windows Live" clId="Web-{0F020EB9-503D-46FA-95D2-EF30C714E9E2}" dt="2022-09-22T22:58:38.290" v="19" actId="20577"/>
          <ac:spMkLst>
            <pc:docMk/>
            <pc:sldMk cId="2924481939" sldId="274"/>
            <ac:spMk id="3" creationId="{D02FD246-F495-D545-93DD-1087536EA9F3}"/>
          </ac:spMkLst>
        </pc:spChg>
      </pc:sldChg>
      <pc:sldChg chg="modSp">
        <pc:chgData name="Nanni Condò" userId="5cb635cf050d7968" providerId="Windows Live" clId="Web-{0F020EB9-503D-46FA-95D2-EF30C714E9E2}" dt="2022-09-22T22:56:24.615" v="15" actId="20577"/>
        <pc:sldMkLst>
          <pc:docMk/>
          <pc:sldMk cId="1277173191" sldId="279"/>
        </pc:sldMkLst>
        <pc:spChg chg="mod">
          <ac:chgData name="Nanni Condò" userId="5cb635cf050d7968" providerId="Windows Live" clId="Web-{0F020EB9-503D-46FA-95D2-EF30C714E9E2}" dt="2022-09-22T22:56:24.615" v="15" actId="20577"/>
          <ac:spMkLst>
            <pc:docMk/>
            <pc:sldMk cId="1277173191" sldId="279"/>
            <ac:spMk id="3" creationId="{2A7895A4-A370-4F49-96A1-B01D9EBAEF69}"/>
          </ac:spMkLst>
        </pc:spChg>
      </pc:sldChg>
      <pc:sldChg chg="modSp">
        <pc:chgData name="Nanni Condò" userId="5cb635cf050d7968" providerId="Windows Live" clId="Web-{0F020EB9-503D-46FA-95D2-EF30C714E9E2}" dt="2022-09-22T22:54:53.598" v="1" actId="20577"/>
        <pc:sldMkLst>
          <pc:docMk/>
          <pc:sldMk cId="248040372" sldId="280"/>
        </pc:sldMkLst>
        <pc:spChg chg="mod">
          <ac:chgData name="Nanni Condò" userId="5cb635cf050d7968" providerId="Windows Live" clId="Web-{0F020EB9-503D-46FA-95D2-EF30C714E9E2}" dt="2022-09-22T22:54:53.598" v="1" actId="20577"/>
          <ac:spMkLst>
            <pc:docMk/>
            <pc:sldMk cId="248040372" sldId="280"/>
            <ac:spMk id="3" creationId="{778F63C9-1C70-4F4D-9234-7DEE4FC33B21}"/>
          </ac:spMkLst>
        </pc:spChg>
      </pc:sldChg>
    </pc:docChg>
  </pc:docChgLst>
  <pc:docChgLst>
    <pc:chgData name="Nanni Condò" userId="5cb635cf050d7968" providerId="Windows Live" clId="Web-{C491B128-179B-4C4F-802A-AF5B3CB43346}"/>
    <pc:docChg chg="modSld">
      <pc:chgData name="Nanni Condò" userId="5cb635cf050d7968" providerId="Windows Live" clId="Web-{C491B128-179B-4C4F-802A-AF5B3CB43346}" dt="2022-09-23T08:44:06.045" v="19" actId="20577"/>
      <pc:docMkLst>
        <pc:docMk/>
      </pc:docMkLst>
      <pc:sldChg chg="modSp">
        <pc:chgData name="Nanni Condò" userId="5cb635cf050d7968" providerId="Windows Live" clId="Web-{C491B128-179B-4C4F-802A-AF5B3CB43346}" dt="2022-09-23T08:44:06.045" v="19" actId="20577"/>
        <pc:sldMkLst>
          <pc:docMk/>
          <pc:sldMk cId="248040372" sldId="280"/>
        </pc:sldMkLst>
        <pc:spChg chg="mod">
          <ac:chgData name="Nanni Condò" userId="5cb635cf050d7968" providerId="Windows Live" clId="Web-{C491B128-179B-4C4F-802A-AF5B3CB43346}" dt="2022-09-23T08:44:06.045" v="19" actId="20577"/>
          <ac:spMkLst>
            <pc:docMk/>
            <pc:sldMk cId="248040372" sldId="280"/>
            <ac:spMk id="3" creationId="{778F63C9-1C70-4F4D-9234-7DEE4FC33B21}"/>
          </ac:spMkLst>
        </pc:spChg>
      </pc:sldChg>
    </pc:docChg>
  </pc:docChgLst>
  <pc:docChgLst>
    <pc:chgData name="Nanni Condò" userId="5cb635cf050d7968" providerId="Windows Live" clId="Web-{EDE20116-3878-4FD5-AAC4-A31CBC2E5CCB}"/>
    <pc:docChg chg="modSld">
      <pc:chgData name="Nanni Condò" userId="5cb635cf050d7968" providerId="Windows Live" clId="Web-{EDE20116-3878-4FD5-AAC4-A31CBC2E5CCB}" dt="2022-09-22T23:46:32.335" v="0" actId="20577"/>
      <pc:docMkLst>
        <pc:docMk/>
      </pc:docMkLst>
      <pc:sldChg chg="modSp">
        <pc:chgData name="Nanni Condò" userId="5cb635cf050d7968" providerId="Windows Live" clId="Web-{EDE20116-3878-4FD5-AAC4-A31CBC2E5CCB}" dt="2022-09-22T23:46:32.335" v="0" actId="20577"/>
        <pc:sldMkLst>
          <pc:docMk/>
          <pc:sldMk cId="2353795106" sldId="276"/>
        </pc:sldMkLst>
        <pc:spChg chg="mod">
          <ac:chgData name="Nanni Condò" userId="5cb635cf050d7968" providerId="Windows Live" clId="Web-{EDE20116-3878-4FD5-AAC4-A31CBC2E5CCB}" dt="2022-09-22T23:46:32.335" v="0" actId="20577"/>
          <ac:spMkLst>
            <pc:docMk/>
            <pc:sldMk cId="2353795106" sldId="276"/>
            <ac:spMk id="2" creationId="{7365DD5F-04E6-6D4E-A885-E2746522BBFE}"/>
          </ac:spMkLst>
        </pc:spChg>
      </pc:sldChg>
    </pc:docChg>
  </pc:docChgLst>
  <pc:docChgLst>
    <pc:chgData name="Samuel Davies" userId="4bb99b2c-4e56-4c10-ad8a-c1b2d904d94c" providerId="ADAL" clId="{ADDFEF2E-6062-D243-B386-10672D1C40B7}"/>
    <pc:docChg chg="undo custSel modSld">
      <pc:chgData name="Samuel Davies" userId="4bb99b2c-4e56-4c10-ad8a-c1b2d904d94c" providerId="ADAL" clId="{ADDFEF2E-6062-D243-B386-10672D1C40B7}" dt="2020-12-09T21:32:56.655" v="8" actId="20577"/>
      <pc:docMkLst>
        <pc:docMk/>
      </pc:docMkLst>
      <pc:sldChg chg="modNotesTx">
        <pc:chgData name="Samuel Davies" userId="4bb99b2c-4e56-4c10-ad8a-c1b2d904d94c" providerId="ADAL" clId="{ADDFEF2E-6062-D243-B386-10672D1C40B7}" dt="2020-12-09T20:29:05.124" v="1" actId="20577"/>
        <pc:sldMkLst>
          <pc:docMk/>
          <pc:sldMk cId="2287892413" sldId="268"/>
        </pc:sldMkLst>
      </pc:sldChg>
      <pc:sldChg chg="modSp mod">
        <pc:chgData name="Samuel Davies" userId="4bb99b2c-4e56-4c10-ad8a-c1b2d904d94c" providerId="ADAL" clId="{ADDFEF2E-6062-D243-B386-10672D1C40B7}" dt="2020-12-09T20:29:31.066" v="3" actId="255"/>
        <pc:sldMkLst>
          <pc:docMk/>
          <pc:sldMk cId="1277173191" sldId="279"/>
        </pc:sldMkLst>
        <pc:spChg chg="mod">
          <ac:chgData name="Samuel Davies" userId="4bb99b2c-4e56-4c10-ad8a-c1b2d904d94c" providerId="ADAL" clId="{ADDFEF2E-6062-D243-B386-10672D1C40B7}" dt="2020-12-09T20:29:31.066" v="3" actId="255"/>
          <ac:spMkLst>
            <pc:docMk/>
            <pc:sldMk cId="1277173191" sldId="279"/>
            <ac:spMk id="3" creationId="{2A7895A4-A370-4F49-96A1-B01D9EBAEF69}"/>
          </ac:spMkLst>
        </pc:spChg>
      </pc:sldChg>
      <pc:sldChg chg="modSp mod">
        <pc:chgData name="Samuel Davies" userId="4bb99b2c-4e56-4c10-ad8a-c1b2d904d94c" providerId="ADAL" clId="{ADDFEF2E-6062-D243-B386-10672D1C40B7}" dt="2020-12-09T21:32:56.655" v="8" actId="20577"/>
        <pc:sldMkLst>
          <pc:docMk/>
          <pc:sldMk cId="248040372" sldId="280"/>
        </pc:sldMkLst>
        <pc:spChg chg="mod">
          <ac:chgData name="Samuel Davies" userId="4bb99b2c-4e56-4c10-ad8a-c1b2d904d94c" providerId="ADAL" clId="{ADDFEF2E-6062-D243-B386-10672D1C40B7}" dt="2020-12-09T21:32:56.655" v="8" actId="20577"/>
          <ac:spMkLst>
            <pc:docMk/>
            <pc:sldMk cId="248040372"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800" b="0" i="0" strike="noStrike" cap="none" spc="0" baseline="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a:solidFill>
                  <a:srgbClr val="000000"/>
                </a:solidFill>
                <a:effectLst/>
                <a:latin typeface="Calibri"/>
                <a:ea typeface="Calibri"/>
                <a:cs typeface="Calibri"/>
              </a:rPr>
              <a:t>Questo training fornisce una guida ai diversi sistemi di movimentazione e trasporto meccanico e pneumatico per lo spostamento interno di prodotti contenenti silice cristallina e in particolare di quelli secchi.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spcAft>
                <a:spcPct val="0"/>
              </a:spcAft>
              <a:defRPr/>
            </a:pPr>
            <a:r>
              <a:rPr lang="it" sz="1200" b="0" i="0" strike="noStrike" cap="none" spc="0" baseline="0" dirty="0">
                <a:solidFill>
                  <a:srgbClr val="000000"/>
                </a:solidFill>
                <a:effectLst/>
                <a:latin typeface="Calibri"/>
                <a:ea typeface="Calibri"/>
                <a:cs typeface="Calibri"/>
              </a:rPr>
              <a:t>Il trasporto di materiali contenenti silice cristallina può comportare la dispersione di particelle di polvere nell’aria. La misura tecnica più efficace per il controllo delle polveri è lavorare </a:t>
            </a:r>
            <a:r>
              <a:rPr lang="it" dirty="0">
                <a:solidFill>
                  <a:srgbClr val="000000"/>
                </a:solidFill>
                <a:latin typeface="Calibri"/>
                <a:ea typeface="Calibri"/>
                <a:cs typeface="Calibri"/>
              </a:rPr>
              <a:t>con sistemi </a:t>
            </a:r>
            <a:r>
              <a:rPr lang="it" sz="1200" b="0" i="0" strike="noStrike" cap="none" spc="0" baseline="0" dirty="0">
                <a:solidFill>
                  <a:srgbClr val="000000"/>
                </a:solidFill>
                <a:effectLst/>
                <a:latin typeface="Calibri"/>
                <a:ea typeface="Calibri"/>
                <a:cs typeface="Calibri"/>
              </a:rPr>
              <a:t>protetti (incapsulamento, confinamento).</a:t>
            </a:r>
            <a:r>
              <a:rPr lang="it" dirty="0">
                <a:solidFill>
                  <a:srgbClr val="000000"/>
                </a:solidFill>
                <a:latin typeface="Calibri"/>
                <a:ea typeface="Calibri"/>
                <a:cs typeface="Calibri"/>
              </a:rPr>
              <a:t> </a:t>
            </a:r>
            <a:endParaRPr lang="it" sz="12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800" b="0" i="0" strike="noStrike" cap="none" spc="0" baseline="0">
                <a:solidFill>
                  <a:srgbClr val="000000"/>
                </a:solidFill>
                <a:effectLst/>
                <a:latin typeface="Calibri"/>
                <a:ea typeface="Calibri"/>
                <a:cs typeface="Calibri"/>
              </a:rPr>
              <a:t>I sistemi di trasporto sono prevalentemente di tipo pneumatico (cioè contenenti o gestiti a gas o ad aria in pressione), poiché più efficienti.</a:t>
            </a:r>
          </a:p>
          <a:p>
            <a:pPr marL="0" marR="0" lvl="0" indent="0" algn="l" defTabSz="914400" rtl="0" eaLnBrk="1" fontAlgn="auto" latinLnBrk="0" hangingPunct="1">
              <a:lnSpc>
                <a:spcPct val="100000"/>
              </a:lnSpc>
              <a:spcBef>
                <a:spcPct val="0"/>
              </a:spcBef>
              <a:spcAft>
                <a:spcPct val="0"/>
              </a:spcAft>
              <a:buClrTx/>
              <a:buSzTx/>
              <a:buFontTx/>
              <a:buNone/>
              <a:defRPr/>
            </a:pPr>
            <a:r>
              <a:rPr lang="it" sz="1800" b="0" i="0" strike="noStrike" cap="none" spc="0" baseline="0">
                <a:solidFill>
                  <a:srgbClr val="000000"/>
                </a:solidFill>
                <a:effectLst/>
                <a:latin typeface="Calibri"/>
                <a:ea typeface="Calibri"/>
                <a:cs typeface="Calibri"/>
              </a:rPr>
              <a:t>In mancanza di un sistema di trasporto protetto, l'umidificazione dei materiali secchi può rappresentare una valida alternativa.</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294913" y="429114"/>
            <a:ext cx="352243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a:solidFill>
                  <a:srgbClr val="F6A317"/>
                </a:solidFill>
                <a:effectLst/>
                <a:latin typeface="Helvetica"/>
                <a:ea typeface="Helvetica"/>
                <a:cs typeface="Helvetica"/>
              </a:rPr>
              <a:t>TRAINING SULLE BUONE PRATICHE PER I SISTEMI DI MOVIMENTAZIONE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177813" cy="1483849"/>
          </a:xfrm>
        </p:spPr>
        <p:txBody>
          <a:bodyPr anchor="t"/>
          <a:lstStyle/>
          <a:p>
            <a:r>
              <a:rPr lang="it" sz="3000" b="1" i="0" strike="noStrike" cap="none" spc="0" baseline="0" dirty="0">
                <a:solidFill>
                  <a:srgbClr val="FFFFFF"/>
                </a:solidFill>
                <a:effectLst/>
                <a:latin typeface="Helvetica"/>
                <a:ea typeface="Helvetica"/>
                <a:cs typeface="Helvetica"/>
              </a:rPr>
              <a:t>TRAINING SULLE BUONE PRATICHE PER I SISTEMI DI MOVIMENTAZIONE E TRASPORTO</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8421330" y="358815"/>
            <a:ext cx="3350124"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endParaRPr lang="en-US" sz="1800" dirty="0">
              <a:latin typeface="Helvetica"/>
              <a:cs typeface="Helvetica"/>
            </a:endParaRP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endParaRPr lang="en-US" sz="1800" dirty="0">
              <a:cs typeface="Helvetica"/>
            </a:endParaRP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endParaRPr lang="en-US" sz="1800" dirty="0">
              <a:latin typeface="Helvetica"/>
              <a:cs typeface="Helvetica"/>
            </a:endParaRPr>
          </a:p>
          <a:p>
            <a:pPr>
              <a:lnSpc>
                <a:spcPts val="2600"/>
              </a:lnSpc>
            </a:pPr>
            <a:endParaRPr lang="it-IT" sz="1800" dirty="0">
              <a:latin typeface="Helvetica"/>
              <a:cs typeface="Helvetica"/>
            </a:endParaRPr>
          </a:p>
          <a:p>
            <a:pPr>
              <a:lnSpc>
                <a:spcPts val="2600"/>
              </a:lnSpc>
            </a:pPr>
            <a:endParaRPr lang="it-IT" sz="1800" dirty="0">
              <a:latin typeface="Helvetica"/>
              <a:cs typeface="Helvetica"/>
            </a:endParaRPr>
          </a:p>
          <a:p>
            <a:pPr>
              <a:lnSpc>
                <a:spcPts val="2600"/>
              </a:lnSpc>
            </a:pPr>
            <a:endParaRPr lang="it-IT" sz="1800" dirty="0">
              <a:latin typeface="Helvetica"/>
              <a:cs typeface="Helvetica"/>
            </a:endParaRP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33325"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594060" cy="3682369"/>
          </a:xfrm>
        </p:spPr>
        <p:txBody>
          <a:bodyPr lIns="91440" tIns="45720" rIns="91440" bIns="45720" anchor="t"/>
          <a:lstStyle/>
          <a:p>
            <a:pPr>
              <a:spcAft>
                <a:spcPts val="1000"/>
              </a:spcAft>
            </a:pPr>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In che modo i sistemi di movimentazione e trasporto vengono progettati e integralmente protetti, per prevenire la dispersione di polvere di silice cristallina respirabile (SCR) nell’aria durante i trasferimenti di materiali sfusi nelle aree di lavoro</a:t>
            </a:r>
            <a:r>
              <a:rPr lang="it" sz="1800" dirty="0">
                <a:solidFill>
                  <a:srgbClr val="000000"/>
                </a:solidFill>
                <a:latin typeface="Helvetica"/>
                <a:ea typeface="Helvetica"/>
                <a:cs typeface="Helvetica"/>
              </a:rPr>
              <a:t> </a:t>
            </a:r>
            <a:endParaRPr lang="it" sz="18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solidFill>
                <a:srgbClr val="FF0000"/>
              </a:solidFill>
            </a:endParaRPr>
          </a:p>
          <a:p>
            <a:pPr marL="285750" indent="-285750">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a:solidFill>
                  <a:srgbClr val="F6A317"/>
                </a:solidFill>
                <a:effectLst/>
                <a:latin typeface="Helvetica"/>
                <a:ea typeface="Helvetica"/>
                <a:cs typeface="Helvetica"/>
              </a:rPr>
              <a:t>TECNICHE </a:t>
            </a:r>
            <a:r>
              <a:rPr lang="it" sz="3000">
                <a:latin typeface="Helvetica"/>
                <a:ea typeface="Helvetica"/>
                <a:cs typeface="Helvetica"/>
              </a:rPr>
              <a:t>PER IL </a:t>
            </a:r>
            <a:r>
              <a:rPr lang="it" sz="3000" b="1" i="0" strike="noStrike" cap="none" spc="0" baseline="0">
                <a:solidFill>
                  <a:srgbClr val="F6A317"/>
                </a:solidFill>
                <a:effectLst/>
                <a:latin typeface="Helvetica"/>
                <a:ea typeface="Helvetica"/>
                <a:cs typeface="Helvetica"/>
              </a:rPr>
              <a:t>CONTROLLO DELLE</a:t>
            </a:r>
            <a:r>
              <a:rPr lang="it" sz="3000">
                <a:latin typeface="Helvetica"/>
                <a:ea typeface="Helvetica"/>
                <a:cs typeface="Helvetica"/>
              </a:rPr>
              <a:t> </a:t>
            </a:r>
            <a:r>
              <a:rPr lang="it" sz="3000" b="1" i="0" strike="noStrike" cap="none" spc="0" baseline="0">
                <a:solidFill>
                  <a:srgbClr val="F6A317"/>
                </a:solidFill>
                <a:effectLst/>
                <a:latin typeface="Helvetica"/>
                <a:ea typeface="Helvetica"/>
                <a:cs typeface="Helvetica"/>
              </a:rPr>
              <a:t>POLVERI</a:t>
            </a:r>
            <a:endParaRPr lang="it-IT"/>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800731" y="3130894"/>
            <a:ext cx="4594857" cy="3682369"/>
          </a:xfrm>
        </p:spPr>
        <p:txBody>
          <a:bodyPr/>
          <a:lstStyle/>
          <a:p>
            <a:pPr>
              <a:lnSpc>
                <a:spcPts val="2700"/>
              </a:lnSpc>
            </a:pPr>
            <a:r>
              <a:rPr lang="it-IT" sz="1800" dirty="0"/>
              <a:t>Per contenere le polveri, i sistemi di movimentazione e trasporto sfruttano il confinamento, ovvero una delle cinque principali tecniche per il controllo delle polveri.</a:t>
            </a:r>
          </a:p>
          <a:p>
            <a:pPr>
              <a:lnSpc>
                <a:spcPts val="2700"/>
              </a:lnSpc>
            </a:pPr>
            <a:endParaRPr lang="en-US" sz="1800" b="1"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3"/>
            <a:ext cx="2172074"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6095504" cy="2938988"/>
          </a:xfrm>
        </p:spPr>
        <p:txBody>
          <a:bodyPr lIns="91440" tIns="45720" rIns="91440" bIns="45720"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Il corretto funzionamento di questi sistemi è essenziale per assicurare un’efficace protezione dalla SCR</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a:t>
            </a:r>
            <a:r>
              <a:rPr lang="it-IT" sz="1800" dirty="0">
                <a:solidFill>
                  <a:srgbClr val="000000"/>
                </a:solidFill>
                <a:latin typeface="Helvetica"/>
                <a:ea typeface="Helvetica"/>
                <a:cs typeface="Helvetica"/>
              </a:rPr>
              <a:t>immaginiamo di trascorrere</a:t>
            </a:r>
            <a:r>
              <a:rPr lang="it-IT" sz="1800" b="0" i="0" strike="noStrike" cap="none" spc="0" baseline="0" dirty="0">
                <a:solidFill>
                  <a:srgbClr val="000000"/>
                </a:solidFill>
                <a:effectLst/>
                <a:latin typeface="Helvetica"/>
                <a:ea typeface="Helvetica"/>
                <a:cs typeface="Helvetica"/>
              </a:rPr>
              <a:t> la pensione?</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 CHE MODO I SISTEMI PROTETTI CONSENTONO DI RIDURRE L’ESPOSIZIONE ALLA SCR</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429000"/>
            <a:ext cx="5453624" cy="2899380"/>
          </a:xfrm>
        </p:spPr>
        <p:txBody>
          <a:bodyPr/>
          <a:lstStyle/>
          <a:p>
            <a:pPr>
              <a:spcAft>
                <a:spcPts val="1000"/>
              </a:spcAft>
            </a:pPr>
            <a:r>
              <a:rPr lang="it" sz="1800" b="0" i="0" strike="noStrike" cap="none" spc="0" baseline="0" dirty="0">
                <a:solidFill>
                  <a:srgbClr val="000000"/>
                </a:solidFill>
                <a:effectLst/>
                <a:latin typeface="Helvetica"/>
                <a:ea typeface="Helvetica"/>
                <a:cs typeface="Helvetica"/>
              </a:rPr>
              <a:t>I sistemi protetti sono tra le misure tecniche più efficaci per il controllo delle polveri. I loro vantaggi includono:</a:t>
            </a:r>
          </a:p>
          <a:p>
            <a:pPr marL="342900" indent="-342900">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Riduzione/eliminazione dell'esposizione alle polveri </a:t>
            </a:r>
          </a:p>
          <a:p>
            <a:pPr marL="342900" indent="-342900">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Trasporto dei materiali rapido ed efficiente</a:t>
            </a:r>
          </a:p>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Rischio limitato di errori umani e infortuni</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r>
              <a:rPr lang="it" sz="3200" b="1" i="0" strike="noStrike" cap="none" spc="0" baseline="0">
                <a:solidFill>
                  <a:srgbClr val="F6A317"/>
                </a:solidFill>
                <a:effectLst/>
                <a:latin typeface="Helvetica"/>
                <a:ea typeface="Helvetica"/>
                <a:cs typeface="Helvetica"/>
              </a:rPr>
              <a:t>TIPOLOGIE DI SISTEMI DI TRASPORTO PROTETTI</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buFont typeface="Arial" panose="020B0604020202020204" pitchFamily="34" charset="0"/>
              <a:buChar char="•"/>
            </a:pPr>
            <a:r>
              <a:rPr lang="it" sz="2000" b="0" i="0" strike="noStrike" cap="none" spc="0" baseline="0">
                <a:solidFill>
                  <a:srgbClr val="000000"/>
                </a:solidFill>
                <a:effectLst/>
                <a:latin typeface="Helvetica"/>
                <a:ea typeface="Helvetica"/>
                <a:cs typeface="Helvetica"/>
              </a:rPr>
              <a:t>Trasportatori a coclea</a:t>
            </a:r>
          </a:p>
          <a:p>
            <a:pPr marL="285750" indent="-285750">
              <a:buFont typeface="Arial" panose="020B0604020202020204" pitchFamily="34" charset="0"/>
              <a:buChar char="•"/>
            </a:pPr>
            <a:r>
              <a:rPr lang="it" sz="2000" b="0" i="0" strike="noStrike" cap="none" spc="0" baseline="0">
                <a:solidFill>
                  <a:srgbClr val="000000"/>
                </a:solidFill>
                <a:effectLst/>
                <a:latin typeface="Helvetica"/>
                <a:ea typeface="Helvetica"/>
                <a:cs typeface="Helvetica"/>
              </a:rPr>
              <a:t>Convogliatori a nastro</a:t>
            </a:r>
          </a:p>
          <a:p>
            <a:pPr marL="285750" indent="-285750">
              <a:buFont typeface="Arial" panose="020B0604020202020204" pitchFamily="34" charset="0"/>
              <a:buChar char="•"/>
            </a:pPr>
            <a:r>
              <a:rPr lang="it" sz="2000" b="0" i="0" strike="noStrike" cap="none" spc="0" baseline="0">
                <a:solidFill>
                  <a:srgbClr val="000000"/>
                </a:solidFill>
                <a:effectLst/>
                <a:latin typeface="Helvetica"/>
                <a:ea typeface="Helvetica"/>
                <a:cs typeface="Helvetica"/>
              </a:rPr>
              <a:t>Elevatori a tazze</a:t>
            </a:r>
          </a:p>
          <a:p>
            <a:pPr marL="285750" indent="-285750">
              <a:buFont typeface="Arial" panose="020B0604020202020204" pitchFamily="34" charset="0"/>
              <a:buChar char="•"/>
            </a:pPr>
            <a:r>
              <a:rPr lang="it" sz="2000" b="0" i="0" strike="noStrike" cap="none" spc="0" baseline="0">
                <a:solidFill>
                  <a:srgbClr val="000000"/>
                </a:solidFill>
                <a:effectLst/>
                <a:latin typeface="Helvetica"/>
                <a:ea typeface="Helvetica"/>
                <a:cs typeface="Helvetica"/>
              </a:rPr>
              <a:t>Alimentatori a vibrazione</a:t>
            </a:r>
          </a:p>
          <a:p>
            <a:pPr marL="285750" indent="-285750">
              <a:buFont typeface="Arial" panose="020B0604020202020204" pitchFamily="34" charset="0"/>
              <a:buChar char="•"/>
            </a:pPr>
            <a:r>
              <a:rPr lang="it" sz="2000" b="0" i="0" strike="noStrike" cap="none" spc="0" baseline="0">
                <a:solidFill>
                  <a:srgbClr val="FF0000"/>
                </a:solidFill>
                <a:effectLst/>
                <a:latin typeface="Helvetica"/>
                <a:ea typeface="Helvetica"/>
                <a:cs typeface="Helvetica"/>
              </a:rPr>
              <a:t>Testo da compilare a cura del formatore: aggiungere immagini e informazioni sul sistema di trasporto specifico per il proprio ambito lavorativo (se applicabile)</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180146" cy="850900"/>
          </a:xfrm>
        </p:spPr>
        <p:txBody>
          <a:bodyPr anchor="t"/>
          <a:lstStyle/>
          <a:p>
            <a:r>
              <a:rPr lang="it" sz="3000" b="1" i="0" strike="noStrike" cap="none" spc="0" baseline="0" dirty="0">
                <a:solidFill>
                  <a:srgbClr val="F6A317"/>
                </a:solidFill>
                <a:effectLst/>
                <a:latin typeface="Helvetica"/>
                <a:ea typeface="Helvetica"/>
                <a:cs typeface="Helvetica"/>
              </a:rPr>
              <a:t>SISTEMI DI MOVIMENTAZIONE PROTETTI: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2" y="2591234"/>
            <a:ext cx="10879401" cy="3230407"/>
          </a:xfrm>
        </p:spPr>
        <p:txBody>
          <a:bodyPr lIns="91440" tIns="45720" rIns="91440" bIns="45720" anchor="t"/>
          <a:lstStyle/>
          <a:p>
            <a:pPr>
              <a:spcBef>
                <a:spcPts val="800"/>
              </a:spcBef>
            </a:pPr>
            <a:r>
              <a:rPr lang="it" sz="1600" b="1" i="0" strike="noStrike" cap="none" spc="0" baseline="0" dirty="0">
                <a:solidFill>
                  <a:srgbClr val="000000"/>
                </a:solidFill>
                <a:effectLst/>
                <a:latin typeface="Helvetica"/>
                <a:ea typeface="Helvetica"/>
                <a:cs typeface="Helvetica"/>
              </a:rPr>
              <a:t>COSA FARE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Controllare che non vi siano segni visibili di danni, soprattutto nei punti di usura (ad esempio i gomiti)</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Pulire immediatamente le fuoriuscite utilizzando metodi di pulizia a umido o ad aspirazione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Ispezionare i dispositivi di pulizia del convogliatore a nastro e aggiustarli se necessario</a:t>
            </a:r>
          </a:p>
          <a:p>
            <a:pPr marL="285750" indent="-285750">
              <a:spcBef>
                <a:spcPts val="800"/>
              </a:spcBef>
              <a:spcAft>
                <a:spcPts val="1000"/>
              </a:spcAft>
              <a:buSzPct val="85000"/>
              <a:buFont typeface=".Apple Color Emoji UI"/>
              <a:buChar char="✅"/>
            </a:pPr>
            <a:r>
              <a:rPr lang="it" sz="1600" b="0" i="0" strike="noStrike" cap="none" spc="0" baseline="0" dirty="0">
                <a:solidFill>
                  <a:srgbClr val="000000"/>
                </a:solidFill>
                <a:effectLst/>
                <a:latin typeface="Helvetica"/>
                <a:ea typeface="Helvetica"/>
                <a:cs typeface="Helvetica"/>
              </a:rPr>
              <a:t>Informare il supervisore in loco di potenziali perdite/problemi</a:t>
            </a:r>
          </a:p>
          <a:p>
            <a:pPr marL="285750" indent="-285750">
              <a:spcBef>
                <a:spcPts val="800"/>
              </a:spcBef>
              <a:spcAft>
                <a:spcPts val="1000"/>
              </a:spcAft>
              <a:buSzPct val="85000"/>
              <a:buFont typeface=".Apple Color Emoji UI"/>
              <a:buChar char="✅"/>
            </a:pPr>
            <a:r>
              <a:rPr lang="it" sz="1600" b="0" i="0" strike="noStrike" cap="none" spc="0" baseline="0" dirty="0">
                <a:solidFill>
                  <a:srgbClr val="000000"/>
                </a:solidFill>
                <a:effectLst/>
                <a:latin typeface="Helvetica"/>
                <a:ea typeface="Helvetica"/>
                <a:cs typeface="Helvetica"/>
              </a:rPr>
              <a:t>Predisporre un piano di emergenza nei casi di guasto all’impianto: ad esempio individuare un modo sicuro per risolvere i blocchi</a:t>
            </a:r>
          </a:p>
          <a:p>
            <a:pPr>
              <a:spcBef>
                <a:spcPts val="800"/>
              </a:spcBef>
              <a:buSzPct val="85000"/>
            </a:pPr>
            <a:r>
              <a:rPr lang="it" sz="1600" b="1" i="0" strike="noStrike" cap="none" spc="0" baseline="0" dirty="0">
                <a:solidFill>
                  <a:srgbClr val="000000"/>
                </a:solidFill>
                <a:effectLst/>
                <a:latin typeface="Helvetica"/>
                <a:ea typeface="Helvetica"/>
                <a:cs typeface="Helvetica"/>
              </a:rPr>
              <a:t>COSA EVITARE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Sovraccaricare di materiali i sistemi di movimentazione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Trasportare oggetti non destinati al sistema protetto</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Apportare modifiche non autorizzate al sistema, invece di rivolgersi al tecnico competente</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110254" cy="3682369"/>
          </a:xfrm>
        </p:spPr>
        <p:txBody>
          <a:bodyPr/>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I sistemi di trasporto protetti sono il modo migliore per controllare le polveri durante la movimentazione dei materiali sfusi.</a:t>
            </a:r>
          </a:p>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 È bene ricordarsi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Utilizzare sempre sistemi protetti, se disponibili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Controllare che il sistema non presenti segni visibili di danneggiamento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Segnalare i guasti al proprio supervisore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Il formatore può aggiungere conclusioni inerenti al contesto specifico</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8720718" cy="2386305"/>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i sistemi di manipolazione e trasporto (Scheda generale 2.1.11)</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4"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5" history="0"/>
              </a:rPr>
              <a:t>Guida NEPSI per le PMI</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158279"/>
            <a:ext cx="9087933"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6" history="0"/>
              </a:rPr>
              <a:t>training.nepsi.eu</a:t>
            </a:r>
            <a:r>
              <a:rPr lang="it"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customXml/itemProps3.xml><?xml version="1.0" encoding="utf-8"?>
<ds:datastoreItem xmlns:ds="http://schemas.openxmlformats.org/officeDocument/2006/customXml" ds:itemID="{5AEECA9E-FFDA-42DB-9BD7-79817896F2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TotalTime>
  <Words>1059</Words>
  <Application>Microsoft Office PowerPoint</Application>
  <PresentationFormat>Widescreen</PresentationFormat>
  <Paragraphs>85</Paragraphs>
  <Slides>12</Slides>
  <Notes>10</Notes>
  <HiddenSlides>1</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Andre Leite</cp:lastModifiedBy>
  <cp:revision>57</cp:revision>
  <dcterms:created xsi:type="dcterms:W3CDTF">2020-06-26T10:44:54Z</dcterms:created>
  <dcterms:modified xsi:type="dcterms:W3CDTF">2022-09-23T14:23:01Z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