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68" r:id="rId8"/>
    <p:sldId id="276" r:id="rId9"/>
    <p:sldId id="279" r:id="rId10"/>
    <p:sldId id="269" r:id="rId11"/>
    <p:sldId id="270" r:id="rId12"/>
    <p:sldId id="274"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DFEF2E-6062-D243-B386-10672D1C40B7}" v="2" dt="2020-12-09T20:29:03.7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397" autoAdjust="0"/>
    <p:restoredTop sz="90211"/>
  </p:normalViewPr>
  <p:slideViewPr>
    <p:cSldViewPr snapToGrid="0" snapToObjects="1">
      <p:cViewPr varScale="1">
        <p:scale>
          <a:sx n="66" d="100"/>
          <a:sy n="66" d="100"/>
        </p:scale>
        <p:origin x="1044" y="9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ADDFEF2E-6062-D243-B386-10672D1C40B7}"/>
    <pc:docChg chg="undo custSel modSld">
      <pc:chgData name="Samuel Davies" userId="4bb99b2c-4e56-4c10-ad8a-c1b2d904d94c" providerId="ADAL" clId="{ADDFEF2E-6062-D243-B386-10672D1C40B7}" dt="2020-12-09T21:32:56.655" v="8" actId="20577"/>
      <pc:docMkLst>
        <pc:docMk/>
      </pc:docMkLst>
      <pc:sldChg chg="modNotesTx">
        <pc:chgData name="Samuel Davies" userId="4bb99b2c-4e56-4c10-ad8a-c1b2d904d94c" providerId="ADAL" clId="{ADDFEF2E-6062-D243-B386-10672D1C40B7}" dt="2020-12-09T20:29:05.124" v="1" actId="20577"/>
        <pc:sldMkLst>
          <pc:docMk/>
          <pc:sldMk cId="2287892413" sldId="268"/>
        </pc:sldMkLst>
      </pc:sldChg>
      <pc:sldChg chg="modSp mod">
        <pc:chgData name="Samuel Davies" userId="4bb99b2c-4e56-4c10-ad8a-c1b2d904d94c" providerId="ADAL" clId="{ADDFEF2E-6062-D243-B386-10672D1C40B7}" dt="2020-12-09T20:29:31.066" v="3" actId="255"/>
        <pc:sldMkLst>
          <pc:docMk/>
          <pc:sldMk cId="1277173191" sldId="279"/>
        </pc:sldMkLst>
        <pc:spChg chg="mod">
          <ac:chgData name="Samuel Davies" userId="4bb99b2c-4e56-4c10-ad8a-c1b2d904d94c" providerId="ADAL" clId="{ADDFEF2E-6062-D243-B386-10672D1C40B7}" dt="2020-12-09T20:29:31.066" v="3" actId="255"/>
          <ac:spMkLst>
            <pc:docMk/>
            <pc:sldMk cId="1277173191" sldId="279"/>
            <ac:spMk id="3" creationId="{2A7895A4-A370-4F49-96A1-B01D9EBAEF69}"/>
          </ac:spMkLst>
        </pc:spChg>
      </pc:sldChg>
      <pc:sldChg chg="modSp mod">
        <pc:chgData name="Samuel Davies" userId="4bb99b2c-4e56-4c10-ad8a-c1b2d904d94c" providerId="ADAL" clId="{ADDFEF2E-6062-D243-B386-10672D1C40B7}" dt="2020-12-09T21:32:56.655" v="8" actId="20577"/>
        <pc:sldMkLst>
          <pc:docMk/>
          <pc:sldMk cId="248040372" sldId="280"/>
        </pc:sldMkLst>
        <pc:spChg chg="mod">
          <ac:chgData name="Samuel Davies" userId="4bb99b2c-4e56-4c10-ad8a-c1b2d904d94c" providerId="ADAL" clId="{ADDFEF2E-6062-D243-B386-10672D1C40B7}" dt="2020-12-09T21:32:56.655" v="8" actId="20577"/>
          <ac:spMkLst>
            <pc:docMk/>
            <pc:sldMk cId="248040372" sldId="280"/>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120235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mt" sz="1800" b="0" i="0" strike="noStrike" cap="none" spc="0" baseline="0">
                <a:solidFill>
                  <a:srgbClr val="000000"/>
                </a:solidFill>
                <a:effectLst/>
                <a:latin typeface="Calibri"/>
                <a:ea typeface="Calibri"/>
                <a:cs typeface="Calibri"/>
              </a:rPr>
              <a:t>Esponiment eċċessiv għas-silika kristallina respirabbli (RCS) jista’ jwassal għal problemi tas-saħħa serji għall-ħaddiema tul iż-żmien. Għal din ir-raġuni, huwa importanti li l-ħaddiema kollha jkunu konxji ta’ prattiċi tajbin li jillimitaw jew jeliminaw l-esponiment għat-trab tas-silika.</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a:solidFill>
                  <a:srgbClr val="000000"/>
                </a:solidFill>
                <a:effectLst/>
                <a:latin typeface="Calibri"/>
                <a:ea typeface="Calibri"/>
                <a:cs typeface="Calibri"/>
              </a:rPr>
              <a:t>Dan it-taħriġ jipprovdi gwida fuq is-sistemi tal-immaniġġjar mekkaniċi u pnewmatiċi differenti u tat-trasport għall-moviment intern ta’ prodotti li fihom is-silika kristallina, u b’mod partikolari dawk li huma xotti.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934626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045683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It-trasportazzjoni ta’ materjali li fihom is-silika kristallina jistgħu jikkawżaw partikli tat-trab li jidħlu fl-arja. L-iktar miżura effettiva teknika għall-kontroll tat-trab huwa li taħdem f’sistemi fl-għeluq (enkapsulazzjoni, għeluq).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72120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Is-sistemi tat-trasport huma tipikament pnewmatiċi (jiġifieri jkun fihom jew operati bil-gass jew bl-arja taħt pressjoni) għax huma iktar effiċjenti.</a:t>
            </a:r>
          </a:p>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Jekk sistema ta’ trasport fl-għeluq ma tkuns disponibbli, it-tixrib ta’ materjali xotti tista’ tkun alternattiva għal għeluq komplet.</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140648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152213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625287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349505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8563307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mt" sz="1000" b="0" i="0" strike="noStrike" cap="none" spc="0" baseline="0">
                <a:solidFill>
                  <a:srgbClr val="000000"/>
                </a:solidFill>
                <a:effectLst/>
                <a:latin typeface="Helvetica"/>
                <a:ea typeface="Helvetica"/>
                <a:cs typeface="Helvetica"/>
              </a:rPr>
              <a:t>Dan il-pakkett għat-taħriġ ġie żviluppat bħala parti mill-Gwida ta’ Prattiċi Tajbin NEPSI - żur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B6BECF5-E711-4A41-90A0-83748CFD9D2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1647DD66-F956-0642-838D-1CF4B57DF25C}"/>
              </a:ext>
            </a:extLst>
          </p:cNvPr>
          <p:cNvSpPr txBox="1"/>
          <p:nvPr userDrawn="1"/>
        </p:nvSpPr>
        <p:spPr>
          <a:xfrm>
            <a:off x="8538693" y="429114"/>
            <a:ext cx="327865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t" sz="1400" b="1" i="0" strike="noStrike" cap="none" spc="0" baseline="0" dirty="0">
                <a:solidFill>
                  <a:srgbClr val="F6A317"/>
                </a:solidFill>
                <a:effectLst/>
                <a:latin typeface="Helvetica"/>
                <a:ea typeface="Helvetica"/>
                <a:cs typeface="Helvetica"/>
              </a:rPr>
              <a:t>TAĦRIĠ GĦAL PRATTIĊI TAJBIN GĦAL SISTEMI TA’ IMMANIĠĠJAR</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708728"/>
            <a:ext cx="6582025" cy="1483849"/>
          </a:xfrm>
        </p:spPr>
        <p:txBody>
          <a:bodyPr anchor="t"/>
          <a:lstStyle/>
          <a:p>
            <a:pPr>
              <a:lnSpc>
                <a:spcPct val="100000"/>
              </a:lnSpc>
            </a:pPr>
            <a:r>
              <a:rPr lang="mt" sz="2800" b="1" i="0" strike="noStrike" cap="none" spc="0" baseline="0" dirty="0">
                <a:solidFill>
                  <a:srgbClr val="FFFFFF"/>
                </a:solidFill>
                <a:effectLst/>
                <a:latin typeface="Helvetica"/>
                <a:ea typeface="Helvetica"/>
                <a:cs typeface="Helvetica"/>
              </a:rPr>
              <a:t>TAĦRIĠ GĦAL PRATTIĊI TAJBIN GĦAL SISTEMI TA’ IMMANIĠĠJAR FIL-MAGĦLUQ U TA’ TRASPORT</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192578"/>
            <a:ext cx="7534275" cy="850900"/>
          </a:xfrm>
        </p:spPr>
        <p:txBody>
          <a:bodyPr/>
          <a:lstStyle/>
          <a:p>
            <a:endParaRPr lang="en-US"/>
          </a:p>
        </p:txBody>
      </p:sp>
      <p:sp>
        <p:nvSpPr>
          <p:cNvPr id="2" name="Rectangle 1">
            <a:extLst>
              <a:ext uri="{FF2B5EF4-FFF2-40B4-BE49-F238E27FC236}">
                <a16:creationId xmlns:a16="http://schemas.microsoft.com/office/drawing/2014/main" id="{3B9DF93F-52BF-984E-87DB-4429E1B65535}"/>
              </a:ext>
            </a:extLst>
          </p:cNvPr>
          <p:cNvSpPr/>
          <p:nvPr/>
        </p:nvSpPr>
        <p:spPr>
          <a:xfrm>
            <a:off x="7678057" y="358815"/>
            <a:ext cx="4093397" cy="601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a:xfrm>
            <a:off x="777244" y="1640901"/>
            <a:ext cx="10333121" cy="850900"/>
          </a:xfrm>
        </p:spPr>
        <p:txBody>
          <a:bodyPr/>
          <a:lstStyle/>
          <a:p>
            <a:r>
              <a:rPr lang="mt" sz="2800" b="1" i="0" strike="noStrike" cap="none" spc="0" baseline="0">
                <a:solidFill>
                  <a:srgbClr val="F6A317"/>
                </a:solidFill>
                <a:effectLst/>
                <a:latin typeface="Helvetica"/>
                <a:ea typeface="Helvetica"/>
                <a:cs typeface="Helvetica"/>
              </a:rPr>
              <a:t>PREAMBOLU (GĦALL-GĦALLIEM)</a:t>
            </a:r>
          </a:p>
        </p:txBody>
      </p:sp>
      <p:sp>
        <p:nvSpPr>
          <p:cNvPr id="7"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57012" cy="3601153"/>
          </a:xfrm>
        </p:spPr>
        <p:txBody>
          <a:bodyPr anchor="t"/>
          <a:lstStyle/>
          <a:p>
            <a:pPr>
              <a:lnSpc>
                <a:spcPts val="2400"/>
              </a:lnSpc>
            </a:pPr>
            <a:r>
              <a:rPr lang="mt" sz="1800" b="0" i="0" strike="noStrike" cap="none" spc="0" baseline="0" dirty="0">
                <a:solidFill>
                  <a:srgbClr val="000000"/>
                </a:solidFill>
                <a:effectLst/>
                <a:latin typeface="Helvetica"/>
                <a:ea typeface="Helvetica"/>
                <a:cs typeface="Helvetica"/>
              </a:rPr>
              <a:t>Bħala parti mill-pass tal-edukazzjoni fl-implimentazzjoni tal-Prattiċi Tajba ta’ NEPSI,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NEPSI </a:t>
            </a:r>
            <a:r>
              <a:rPr lang="mt" sz="1800" b="0" i="0" strike="noStrike" cap="none" spc="0" baseline="0" dirty="0">
                <a:solidFill>
                  <a:srgbClr val="000000"/>
                </a:solidFill>
                <a:effectLst/>
                <a:latin typeface="Helvetica"/>
                <a:ea typeface="Helvetica"/>
                <a:cs typeface="Helvetica"/>
              </a:rPr>
              <a:t>żviluppat sett ta’ riżorsi edukattivi. </a:t>
            </a:r>
          </a:p>
          <a:p>
            <a:pPr>
              <a:lnSpc>
                <a:spcPts val="2400"/>
              </a:lnSpc>
            </a:pPr>
            <a:r>
              <a:rPr lang="mt" sz="1800" b="0" i="0" strike="noStrike" cap="none" spc="0" baseline="0" dirty="0">
                <a:solidFill>
                  <a:srgbClr val="000000"/>
                </a:solidFill>
                <a:effectLst/>
                <a:latin typeface="Helvetica"/>
                <a:ea typeface="Helvetica"/>
                <a:cs typeface="Helvetica"/>
              </a:rPr>
              <a:t>Kull pakkett ta’ Taħriġ bil-PowerPoint ikopri tema rilevanti għall-ħaddiema madwar l-industriji kollha li jużaw materjali li fihom is-silika kristallina. Il-pakketti jipprovdu informazzjoni dwar ir-riskji għall-esponiment tat-trab relatati mat-tema u l-prattiċi u l-miżuri tajbin disponibbli biex dawn jitnaqqsu</a:t>
            </a:r>
            <a:r>
              <a:rPr lang="mt" sz="1800" b="0" i="0" strike="noStrike" cap="none" spc="0" baseline="0" dirty="0" smtClean="0">
                <a:solidFill>
                  <a:srgbClr val="000000"/>
                </a:solidFill>
                <a:effectLst/>
                <a:latin typeface="Helvetica"/>
                <a:ea typeface="Helvetica"/>
                <a:cs typeface="Helvetica"/>
              </a:rPr>
              <a:t>.</a:t>
            </a:r>
            <a:r>
              <a:rPr lang="en-IN" sz="1800" b="0" i="0" strike="noStrike" cap="none" spc="0" baseline="0" dirty="0" smtClean="0">
                <a:solidFill>
                  <a:srgbClr val="000000"/>
                </a:solidFill>
                <a:effectLst/>
                <a:latin typeface="Helvetica"/>
                <a:ea typeface="Helvetica"/>
                <a:cs typeface="Helvetica"/>
              </a:rPr>
              <a:t> </a:t>
            </a:r>
            <a:r>
              <a:rPr lang="mt" sz="1800" b="0" i="0" strike="noStrike" cap="none" spc="0" baseline="0" dirty="0" smtClean="0">
                <a:solidFill>
                  <a:srgbClr val="000000"/>
                </a:solidFill>
                <a:effectLst/>
                <a:latin typeface="Helvetica"/>
                <a:ea typeface="Helvetica"/>
                <a:cs typeface="Helvetica"/>
              </a:rPr>
              <a:t>L-għan </a:t>
            </a:r>
            <a:r>
              <a:rPr lang="mt" sz="1800" b="0" i="0" strike="noStrike" cap="none" spc="0" baseline="0" dirty="0">
                <a:solidFill>
                  <a:srgbClr val="000000"/>
                </a:solidFill>
                <a:effectLst/>
                <a:latin typeface="Helvetica"/>
                <a:ea typeface="Helvetica"/>
                <a:cs typeface="Helvetica"/>
              </a:rPr>
              <a:t>tat-taħriġ huwa biex jinforma u jeduka lill-ħaddiema sabiex jgħinhom jużaw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il-miżuri </a:t>
            </a:r>
            <a:r>
              <a:rPr lang="mt" sz="1800" b="0" i="0" strike="noStrike" cap="none" spc="0" baseline="0" dirty="0">
                <a:solidFill>
                  <a:srgbClr val="000000"/>
                </a:solidFill>
                <a:effectLst/>
                <a:latin typeface="Helvetica"/>
                <a:ea typeface="Helvetica"/>
                <a:cs typeface="Helvetica"/>
              </a:rPr>
              <a:t>ta’ kontroll b’mod effettiv u jnaqqas l-esponiment tagħhom għas-silika kristallina respirabbli (RCS) fuq il-post tax-xogħol.</a:t>
            </a:r>
          </a:p>
          <a:p>
            <a:pPr>
              <a:lnSpc>
                <a:spcPts val="2400"/>
              </a:lnSpc>
            </a:pPr>
            <a:r>
              <a:rPr lang="mt" sz="1800" b="0" i="0" strike="noStrike" cap="none" spc="0" baseline="0" dirty="0">
                <a:solidFill>
                  <a:srgbClr val="000000"/>
                </a:solidFill>
                <a:effectLst/>
                <a:latin typeface="Helvetica"/>
                <a:ea typeface="Helvetica"/>
                <a:cs typeface="Helvetica"/>
              </a:rPr>
              <a:t>Uża l-mudell vojt kif ukoll il-placeholders biex iżżid informazzjoni addizzjonali ma’ dan il-pakkett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a:t>
            </a:r>
            <a:r>
              <a:rPr lang="mt" sz="1800" b="0" i="0" strike="noStrike" cap="none" spc="0" baseline="0" dirty="0">
                <a:solidFill>
                  <a:srgbClr val="000000"/>
                </a:solidFill>
                <a:effectLst/>
                <a:latin typeface="Helvetica"/>
                <a:ea typeface="Helvetica"/>
                <a:cs typeface="Helvetica"/>
              </a:rPr>
              <a:t>’ taħriġ, kif meħtieġ.</a:t>
            </a:r>
          </a:p>
        </p:txBody>
      </p:sp>
    </p:spTree>
    <p:extLst>
      <p:ext uri="{BB962C8B-B14F-4D97-AF65-F5344CB8AC3E}">
        <p14:creationId xmlns:p14="http://schemas.microsoft.com/office/powerpoint/2010/main" val="24804037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JEKK JOGĦĠBOK INNOTA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mt" sz="1800" b="0" i="0" strike="noStrike" cap="none" spc="0" baseline="0">
                <a:solidFill>
                  <a:srgbClr val="000000"/>
                </a:solidFill>
                <a:effectLst/>
                <a:latin typeface="Helvetica"/>
                <a:ea typeface="Helvetica"/>
                <a:cs typeface="Helvetica"/>
              </a:rPr>
              <a:t>L-informazzjoni f’dan it-taħriġ bil-PowerPoint huwa ta’ natura konsultattiva u b’kontenut informattiv. Dan mhuwiex standard jew regolament, u lanqas joħloq obbligu ġdid legali jew ibiddel obbligazzjonijiet eżistenti maħluqa minn leġiżlazzjoni u politika tas-saħħa.</a:t>
            </a:r>
          </a:p>
        </p:txBody>
      </p:sp>
    </p:spTree>
    <p:extLst>
      <p:ext uri="{BB962C8B-B14F-4D97-AF65-F5344CB8AC3E}">
        <p14:creationId xmlns:p14="http://schemas.microsoft.com/office/powerpoint/2010/main" val="340604710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INTRODUZZJONI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638305" cy="3682369"/>
          </a:xfrm>
        </p:spPr>
        <p:txBody>
          <a:bodyPr/>
          <a:lstStyle/>
          <a:p>
            <a:pPr>
              <a:lnSpc>
                <a:spcPts val="2400"/>
              </a:lnSpc>
            </a:pPr>
            <a:r>
              <a:rPr lang="mt" sz="1800" b="1" i="0" strike="noStrike" cap="none" spc="0" baseline="0" dirty="0">
                <a:solidFill>
                  <a:srgbClr val="000000"/>
                </a:solidFill>
                <a:effectLst/>
                <a:latin typeface="Helvetica"/>
                <a:ea typeface="Helvetica"/>
                <a:cs typeface="Helvetica"/>
              </a:rPr>
              <a:t>Huwa prijorità li tipproteġi lilek innifsek minn perikli relatati max-xogħol.</a:t>
            </a:r>
          </a:p>
          <a:p>
            <a:pPr>
              <a:lnSpc>
                <a:spcPts val="2400"/>
              </a:lnSpc>
            </a:pPr>
            <a:r>
              <a:rPr lang="mt" sz="1800" b="0" i="0" strike="noStrike" cap="none" spc="0" baseline="0" dirty="0">
                <a:solidFill>
                  <a:srgbClr val="000000"/>
                </a:solidFill>
                <a:effectLst/>
                <a:latin typeface="Helvetica"/>
                <a:ea typeface="Helvetica"/>
                <a:cs typeface="Helvetica"/>
              </a:rPr>
              <a:t>F’dan it-taħriġ bil-PowerPoint, inti ser titgħallem dwar:</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Kif is-sistemi ta’ immaniġġjar u ta’ trasport huma mfassla, kompletament fl-għeluq biex jipprevjenu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r-rilaxx </a:t>
            </a:r>
            <a:r>
              <a:rPr lang="mt" sz="1800" b="0" i="0" strike="noStrike" cap="none" spc="0" baseline="0" dirty="0">
                <a:solidFill>
                  <a:srgbClr val="000000"/>
                </a:solidFill>
                <a:effectLst/>
                <a:latin typeface="Helvetica"/>
                <a:ea typeface="Helvetica"/>
                <a:cs typeface="Helvetica"/>
              </a:rPr>
              <a:t>ta’ trab respirabbli tas-silika kristallina (RCS) fl-arja tal-post tax-xogħol meta l-materjali goffi jitmexxew minn post għal ieħor</a:t>
            </a:r>
          </a:p>
          <a:p>
            <a:pPr marL="285750" indent="-285750">
              <a:lnSpc>
                <a:spcPts val="2400"/>
              </a:lnSpc>
              <a:buFont typeface="Arial" panose="020B0604020202020204" pitchFamily="34" charset="0"/>
              <a:buChar char="•"/>
            </a:pPr>
            <a:r>
              <a:rPr lang="mt" sz="1800" b="0" i="0" strike="noStrike" cap="none" spc="0" baseline="0" dirty="0">
                <a:solidFill>
                  <a:srgbClr val="FF0000"/>
                </a:solidFill>
                <a:effectLst/>
                <a:latin typeface="Helvetica"/>
                <a:ea typeface="Helvetica"/>
                <a:cs typeface="Helvetica"/>
              </a:rPr>
              <a:t>Test li jimtela mill-għalliem - jekk inti żidt slajd personalizzat, daħħal ħarsa qasira tal-materjal kontestwali</a:t>
            </a:r>
          </a:p>
          <a:p>
            <a:pPr marL="285750" indent="-285750">
              <a:lnSpc>
                <a:spcPts val="2400"/>
              </a:lnSpc>
              <a:buFont typeface="Arial" panose="020B0604020202020204" pitchFamily="34" charset="0"/>
              <a:buChar char="•"/>
            </a:pPr>
            <a:endParaRPr lang="en-US" sz="1800" dirty="0">
              <a:solidFill>
                <a:srgbClr val="FF0000"/>
              </a:solidFill>
            </a:endParaRPr>
          </a:p>
          <a:p>
            <a:pPr marL="285750" indent="-285750">
              <a:lnSpc>
                <a:spcPts val="24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4A3A0FCF-3A9E-3E4F-818D-83B5613D1B2E}"/>
              </a:ext>
            </a:extLst>
          </p:cNvPr>
          <p:cNvPicPr>
            <a:picLocks noGrp="1" noChangeAspect="1"/>
          </p:cNvPicPr>
          <p:nvPr>
            <p:ph type="pic" sz="quarter" idx="12"/>
          </p:nvPr>
        </p:nvPicPr>
        <p:blipFill>
          <a:blip r:embed="rId3"/>
          <a:srcRect l="10880" r="10880"/>
          <a:stretch>
            <a:fillRect/>
          </a:stretch>
        </p:blipFill>
        <p:spPr>
          <a:prstGeom prst="rect">
            <a:avLst/>
          </a:prstGeom>
        </p:spPr>
      </p:pic>
    </p:spTree>
    <p:extLst>
      <p:ext uri="{BB962C8B-B14F-4D97-AF65-F5344CB8AC3E}">
        <p14:creationId xmlns:p14="http://schemas.microsoft.com/office/powerpoint/2010/main" val="228789241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702137"/>
            <a:ext cx="4484341" cy="789663"/>
          </a:xfrm>
        </p:spPr>
        <p:txBody>
          <a:bodyPr/>
          <a:lstStyle/>
          <a:p>
            <a:pPr>
              <a:lnSpc>
                <a:spcPct val="100000"/>
              </a:lnSpc>
            </a:pPr>
            <a:r>
              <a:rPr lang="mt" sz="2800" b="1" i="0" strike="noStrike" cap="none" spc="0" baseline="0">
                <a:solidFill>
                  <a:srgbClr val="F6A317"/>
                </a:solidFill>
                <a:effectLst/>
                <a:latin typeface="Helvetica"/>
                <a:ea typeface="Helvetica"/>
                <a:cs typeface="Helvetica"/>
              </a:rPr>
              <a:t>TEKNIKI GĦALL-KONTROLL TAT-TRAB</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mt" sz="1800" b="0" i="0" strike="noStrike" cap="none" spc="0" baseline="0">
                <a:solidFill>
                  <a:srgbClr val="000000"/>
                </a:solidFill>
                <a:effectLst/>
                <a:latin typeface="Helvetica"/>
                <a:ea typeface="Helvetica"/>
                <a:cs typeface="Helvetica"/>
              </a:rPr>
              <a:t>Is-sistemi ta’ immaniġġjar u ta’ trasport jintużaw fl-għeluq biex jimmaniġġjaw it-trab li huwa wieħed mill-ħames tekniki ewlenin ta’ kontroll tat-trab.</a:t>
            </a:r>
          </a:p>
          <a:p>
            <a:pPr marL="342900" indent="-342900">
              <a:lnSpc>
                <a:spcPts val="2400"/>
              </a:lnSpc>
              <a:buFontTx/>
              <a:buChar char="-"/>
            </a:pPr>
            <a:endParaRPr lang="en-US" sz="1800"/>
          </a:p>
        </p:txBody>
      </p:sp>
      <p:pic>
        <p:nvPicPr>
          <p:cNvPr id="22" name="Picture 21" descr="A screenshot of a cell phone&#10;&#10;Description automatically generated">
            <a:extLst>
              <a:ext uri="{FF2B5EF4-FFF2-40B4-BE49-F238E27FC236}">
                <a16:creationId xmlns:a16="http://schemas.microsoft.com/office/drawing/2014/main" id="{56A9ED7A-897F-C344-9D0B-D8BE65CDB772}"/>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0F185279-7B8C-7D46-94F2-74B67977D26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3211EB1-7956-8F43-99F1-AC2F32F9D3AA}"/>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D971B22-82DB-1949-AA9F-0BE09BCCB2C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3E32322-8D9B-A140-B695-8BF7045CDF84}"/>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D2092575-FD56-0743-82BA-51CFDCEAB6A2}"/>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IĠJENE TAJBA / </a:t>
            </a:r>
            <a:r>
              <a:rPr lang="en-IN" sz="1050" b="1" i="0" strike="noStrike" cap="none" spc="50" baseline="0" dirty="0" smtClean="0">
                <a:solidFill>
                  <a:srgbClr val="EF9A2E"/>
                </a:solidFill>
                <a:effectLst/>
                <a:latin typeface="Futura Medium"/>
                <a:ea typeface="Futura Medium"/>
                <a:cs typeface="Futura Medium"/>
              </a:rPr>
              <a:t/>
            </a:r>
            <a:br>
              <a:rPr lang="en-IN" sz="1050" b="1" i="0" strike="noStrike" cap="none" spc="50" baseline="0" dirty="0" smtClean="0">
                <a:solidFill>
                  <a:srgbClr val="EF9A2E"/>
                </a:solidFill>
                <a:effectLst/>
                <a:latin typeface="Futura Medium"/>
                <a:ea typeface="Futura Medium"/>
                <a:cs typeface="Futura Medium"/>
              </a:rPr>
            </a:br>
            <a:r>
              <a:rPr lang="mt" sz="1050" b="1" i="0" strike="noStrike" cap="none" spc="50" baseline="0" dirty="0" smtClean="0">
                <a:solidFill>
                  <a:srgbClr val="EF9A2E"/>
                </a:solidFill>
                <a:effectLst/>
                <a:latin typeface="Futura Medium"/>
                <a:ea typeface="Futura Medium"/>
                <a:cs typeface="Futura Medium"/>
              </a:rPr>
              <a:t>ŻAMMA </a:t>
            </a:r>
            <a:r>
              <a:rPr lang="mt" sz="1050" b="1" i="0" strike="noStrike" cap="none" spc="50" baseline="0" dirty="0">
                <a:solidFill>
                  <a:srgbClr val="EF9A2E"/>
                </a:solidFill>
                <a:effectLst/>
                <a:latin typeface="Futura Medium"/>
                <a:ea typeface="Futura Medium"/>
                <a:cs typeface="Futura Medium"/>
              </a:rPr>
              <a:t>TAD-DAR</a:t>
            </a:r>
          </a:p>
          <a:p>
            <a:r>
              <a:rPr lang="mt" sz="1200" b="0" i="0" strike="noStrike" cap="none" spc="0" baseline="0" dirty="0">
                <a:solidFill>
                  <a:srgbClr val="000000"/>
                </a:solidFill>
                <a:effectLst/>
                <a:latin typeface="Calibri"/>
                <a:ea typeface="Calibri"/>
                <a:cs typeface="Calibri"/>
              </a:rPr>
              <a:t>Il-ħasil tal-ħwejjeġ tax-xogħol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u </a:t>
            </a:r>
            <a:r>
              <a:rPr lang="mt" sz="1200" b="0" i="0" strike="noStrike" cap="none" spc="0" baseline="0" dirty="0">
                <a:solidFill>
                  <a:srgbClr val="000000"/>
                </a:solidFill>
                <a:effectLst/>
                <a:latin typeface="Calibri"/>
                <a:ea typeface="Calibri"/>
                <a:cs typeface="Calibri"/>
              </a:rPr>
              <a:t>t-tneħħija bil-vakum tat-trab li jiġi prodott minn proċessi jwaqqaf it-trab milli jakkumula tul iż-żmien - post tax-xogħol nadif huwa wieħed sigur</a:t>
            </a:r>
          </a:p>
          <a:p>
            <a:endParaRPr lang="en-US" dirty="0"/>
          </a:p>
        </p:txBody>
      </p:sp>
      <p:sp>
        <p:nvSpPr>
          <p:cNvPr id="28" name="TextBox 27">
            <a:extLst>
              <a:ext uri="{FF2B5EF4-FFF2-40B4-BE49-F238E27FC236}">
                <a16:creationId xmlns:a16="http://schemas.microsoft.com/office/drawing/2014/main" id="{2FB3E759-73AB-024F-93CA-18EDAD7A169E}"/>
              </a:ext>
            </a:extLst>
          </p:cNvPr>
          <p:cNvSpPr txBox="1"/>
          <p:nvPr/>
        </p:nvSpPr>
        <p:spPr>
          <a:xfrm>
            <a:off x="6579514" y="3394767"/>
            <a:ext cx="1896829" cy="134652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GĦELUQ</a:t>
            </a:r>
          </a:p>
          <a:p>
            <a:pPr>
              <a:spcAft>
                <a:spcPts val="300"/>
              </a:spcAft>
            </a:pPr>
            <a:r>
              <a:rPr lang="mt" sz="1200" b="0" i="0" strike="noStrike" cap="none" spc="0" baseline="0" dirty="0">
                <a:solidFill>
                  <a:srgbClr val="000000"/>
                </a:solidFill>
                <a:effectLst/>
                <a:latin typeface="Calibri"/>
                <a:ea typeface="Calibri"/>
                <a:cs typeface="Calibri"/>
              </a:rPr>
              <a:t>Meta l-proċessi li jipproduċu l-RCS iseħħu f’ambjent magħluq jiġi evitat l-esponiment fis-sors</a:t>
            </a:r>
          </a:p>
          <a:p>
            <a:pPr>
              <a:spcAft>
                <a:spcPts val="300"/>
              </a:spcAft>
            </a:pPr>
            <a:endParaRPr lang="en-US" dirty="0"/>
          </a:p>
        </p:txBody>
      </p:sp>
      <p:sp>
        <p:nvSpPr>
          <p:cNvPr id="29" name="TextBox 28">
            <a:extLst>
              <a:ext uri="{FF2B5EF4-FFF2-40B4-BE49-F238E27FC236}">
                <a16:creationId xmlns:a16="http://schemas.microsoft.com/office/drawing/2014/main" id="{77A412B4-051E-3844-A4E0-9781B6360C82}"/>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ESTRAZZJONI / VENTILAZZJONI</a:t>
            </a:r>
          </a:p>
          <a:p>
            <a:pPr>
              <a:spcAft>
                <a:spcPts val="300"/>
              </a:spcAft>
            </a:pPr>
            <a:r>
              <a:rPr lang="mt" sz="1200" b="0" i="0" strike="noStrike" cap="none" spc="0" baseline="0" dirty="0">
                <a:solidFill>
                  <a:srgbClr val="000000"/>
                </a:solidFill>
                <a:effectLst/>
                <a:latin typeface="Calibri"/>
                <a:ea typeface="Calibri"/>
                <a:cs typeface="Calibri"/>
              </a:rPr>
              <a:t>Aqbad l-RCS jinqabad fis-sors qabel ma tiġi espost għalih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u </a:t>
            </a:r>
            <a:r>
              <a:rPr lang="mt" sz="1200" b="0" i="0" strike="noStrike" cap="none" spc="0" baseline="0" dirty="0">
                <a:solidFill>
                  <a:srgbClr val="000000"/>
                </a:solidFill>
                <a:effectLst/>
                <a:latin typeface="Calibri"/>
                <a:ea typeface="Calibri"/>
                <a:cs typeface="Calibri"/>
              </a:rPr>
              <a:t>ssostitwixxi l-arja kontaminata ma’ arja nadifa.</a:t>
            </a:r>
          </a:p>
          <a:p>
            <a:endParaRPr lang="en-US" dirty="0"/>
          </a:p>
        </p:txBody>
      </p:sp>
      <p:sp>
        <p:nvSpPr>
          <p:cNvPr id="30" name="TextBox 29">
            <a:extLst>
              <a:ext uri="{FF2B5EF4-FFF2-40B4-BE49-F238E27FC236}">
                <a16:creationId xmlns:a16="http://schemas.microsoft.com/office/drawing/2014/main" id="{88D323DB-E4CF-A549-9820-D7DAFB16948A}"/>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TAGĦMIR PROTETTIV</a:t>
            </a:r>
          </a:p>
          <a:p>
            <a:r>
              <a:rPr lang="mt" sz="1200" b="0" i="0" strike="noStrike" cap="none" spc="0" baseline="0" dirty="0">
                <a:solidFill>
                  <a:srgbClr val="000000"/>
                </a:solidFill>
                <a:effectLst/>
                <a:latin typeface="Calibri"/>
                <a:ea typeface="Calibri"/>
                <a:cs typeface="Calibri"/>
              </a:rPr>
              <a:t>Il-PPE (ex. maskri tal-wiċċ) jipproteġu l-ħaddiema mit-trab meta l-miżuri l-oħra kollha ta’ kontroll ma jkunux biżżekked biex jikkontrollaw ir-riskji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tal-esponiment</a:t>
            </a:r>
            <a:endParaRPr lang="mt" sz="1200" b="0" i="0" strike="noStrike" cap="none" spc="0" baseline="0" dirty="0">
              <a:solidFill>
                <a:srgbClr val="000000"/>
              </a:solidFill>
              <a:effectLst/>
              <a:latin typeface="Calibri"/>
              <a:ea typeface="Calibri"/>
              <a:cs typeface="Calibri"/>
            </a:endParaRPr>
          </a:p>
          <a:p>
            <a:endParaRPr lang="en-US" dirty="0"/>
          </a:p>
        </p:txBody>
      </p:sp>
      <p:sp>
        <p:nvSpPr>
          <p:cNvPr id="31" name="TextBox 30">
            <a:extLst>
              <a:ext uri="{FF2B5EF4-FFF2-40B4-BE49-F238E27FC236}">
                <a16:creationId xmlns:a16="http://schemas.microsoft.com/office/drawing/2014/main" id="{2834BA1B-4C7F-234E-8E9A-C295F5253FB8}"/>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ILMA</a:t>
            </a:r>
          </a:p>
          <a:p>
            <a:pPr>
              <a:spcAft>
                <a:spcPts val="300"/>
              </a:spcAft>
            </a:pPr>
            <a:r>
              <a:rPr lang="mt" sz="1200" b="0" i="0" strike="noStrike" cap="none" spc="0" baseline="0" dirty="0">
                <a:solidFill>
                  <a:srgbClr val="000000"/>
                </a:solidFill>
                <a:effectLst/>
                <a:latin typeface="Calibri"/>
                <a:ea typeface="Calibri"/>
                <a:cs typeface="Calibri"/>
              </a:rPr>
              <a:t>Proċessi li jinżammu mxarrba jipprevejnu li t-trab jidħol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fl-arja </a:t>
            </a:r>
            <a:r>
              <a:rPr lang="mt" sz="1200" b="0" i="0" strike="noStrike" cap="none" spc="0" baseline="0" dirty="0">
                <a:solidFill>
                  <a:srgbClr val="000000"/>
                </a:solidFill>
                <a:effectLst/>
                <a:latin typeface="Calibri"/>
                <a:ea typeface="Calibri"/>
                <a:cs typeface="Calibri"/>
              </a:rPr>
              <a:t>billi jaqbad il-partikli mal-ilma</a:t>
            </a:r>
          </a:p>
          <a:p>
            <a:pPr>
              <a:spcAft>
                <a:spcPts val="300"/>
              </a:spcAft>
            </a:pPr>
            <a:endParaRPr lang="en-US" dirty="0"/>
          </a:p>
        </p:txBody>
      </p:sp>
    </p:spTree>
    <p:extLst>
      <p:ext uri="{BB962C8B-B14F-4D97-AF65-F5344CB8AC3E}">
        <p14:creationId xmlns:p14="http://schemas.microsoft.com/office/powerpoint/2010/main" val="235379510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3794755"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IR-RISKJI MINN DIN L-ATTIVITÀ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Il-funzjonament korrett ta’ dan it-tagħmir huwa essenzjali sabiex jipproteġina mill-RCS.</a:t>
            </a:r>
          </a:p>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Esponiment fit-tul għal livelli ta’ RCS jista’ jikkawża mard fil-pulmun diżabilitattiv</a:t>
            </a:r>
          </a:p>
          <a:p>
            <a:pPr>
              <a:lnSpc>
                <a:spcPts val="2400"/>
              </a:lnSpc>
            </a:pPr>
            <a:r>
              <a:rPr lang="mt" sz="1800" b="0" i="0" strike="noStrike" cap="none" spc="0" baseline="0" dirty="0">
                <a:solidFill>
                  <a:srgbClr val="000000"/>
                </a:solidFill>
                <a:effectLst/>
                <a:latin typeface="Helvetica"/>
                <a:ea typeface="Helvetica"/>
                <a:cs typeface="Helvetica"/>
              </a:rPr>
              <a:t>Huwa importanti li nipproteġu ruħna kuljum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mill-esponiment </a:t>
            </a:r>
            <a:r>
              <a:rPr lang="mt" sz="1800" b="0" i="0" strike="noStrike" cap="none" spc="0" baseline="0" dirty="0">
                <a:solidFill>
                  <a:srgbClr val="000000"/>
                </a:solidFill>
                <a:effectLst/>
                <a:latin typeface="Helvetica"/>
                <a:ea typeface="Helvetica"/>
                <a:cs typeface="Helvetica"/>
              </a:rPr>
              <a:t>għal dan it-trab fl-arja. </a:t>
            </a:r>
          </a:p>
          <a:p>
            <a:pPr>
              <a:lnSpc>
                <a:spcPts val="2400"/>
              </a:lnSpc>
            </a:pPr>
            <a:r>
              <a:rPr lang="mt" sz="1800" b="0" i="0" strike="noStrike" cap="none" spc="0" baseline="0" dirty="0">
                <a:solidFill>
                  <a:srgbClr val="000000"/>
                </a:solidFill>
                <a:effectLst/>
                <a:latin typeface="Helvetica"/>
                <a:ea typeface="Helvetica"/>
                <a:cs typeface="Helvetica"/>
              </a:rPr>
              <a:t>Meta ssegwi prattiċi tajbin illum, inkunu qed nipproteġu lil saħħitna għall-futur.</a:t>
            </a:r>
          </a:p>
          <a:p>
            <a:pPr>
              <a:lnSpc>
                <a:spcPts val="2400"/>
              </a:lnSpc>
            </a:pPr>
            <a:r>
              <a:rPr lang="mt" sz="1800" b="0" i="0" strike="noStrike" cap="none" spc="0" baseline="0" dirty="0">
                <a:solidFill>
                  <a:srgbClr val="000000"/>
                </a:solidFill>
                <a:effectLst/>
                <a:latin typeface="Helvetica"/>
                <a:ea typeface="Helvetica"/>
                <a:cs typeface="Helvetica"/>
              </a:rPr>
              <a:t>Kif ser tqatta’ ż-żmien tal-pensjoni tiegħek?</a:t>
            </a:r>
          </a:p>
        </p:txBody>
      </p:sp>
      <p:pic>
        <p:nvPicPr>
          <p:cNvPr id="7" name="Picture Placeholder 6" descr="A picture containing person, indoor, bed, room&#10;&#10;Description automatically generated">
            <a:extLst>
              <a:ext uri="{FF2B5EF4-FFF2-40B4-BE49-F238E27FC236}">
                <a16:creationId xmlns:a16="http://schemas.microsoft.com/office/drawing/2014/main" id="{BA704F38-E57F-2E4E-A8BF-5B64C4690C37}"/>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63B6737F-C3B8-364D-918F-31EF626CFF0F}"/>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55B4C7-974C-0A45-94F6-3C96FA413824}"/>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KIF IL-PROĊESSI FL-GĦELUQ INAQQSU L-ESPONIMENT GĦALL-RCS</a:t>
            </a:r>
          </a:p>
        </p:txBody>
      </p:sp>
      <p:sp>
        <p:nvSpPr>
          <p:cNvPr id="3" name="Text Placeholder 2">
            <a:extLst>
              <a:ext uri="{FF2B5EF4-FFF2-40B4-BE49-F238E27FC236}">
                <a16:creationId xmlns:a16="http://schemas.microsoft.com/office/drawing/2014/main" id="{9666E92B-4C70-7D46-AF9D-9EEB0081A31F}"/>
              </a:ext>
            </a:extLst>
          </p:cNvPr>
          <p:cNvSpPr>
            <a:spLocks noGrp="1"/>
          </p:cNvSpPr>
          <p:nvPr>
            <p:ph type="body" sz="quarter" idx="11"/>
          </p:nvPr>
        </p:nvSpPr>
        <p:spPr>
          <a:xfrm>
            <a:off x="777243" y="3140835"/>
            <a:ext cx="5453624" cy="3187545"/>
          </a:xfrm>
        </p:spPr>
        <p:txBody>
          <a:bodyPr/>
          <a:lstStyle/>
          <a:p>
            <a:pPr>
              <a:lnSpc>
                <a:spcPts val="2400"/>
              </a:lnSpc>
              <a:spcAft>
                <a:spcPts val="1000"/>
              </a:spcAft>
            </a:pPr>
            <a:r>
              <a:rPr lang="mt" sz="1800" b="0" i="0" strike="noStrike" cap="none" spc="0" baseline="0">
                <a:solidFill>
                  <a:srgbClr val="000000"/>
                </a:solidFill>
                <a:effectLst/>
                <a:latin typeface="Helvetica"/>
                <a:ea typeface="Helvetica"/>
                <a:cs typeface="Helvetica"/>
              </a:rPr>
              <a:t>Sistemi fl-għeluq huma l-iktar miżuri tekniki effettivi għall-kontroll tat-trab. Il-benefiċċji jinkludu:</a:t>
            </a:r>
          </a:p>
          <a:p>
            <a:pPr marL="342900" indent="-342900">
              <a:lnSpc>
                <a:spcPts val="2400"/>
              </a:lnSpc>
              <a:spcBef>
                <a:spcPts val="600"/>
              </a:spcBef>
              <a:spcAft>
                <a:spcPts val="1000"/>
              </a:spcAft>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Esponiment imnaqqas/eliminat għat-trab </a:t>
            </a:r>
          </a:p>
          <a:p>
            <a:pPr marL="342900" indent="-342900">
              <a:lnSpc>
                <a:spcPts val="2400"/>
              </a:lnSpc>
              <a:spcBef>
                <a:spcPts val="600"/>
              </a:spcBef>
              <a:spcAft>
                <a:spcPts val="1000"/>
              </a:spcAft>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Trasportazzjoni malajr u kost-effettiv ta’ materjali </a:t>
            </a:r>
          </a:p>
          <a:p>
            <a:pPr marL="342900" indent="-342900">
              <a:lnSpc>
                <a:spcPts val="2400"/>
              </a:lnSpc>
              <a:spcBef>
                <a:spcPts val="600"/>
              </a:spcBef>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Riskju limitat ta’ żball uman jew ġrieħi</a:t>
            </a:r>
          </a:p>
        </p:txBody>
      </p:sp>
      <p:pic>
        <p:nvPicPr>
          <p:cNvPr id="6" name="Picture Placeholder 5">
            <a:extLst>
              <a:ext uri="{FF2B5EF4-FFF2-40B4-BE49-F238E27FC236}">
                <a16:creationId xmlns:a16="http://schemas.microsoft.com/office/drawing/2014/main" id="{8A3A9C2B-033E-8F42-A4DC-38ED6BDE2ABC}"/>
              </a:ext>
            </a:extLst>
          </p:cNvPr>
          <p:cNvPicPr>
            <a:picLocks noGrp="1" noChangeAspect="1"/>
          </p:cNvPicPr>
          <p:nvPr>
            <p:ph type="pic" sz="quarter" idx="12"/>
          </p:nvPr>
        </p:nvPicPr>
        <p:blipFill>
          <a:blip r:embed="rId3"/>
          <a:srcRect l="7463" t="3" r="14071" b="-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9065283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CC3005-B84F-6E48-A25C-EC6DF710A603}"/>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TIPI TA’ SISTEMI TA’ TRASPORT FL-GĦELUQ</a:t>
            </a:r>
          </a:p>
        </p:txBody>
      </p:sp>
      <p:sp>
        <p:nvSpPr>
          <p:cNvPr id="3" name="Text Placeholder 2">
            <a:extLst>
              <a:ext uri="{FF2B5EF4-FFF2-40B4-BE49-F238E27FC236}">
                <a16:creationId xmlns:a16="http://schemas.microsoft.com/office/drawing/2014/main" id="{7AFFB282-63D6-EC49-91AD-2BAFD1F5B51F}"/>
              </a:ext>
            </a:extLst>
          </p:cNvPr>
          <p:cNvSpPr>
            <a:spLocks noGrp="1"/>
          </p:cNvSpPr>
          <p:nvPr>
            <p:ph type="body" sz="quarter" idx="11"/>
          </p:nvPr>
        </p:nvSpPr>
        <p:spPr>
          <a:xfrm>
            <a:off x="777243" y="2721600"/>
            <a:ext cx="5453624" cy="3203874"/>
          </a:xfrm>
        </p:spPr>
        <p:txBody>
          <a:bodyPr/>
          <a:lstStyle/>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Ċineg bil-kamin (Screw conveyors)</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Conveyor belts</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Liftijiet bil-barmil (Bucket elevators)</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Vibratory feeds</a:t>
            </a:r>
          </a:p>
          <a:p>
            <a:pPr marL="285750" indent="-285750">
              <a:lnSpc>
                <a:spcPts val="2400"/>
              </a:lnSpc>
              <a:buFont typeface="Arial" panose="020B0604020202020204" pitchFamily="34" charset="0"/>
              <a:buChar char="•"/>
            </a:pPr>
            <a:r>
              <a:rPr lang="mt" sz="1800" b="0" i="0" strike="noStrike" cap="none" spc="0" baseline="0" dirty="0">
                <a:solidFill>
                  <a:srgbClr val="FF0000"/>
                </a:solidFill>
                <a:effectLst/>
                <a:latin typeface="Helvetica"/>
                <a:ea typeface="Helvetica"/>
                <a:cs typeface="Helvetica"/>
              </a:rPr>
              <a:t>Test għall-għalliem — Żid stampa u informazzjoni dwar is-sistemi ta’ trasport speċifiċi għall-kuntest tax-xogħol tiegħek (jekk applikabbli)</a:t>
            </a:r>
          </a:p>
        </p:txBody>
      </p:sp>
      <p:pic>
        <p:nvPicPr>
          <p:cNvPr id="5" name="Picture Placeholder 4">
            <a:extLst>
              <a:ext uri="{FF2B5EF4-FFF2-40B4-BE49-F238E27FC236}">
                <a16:creationId xmlns:a16="http://schemas.microsoft.com/office/drawing/2014/main" id="{97FB4EDE-284D-A04F-BE2E-A5D3E2F03682}"/>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49872010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10195556" cy="850900"/>
          </a:xfrm>
        </p:spPr>
        <p:txBody>
          <a:bodyPr anchor="t"/>
          <a:lstStyle/>
          <a:p>
            <a:pPr>
              <a:lnSpc>
                <a:spcPct val="100000"/>
              </a:lnSpc>
            </a:pPr>
            <a:r>
              <a:rPr lang="mt" sz="2800" b="1" i="0" strike="noStrike" cap="none" spc="0" baseline="0" dirty="0">
                <a:solidFill>
                  <a:srgbClr val="F6A317"/>
                </a:solidFill>
                <a:effectLst/>
                <a:latin typeface="Helvetica"/>
                <a:ea typeface="Helvetica"/>
                <a:cs typeface="Helvetica"/>
              </a:rPr>
              <a:t>X’GĦANDEK U X’M’GĦANDEKX TAGĦMEL GĦAL SISTEMI TA’ IMMANIĠĠJAR FL-GĦELUQ</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86573" y="2591234"/>
            <a:ext cx="11056382" cy="3230407"/>
          </a:xfrm>
        </p:spPr>
        <p:txBody>
          <a:bodyPr/>
          <a:lstStyle/>
          <a:p>
            <a:pPr>
              <a:spcBef>
                <a:spcPts val="800"/>
              </a:spcBef>
            </a:pPr>
            <a:r>
              <a:rPr lang="mt" sz="1600" b="1" i="0" strike="noStrike" cap="none" spc="0" baseline="0" dirty="0">
                <a:solidFill>
                  <a:srgbClr val="000000"/>
                </a:solidFill>
                <a:effectLst/>
                <a:latin typeface="Helvetica"/>
                <a:ea typeface="Helvetica"/>
                <a:cs typeface="Helvetica"/>
              </a:rPr>
              <a:t>X’GĦANDEK TAGĦMEL</a:t>
            </a:r>
          </a:p>
          <a:p>
            <a:pPr marL="285750" indent="-285750">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Iċċekkja għal sinjali viżibbli ta’ ħsara, speċjalment f’punti ta’ tekil (eż. kurvi)</a:t>
            </a:r>
          </a:p>
          <a:p>
            <a:pPr marL="285750" indent="-285750">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Naddaf kwalunkwe tixrid immedjatament billi tuża l-vakum jew tindif bl-imxarrab</a:t>
            </a:r>
          </a:p>
          <a:p>
            <a:pPr marL="285750" indent="-285750">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Iċċekkja l-kundizzjoni tat-tagħmir tat-tindif tal-conveyor belt u aġġustahom kif meħtieġ</a:t>
            </a:r>
          </a:p>
          <a:p>
            <a:pPr marL="285750" indent="-285750">
              <a:spcBef>
                <a:spcPts val="800"/>
              </a:spcBef>
              <a:spcAft>
                <a:spcPts val="1000"/>
              </a:spcAft>
              <a:buSzPct val="85000"/>
              <a:buFont typeface=".Apple Color Emoji UI"/>
              <a:buChar char="✅"/>
            </a:pPr>
            <a:r>
              <a:rPr lang="mt" sz="1600" b="0" i="0" strike="noStrike" cap="none" spc="0" baseline="0" dirty="0">
                <a:solidFill>
                  <a:srgbClr val="000000"/>
                </a:solidFill>
                <a:effectLst/>
                <a:latin typeface="Helvetica"/>
                <a:ea typeface="Helvetica"/>
                <a:cs typeface="Helvetica"/>
              </a:rPr>
              <a:t>Informa lis-superviżur fuq il-post tax-xogġol bi tnixxijiet/affarijiet</a:t>
            </a:r>
          </a:p>
          <a:p>
            <a:pPr marL="285750" indent="-285750">
              <a:spcBef>
                <a:spcPts val="800"/>
              </a:spcBef>
              <a:spcAft>
                <a:spcPts val="1000"/>
              </a:spcAft>
              <a:buSzPct val="85000"/>
              <a:buFont typeface=".Apple Color Emoji UI"/>
              <a:buChar char="✅"/>
            </a:pPr>
            <a:r>
              <a:rPr lang="mt" sz="1600" b="0" i="0" strike="noStrike" cap="none" spc="0" baseline="0" dirty="0">
                <a:solidFill>
                  <a:srgbClr val="000000"/>
                </a:solidFill>
                <a:effectLst/>
                <a:latin typeface="Helvetica"/>
                <a:ea typeface="Helvetica"/>
                <a:cs typeface="Helvetica"/>
              </a:rPr>
              <a:t>Ippjanar bil-quddiem għal sitwazzjonijiet ta’ ħsara. Pereżempju, identifika metodu sigur biex tneħħi xi imblukkaġġ</a:t>
            </a:r>
          </a:p>
          <a:p>
            <a:pPr>
              <a:spcBef>
                <a:spcPts val="800"/>
              </a:spcBef>
              <a:buSzPct val="85000"/>
            </a:pPr>
            <a:r>
              <a:rPr lang="mt" sz="1600" b="1" i="0" strike="noStrike" cap="none" spc="0" baseline="0" dirty="0">
                <a:solidFill>
                  <a:srgbClr val="000000"/>
                </a:solidFill>
                <a:effectLst/>
                <a:latin typeface="Helvetica"/>
                <a:ea typeface="Helvetica"/>
                <a:cs typeface="Helvetica"/>
              </a:rPr>
              <a:t>X’M’GĦANDEKX TAGĦMEL</a:t>
            </a:r>
          </a:p>
          <a:p>
            <a:pPr marL="285750" indent="-285750">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Tgħabbi s-sistemi ta’ immaniġġjar iżżejjed bil-materjali</a:t>
            </a:r>
          </a:p>
          <a:p>
            <a:pPr marL="285750" indent="-285750">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Tittrasporta oġġetti li mhumiex intenzjonati għas-sistema fl-għeluq</a:t>
            </a:r>
          </a:p>
          <a:p>
            <a:pPr marL="285750" indent="-285750">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Tagħmel tibdil mhux awtorizzat fis-sistema. Tingaġġa speċjalist kompetenti.</a:t>
            </a:r>
          </a:p>
          <a:p>
            <a:pPr marL="285750" indent="-285750">
              <a:spcBef>
                <a:spcPts val="800"/>
              </a:spcBef>
              <a:buSzPct val="85000"/>
              <a:buFont typeface=".Apple Color Emoji UI"/>
              <a:buChar char="✅"/>
            </a:pPr>
            <a:endParaRPr lang="en-US" dirty="0"/>
          </a:p>
        </p:txBody>
      </p:sp>
    </p:spTree>
    <p:extLst>
      <p:ext uri="{BB962C8B-B14F-4D97-AF65-F5344CB8AC3E}">
        <p14:creationId xmlns:p14="http://schemas.microsoft.com/office/powerpoint/2010/main" val="292448193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SLAJD VOJTA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mt" sz="1800" b="0" i="0" strike="noStrike" cap="none" spc="0" baseline="0" dirty="0">
                <a:solidFill>
                  <a:srgbClr val="000000"/>
                </a:solidFill>
                <a:effectLst/>
                <a:latin typeface="Helvetica"/>
                <a:ea typeface="Helvetica"/>
                <a:cs typeface="Helvetica"/>
              </a:rPr>
              <a:t>Uża din is-slajd biex toħloq materjal ta’ taħriġ personalizzat u speċifiku għall-ambjent/kuntest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tax-xogħol</a:t>
            </a:r>
            <a:endParaRPr lang="mt" sz="1800" b="0" i="0" strike="noStrike" cap="none" spc="0" baseline="0" dirty="0">
              <a:solidFill>
                <a:srgbClr val="000000"/>
              </a:solidFill>
              <a:effectLst/>
              <a:latin typeface="Helvetica"/>
              <a:ea typeface="Helvetica"/>
              <a:cs typeface="Helvetica"/>
            </a:endParaRPr>
          </a:p>
          <a:p>
            <a:pPr>
              <a:lnSpc>
                <a:spcPts val="2400"/>
              </a:lnSpc>
            </a:pPr>
            <a:r>
              <a:rPr lang="mt" sz="1800" b="0" i="0" strike="noStrike" cap="none" spc="0" baseline="0" dirty="0">
                <a:solidFill>
                  <a:srgbClr val="000000"/>
                </a:solidFill>
                <a:effectLst/>
                <a:latin typeface="Helvetica"/>
                <a:ea typeface="Helvetica"/>
                <a:cs typeface="Helvetica"/>
              </a:rPr>
              <a:t>Biex tbiddel l-istampa, ikklikkja </a:t>
            </a:r>
            <a:r>
              <a:rPr lang="mt" sz="1800" b="0" i="0" strike="noStrike" cap="none" spc="0" baseline="0" dirty="0" smtClean="0">
                <a:solidFill>
                  <a:srgbClr val="000000"/>
                </a:solidFill>
                <a:effectLst/>
                <a:latin typeface="Helvetica"/>
                <a:ea typeface="Helvetica"/>
                <a:cs typeface="Helvetica"/>
              </a:rPr>
              <a:t>bil-lemin</a:t>
            </a:r>
            <a:r>
              <a:rPr lang="en-IN" sz="1800" b="0" i="0" strike="noStrike" cap="none" spc="0" baseline="0" dirty="0" smtClean="0">
                <a:solidFill>
                  <a:srgbClr val="000000"/>
                </a:solidFill>
                <a:effectLst/>
                <a:latin typeface="Helvetica"/>
                <a:ea typeface="Helvetica"/>
                <a:cs typeface="Helvetica"/>
              </a:rPr>
              <a:t> </a:t>
            </a:r>
            <a:r>
              <a:rPr lang="mt" sz="1800" b="0" i="0" strike="noStrike" cap="none" spc="0" baseline="0" dirty="0" smtClean="0">
                <a:solidFill>
                  <a:srgbClr val="000000"/>
                </a:solidFill>
                <a:effectLst/>
                <a:latin typeface="Helvetica"/>
                <a:ea typeface="Helvetica"/>
                <a:cs typeface="Helvetica"/>
              </a:rPr>
              <a:t>&gt;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biddel </a:t>
            </a:r>
            <a:r>
              <a:rPr lang="mt" sz="1800" b="0" i="0" strike="noStrike" cap="none" spc="0" baseline="0" dirty="0">
                <a:solidFill>
                  <a:srgbClr val="000000"/>
                </a:solidFill>
                <a:effectLst/>
                <a:latin typeface="Helvetica"/>
                <a:ea typeface="Helvetica"/>
                <a:cs typeface="Helvetica"/>
              </a:rPr>
              <a:t>l-istampa &gt; mill-fajl</a:t>
            </a:r>
          </a:p>
          <a:p>
            <a:pPr>
              <a:lnSpc>
                <a:spcPts val="2400"/>
              </a:lnSpc>
            </a:pPr>
            <a:r>
              <a:rPr lang="mt" sz="1800" b="0" i="0" strike="noStrike" cap="none" spc="0" baseline="0" dirty="0">
                <a:solidFill>
                  <a:srgbClr val="000000"/>
                </a:solidFill>
                <a:effectLst/>
                <a:latin typeface="Helvetica"/>
                <a:ea typeface="Helvetica"/>
                <a:cs typeface="Helvetica"/>
              </a:rPr>
              <a:t>Sabiex toħloq iktar slajds, ikklikkja t-tab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a:t>
            </a:r>
            <a:r>
              <a:rPr lang="mt" sz="1800" b="0" i="0" strike="noStrike" cap="none" spc="0" baseline="0" dirty="0">
                <a:solidFill>
                  <a:srgbClr val="000000"/>
                </a:solidFill>
                <a:effectLst/>
                <a:latin typeface="Helvetica"/>
                <a:ea typeface="Helvetica"/>
                <a:cs typeface="Helvetica"/>
              </a:rPr>
              <a:t>New Slide’ (Slajd Ġdida) hawn fuq</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705660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KONKLUŻJONI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986414" cy="3682369"/>
          </a:xfrm>
        </p:spPr>
        <p:txBody>
          <a:bodyPr/>
          <a:lstStyle/>
          <a:p>
            <a:pPr>
              <a:lnSpc>
                <a:spcPts val="2400"/>
              </a:lnSpc>
              <a:spcBef>
                <a:spcPts val="600"/>
              </a:spcBef>
              <a:spcAft>
                <a:spcPts val="600"/>
              </a:spcAft>
            </a:pPr>
            <a:r>
              <a:rPr lang="mt" sz="1800" b="0" i="0" strike="noStrike" cap="none" spc="0" baseline="0" dirty="0">
                <a:solidFill>
                  <a:srgbClr val="000000"/>
                </a:solidFill>
                <a:effectLst/>
                <a:latin typeface="Helvetica"/>
                <a:ea typeface="Helvetica"/>
                <a:cs typeface="Helvetica"/>
              </a:rPr>
              <a:t>Sistemi ta’ trasportazzjoni fl-għeluq huma l-aħjar mod kif tikkontrolla t-trab meta materjali goffi jkunu fi tranżitu.</a:t>
            </a:r>
          </a:p>
          <a:p>
            <a:pPr>
              <a:lnSpc>
                <a:spcPts val="2400"/>
              </a:lnSpc>
              <a:spcBef>
                <a:spcPts val="600"/>
              </a:spcBef>
              <a:spcAft>
                <a:spcPts val="1000"/>
              </a:spcAft>
            </a:pPr>
            <a:r>
              <a:rPr lang="mt" sz="1800" b="0" i="0" strike="noStrike" cap="none" spc="0" baseline="0" dirty="0" smtClean="0">
                <a:solidFill>
                  <a:srgbClr val="000000"/>
                </a:solidFill>
                <a:effectLst/>
                <a:latin typeface="Helvetica"/>
                <a:ea typeface="Helvetica"/>
                <a:cs typeface="Helvetica"/>
              </a:rPr>
              <a:t>Ftakar</a:t>
            </a:r>
            <a:r>
              <a:rPr lang="mt" sz="1800" b="0" i="0" strike="noStrike" cap="none" spc="0" baseline="0" dirty="0">
                <a:solidFill>
                  <a:srgbClr val="000000"/>
                </a:solidFill>
                <a:effectLst/>
                <a:latin typeface="Helvetica"/>
                <a:ea typeface="Helvetica"/>
                <a:cs typeface="Helvetica"/>
              </a:rPr>
              <a:t>:</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Dejjem uża sistemi fl-għeluq meta disponibbli</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Iċċekkja s-sistema għal sinjali viżibbli ta’ ħsara</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Irrapporta difetti lis-superviżur tiegħek</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L-għalliem għandu jżid konklużjonijiet skont il-kuntest</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36181350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IKTAR TAGĦLIM</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6"/>
            <a:ext cx="5754186"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3" history="0"/>
              </a:rPr>
              <a:t>Prattiċi Tajbin għal Sistemi ta’ Immaniġġjar u ta’ Trasport (Folja ta’ Ħidma 2.1.11)</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4" history="0"/>
              </a:rPr>
              <a:t>Gwida ta’ Prattiċi Tajbin NEPSI</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5" history="0"/>
              </a:rPr>
              <a:t>Gwida NEPSI għal SMEs</a:t>
            </a:r>
          </a:p>
        </p:txBody>
      </p:sp>
      <p:sp>
        <p:nvSpPr>
          <p:cNvPr id="4" name="Rounded Rectangle 3">
            <a:extLst>
              <a:ext uri="{FF2B5EF4-FFF2-40B4-BE49-F238E27FC236}">
                <a16:creationId xmlns:a16="http://schemas.microsoft.com/office/drawing/2014/main" id="{764DEA05-CEC8-114D-9466-DA27F995374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10C9DFF-9476-7545-977E-CFC2EE51C5ED}"/>
              </a:ext>
            </a:extLst>
          </p:cNvPr>
          <p:cNvSpPr/>
          <p:nvPr/>
        </p:nvSpPr>
        <p:spPr>
          <a:xfrm>
            <a:off x="1088454" y="5296779"/>
            <a:ext cx="10022946" cy="369332"/>
          </a:xfrm>
          <a:prstGeom prst="rect">
            <a:avLst/>
          </a:prstGeom>
          <a:noFill/>
          <a:ln>
            <a:noFill/>
          </a:ln>
        </p:spPr>
        <p:txBody>
          <a:bodyPr wrap="square" anchor="ctr">
            <a:spAutoFit/>
          </a:bodyPr>
          <a:lstStyle/>
          <a:p>
            <a:pPr>
              <a:spcBef>
                <a:spcPts val="1200"/>
              </a:spcBef>
              <a:spcAft>
                <a:spcPts val="1200"/>
              </a:spcAft>
              <a:buSzPct val="130000"/>
            </a:pPr>
            <a:r>
              <a:rPr lang="mt" b="0" i="0" strike="noStrike" cap="none" spc="0" baseline="0" dirty="0">
                <a:solidFill>
                  <a:srgbClr val="000000"/>
                </a:solidFill>
                <a:effectLst/>
                <a:latin typeface="Calibri"/>
                <a:ea typeface="Calibri"/>
                <a:cs typeface="Calibri"/>
              </a:rPr>
              <a:t>Żur il-</a:t>
            </a:r>
            <a:r>
              <a:rPr lang="mt" b="1" i="0" strike="noStrike" cap="none" spc="0" baseline="0" dirty="0">
                <a:solidFill>
                  <a:srgbClr val="000000"/>
                </a:solidFill>
                <a:effectLst/>
                <a:latin typeface="Calibri"/>
                <a:ea typeface="Calibri"/>
                <a:cs typeface="Calibri"/>
              </a:rPr>
              <a:t>Pjattaforma tat-Tagħlim Elettroniku NEPSI</a:t>
            </a:r>
            <a:r>
              <a:rPr lang="mt" b="0" i="0" strike="noStrike" cap="none" spc="0" baseline="0" dirty="0">
                <a:solidFill>
                  <a:srgbClr val="000000"/>
                </a:solidFill>
                <a:effectLst/>
                <a:latin typeface="Calibri"/>
                <a:ea typeface="Calibri"/>
                <a:cs typeface="Calibri"/>
              </a:rPr>
              <a:t> fuq </a:t>
            </a:r>
            <a:r>
              <a:rPr lang="mt" b="0" i="0" strike="noStrike" cap="none" spc="0" baseline="0" dirty="0">
                <a:solidFill>
                  <a:srgbClr val="000000"/>
                </a:solidFill>
                <a:effectLst/>
                <a:latin typeface="Calibri"/>
                <a:ea typeface="Calibri"/>
                <a:cs typeface="Calibri"/>
                <a:hlinkClick r:id="rId6" history="0"/>
              </a:rPr>
              <a:t>training.nepsi.eu</a:t>
            </a:r>
            <a:r>
              <a:rPr lang="mt" b="0" i="0" strike="noStrike" cap="none" spc="0" baseline="0" dirty="0">
                <a:solidFill>
                  <a:srgbClr val="000000"/>
                </a:solidFill>
                <a:effectLst/>
                <a:latin typeface="Calibri"/>
                <a:ea typeface="Calibri"/>
                <a:cs typeface="Calibri"/>
              </a:rPr>
              <a:t> għal iktar riżorsi ta’ tagħlim fuq RCS</a:t>
            </a:r>
          </a:p>
        </p:txBody>
      </p:sp>
    </p:spTree>
    <p:extLst>
      <p:ext uri="{BB962C8B-B14F-4D97-AF65-F5344CB8AC3E}">
        <p14:creationId xmlns:p14="http://schemas.microsoft.com/office/powerpoint/2010/main" val="79543193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bb8a05f-ba89-48bf-93b4-4109da626ae9" xsi:nil="true"/>
    <lcf76f155ced4ddcb4097134ff3c332f xmlns="f06feb05-c6af-42d6-a9e8-1b05703340fb">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D7A3A46F3A8D341BBA0A555D88E7244" ma:contentTypeVersion="11" ma:contentTypeDescription="Create a new document." ma:contentTypeScope="" ma:versionID="20dc117fdf20d5fa08902b7c1e378f56">
  <xsd:schema xmlns:xsd="http://www.w3.org/2001/XMLSchema" xmlns:xs="http://www.w3.org/2001/XMLSchema" xmlns:p="http://schemas.microsoft.com/office/2006/metadata/properties" xmlns:ns2="f06feb05-c6af-42d6-a9e8-1b05703340fb" xmlns:ns3="1bb8a05f-ba89-48bf-93b4-4109da626ae9" targetNamespace="http://schemas.microsoft.com/office/2006/metadata/properties" ma:root="true" ma:fieldsID="23a2226e0f6c765da893f4a5c2aaf304" ns2:_="" ns3:_="">
    <xsd:import namespace="f06feb05-c6af-42d6-a9e8-1b05703340fb"/>
    <xsd:import namespace="1bb8a05f-ba89-48bf-93b4-4109da626ae9"/>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6feb05-c6af-42d6-a9e8-1b05703340f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edb9902f-11d1-44b3-8cd8-5831b32898bb"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b8a05f-ba89-48bf-93b4-4109da626ae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6f0104c-cd00-4276-a84d-41ae421d36e3}" ma:internalName="TaxCatchAll" ma:showField="CatchAllData" ma:web="1bb8a05f-ba89-48bf-93b4-4109da626ae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schemas.microsoft.com/office/2006/metadata/properties"/>
    <ds:schemaRef ds:uri="6d9d7403-2d8c-4818-ae25-2c5629bc7330"/>
    <ds:schemaRef ds:uri="http://schemas.microsoft.com/office/2006/documentManagement/types"/>
    <ds:schemaRef ds:uri="http://purl.org/dc/terms/"/>
    <ds:schemaRef ds:uri="d8ecf516-e360-4672-81b9-68723bedb71f"/>
    <ds:schemaRef ds:uri="http://purl.org/dc/dcmitype/"/>
    <ds:schemaRef ds:uri="http://schemas.microsoft.com/office/infopath/2007/PartnerControls"/>
    <ds:schemaRef ds:uri="http://purl.org/dc/elements/1.1/"/>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975BA07C-E66A-4090-A6FC-50760E2A21A0}"/>
</file>

<file path=docProps/app.xml><?xml version="1.0" encoding="utf-8"?>
<Properties xmlns="http://schemas.openxmlformats.org/officeDocument/2006/extended-properties" xmlns:vt="http://schemas.openxmlformats.org/officeDocument/2006/docPropsVTypes">
  <Template>Office Theme</Template>
  <TotalTime>100</TotalTime>
  <Words>675</Words>
  <Application>Microsoft Office PowerPoint</Application>
  <PresentationFormat>Widescreen</PresentationFormat>
  <Paragraphs>84</Paragraphs>
  <Slides>12</Slides>
  <Notes>10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Bhavya</cp:lastModifiedBy>
  <cp:revision>30</cp:revision>
  <dcterms:created xsi:type="dcterms:W3CDTF">2020-06-26T10:44:54Z</dcterms:created>
  <dcterms:modified xsi:type="dcterms:W3CDTF">2022-09-28T12:58:31Z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