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7FFE19-5AFF-4C80-AE2A-D4B73294E0E3}" v="1" dt="2022-09-22T23:46:59.645"/>
    <p1510:client id="{41E099CB-B7A0-492D-83C2-B3A7F9BFB1C8}" v="11" dt="2022-09-22T23:03:22.376"/>
    <p1510:client id="{BE9B57D7-B927-4CE4-978F-5A51718AF3A5}" v="12" dt="2022-09-23T08:44:09.7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69943" autoAdjust="0"/>
  </p:normalViewPr>
  <p:slideViewPr>
    <p:cSldViewPr snapToGrid="0" snapToObjects="1">
      <p:cViewPr>
        <p:scale>
          <a:sx n="60" d="100"/>
          <a:sy n="60" d="100"/>
        </p:scale>
        <p:origin x="884" y="-64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ni Condò" userId="5cb635cf050d7968" providerId="Windows Live" clId="Web-{BE9B57D7-B927-4CE4-978F-5A51718AF3A5}"/>
    <pc:docChg chg="modSld">
      <pc:chgData name="Nanni Condò" userId="5cb635cf050d7968" providerId="Windows Live" clId="Web-{BE9B57D7-B927-4CE4-978F-5A51718AF3A5}" dt="2022-09-23T08:44:09.799" v="11" actId="20577"/>
      <pc:docMkLst>
        <pc:docMk/>
      </pc:docMkLst>
      <pc:sldChg chg="modSp">
        <pc:chgData name="Nanni Condò" userId="5cb635cf050d7968" providerId="Windows Live" clId="Web-{BE9B57D7-B927-4CE4-978F-5A51718AF3A5}" dt="2022-09-23T08:44:09.799" v="11" actId="20577"/>
        <pc:sldMkLst>
          <pc:docMk/>
          <pc:sldMk cId="4150961380" sldId="280"/>
        </pc:sldMkLst>
        <pc:spChg chg="mod">
          <ac:chgData name="Nanni Condò" userId="5cb635cf050d7968" providerId="Windows Live" clId="Web-{BE9B57D7-B927-4CE4-978F-5A51718AF3A5}" dt="2022-09-23T08:44:09.799" v="11" actId="20577"/>
          <ac:spMkLst>
            <pc:docMk/>
            <pc:sldMk cId="4150961380" sldId="280"/>
            <ac:spMk id="3" creationId="{778F63C9-1C70-4F4D-9234-7DEE4FC33B21}"/>
          </ac:spMkLst>
        </pc:spChg>
      </pc:sldChg>
    </pc:docChg>
  </pc:docChgLst>
  <pc:docChgLst>
    <pc:chgData name="Nanni Condò" userId="5cb635cf050d7968" providerId="Windows Live" clId="Web-{877BEC53-34EF-4056-9FB8-B26BC9592527}"/>
    <pc:docChg chg="modSld">
      <pc:chgData name="Nanni Condò" userId="5cb635cf050d7968" providerId="Windows Live" clId="Web-{877BEC53-34EF-4056-9FB8-B26BC9592527}" dt="2022-09-23T14:23:54.414" v="0"/>
      <pc:docMkLst>
        <pc:docMk/>
      </pc:docMkLst>
      <pc:sldChg chg="modNotes">
        <pc:chgData name="Nanni Condò" userId="5cb635cf050d7968" providerId="Windows Live" clId="Web-{877BEC53-34EF-4056-9FB8-B26BC9592527}" dt="2022-09-23T14:23:54.414" v="0"/>
        <pc:sldMkLst>
          <pc:docMk/>
          <pc:sldMk cId="1009975236" sldId="272"/>
        </pc:sldMkLst>
      </pc:sldChg>
    </pc:docChg>
  </pc:docChgLst>
  <pc:docChgLst>
    <pc:chgData name="Samuel Davies" userId="4bb99b2c-4e56-4c10-ad8a-c1b2d904d94c" providerId="ADAL" clId="{5DC2AF58-6F33-CF48-B04C-A0868AF30D04}"/>
    <pc:docChg chg="modSld">
      <pc:chgData name="Samuel Davies" userId="4bb99b2c-4e56-4c10-ad8a-c1b2d904d94c" providerId="ADAL" clId="{5DC2AF58-6F33-CF48-B04C-A0868AF30D04}" dt="2020-12-09T21:33:11.423" v="4" actId="20577"/>
      <pc:docMkLst>
        <pc:docMk/>
      </pc:docMkLst>
      <pc:sldChg chg="modSp mod">
        <pc:chgData name="Samuel Davies" userId="4bb99b2c-4e56-4c10-ad8a-c1b2d904d94c" providerId="ADAL" clId="{5DC2AF58-6F33-CF48-B04C-A0868AF30D04}" dt="2020-12-09T21:33:11.423" v="4" actId="20577"/>
        <pc:sldMkLst>
          <pc:docMk/>
          <pc:sldMk cId="4150961380" sldId="280"/>
        </pc:sldMkLst>
        <pc:spChg chg="mod">
          <ac:chgData name="Samuel Davies" userId="4bb99b2c-4e56-4c10-ad8a-c1b2d904d94c" providerId="ADAL" clId="{5DC2AF58-6F33-CF48-B04C-A0868AF30D04}" dt="2020-12-09T21:33:11.423" v="4" actId="20577"/>
          <ac:spMkLst>
            <pc:docMk/>
            <pc:sldMk cId="4150961380" sldId="280"/>
            <ac:spMk id="3" creationId="{778F63C9-1C70-4F4D-9234-7DEE4FC33B21}"/>
          </ac:spMkLst>
        </pc:spChg>
      </pc:sldChg>
    </pc:docChg>
  </pc:docChgLst>
  <pc:docChgLst>
    <pc:chgData name="Nanni Condò" userId="5cb635cf050d7968" providerId="Windows Live" clId="Web-{207FFE19-5AFF-4C80-AE2A-D4B73294E0E3}"/>
    <pc:docChg chg="modSld">
      <pc:chgData name="Nanni Condò" userId="5cb635cf050d7968" providerId="Windows Live" clId="Web-{207FFE19-5AFF-4C80-AE2A-D4B73294E0E3}" dt="2022-09-22T23:46:59.645" v="0" actId="20577"/>
      <pc:docMkLst>
        <pc:docMk/>
      </pc:docMkLst>
      <pc:sldChg chg="modSp">
        <pc:chgData name="Nanni Condò" userId="5cb635cf050d7968" providerId="Windows Live" clId="Web-{207FFE19-5AFF-4C80-AE2A-D4B73294E0E3}" dt="2022-09-22T23:46:59.645" v="0" actId="20577"/>
        <pc:sldMkLst>
          <pc:docMk/>
          <pc:sldMk cId="649912834" sldId="276"/>
        </pc:sldMkLst>
        <pc:spChg chg="mod">
          <ac:chgData name="Nanni Condò" userId="5cb635cf050d7968" providerId="Windows Live" clId="Web-{207FFE19-5AFF-4C80-AE2A-D4B73294E0E3}" dt="2022-09-22T23:46:59.645" v="0" actId="20577"/>
          <ac:spMkLst>
            <pc:docMk/>
            <pc:sldMk cId="649912834" sldId="276"/>
            <ac:spMk id="2" creationId="{7365DD5F-04E6-6D4E-A885-E2746522BBFE}"/>
          </ac:spMkLst>
        </pc:spChg>
      </pc:sldChg>
    </pc:docChg>
  </pc:docChgLst>
  <pc:docChgLst>
    <pc:chgData name="Nanni Condò" userId="5cb635cf050d7968" providerId="Windows Live" clId="Web-{41E099CB-B7A0-492D-83C2-B3A7F9BFB1C8}"/>
    <pc:docChg chg="modSld">
      <pc:chgData name="Nanni Condò" userId="5cb635cf050d7968" providerId="Windows Live" clId="Web-{41E099CB-B7A0-492D-83C2-B3A7F9BFB1C8}" dt="2022-09-22T23:03:22.376" v="10" actId="20577"/>
      <pc:docMkLst>
        <pc:docMk/>
      </pc:docMkLst>
      <pc:sldChg chg="modSp">
        <pc:chgData name="Nanni Condò" userId="5cb635cf050d7968" providerId="Windows Live" clId="Web-{41E099CB-B7A0-492D-83C2-B3A7F9BFB1C8}" dt="2022-09-22T23:03:22.376" v="10" actId="20577"/>
        <pc:sldMkLst>
          <pc:docMk/>
          <pc:sldMk cId="3697142903" sldId="264"/>
        </pc:sldMkLst>
        <pc:spChg chg="mod">
          <ac:chgData name="Nanni Condò" userId="5cb635cf050d7968" providerId="Windows Live" clId="Web-{41E099CB-B7A0-492D-83C2-B3A7F9BFB1C8}" dt="2022-09-22T23:03:22.376" v="10" actId="20577"/>
          <ac:spMkLst>
            <pc:docMk/>
            <pc:sldMk cId="3697142903" sldId="264"/>
            <ac:spMk id="3" creationId="{8D1981DF-FF6D-334E-A61C-977A636291F3}"/>
          </ac:spMkLst>
        </pc:spChg>
      </pc:sldChg>
      <pc:sldChg chg="modSp">
        <pc:chgData name="Nanni Condò" userId="5cb635cf050d7968" providerId="Windows Live" clId="Web-{41E099CB-B7A0-492D-83C2-B3A7F9BFB1C8}" dt="2022-09-22T23:02:49.266" v="7" actId="20577"/>
        <pc:sldMkLst>
          <pc:docMk/>
          <pc:sldMk cId="3447132974" sldId="268"/>
        </pc:sldMkLst>
        <pc:spChg chg="mod">
          <ac:chgData name="Nanni Condò" userId="5cb635cf050d7968" providerId="Windows Live" clId="Web-{41E099CB-B7A0-492D-83C2-B3A7F9BFB1C8}" dt="2022-09-22T23:02:49.266" v="7" actId="20577"/>
          <ac:spMkLst>
            <pc:docMk/>
            <pc:sldMk cId="3447132974" sldId="268"/>
            <ac:spMk id="3" creationId="{D02FD246-F495-D545-93DD-1087536EA9F3}"/>
          </ac:spMkLst>
        </pc:spChg>
      </pc:sldChg>
      <pc:sldChg chg="modSp">
        <pc:chgData name="Nanni Condò" userId="5cb635cf050d7968" providerId="Windows Live" clId="Web-{41E099CB-B7A0-492D-83C2-B3A7F9BFB1C8}" dt="2022-09-22T23:01:44.014" v="3" actId="20577"/>
        <pc:sldMkLst>
          <pc:docMk/>
          <pc:sldMk cId="560902733" sldId="275"/>
        </pc:sldMkLst>
        <pc:spChg chg="mod">
          <ac:chgData name="Nanni Condò" userId="5cb635cf050d7968" providerId="Windows Live" clId="Web-{41E099CB-B7A0-492D-83C2-B3A7F9BFB1C8}" dt="2022-09-22T23:01:44.014" v="3" actId="20577"/>
          <ac:spMkLst>
            <pc:docMk/>
            <pc:sldMk cId="560902733" sldId="275"/>
            <ac:spMk id="3" creationId="{3ECECF46-66B8-494E-9163-99E894D41121}"/>
          </ac:spMkLst>
        </pc:spChg>
      </pc:sldChg>
      <pc:sldChg chg="modSp">
        <pc:chgData name="Nanni Condò" userId="5cb635cf050d7968" providerId="Windows Live" clId="Web-{41E099CB-B7A0-492D-83C2-B3A7F9BFB1C8}" dt="2022-09-22T22:59:52.324" v="1" actId="20577"/>
        <pc:sldMkLst>
          <pc:docMk/>
          <pc:sldMk cId="4150961380" sldId="280"/>
        </pc:sldMkLst>
        <pc:spChg chg="mod">
          <ac:chgData name="Nanni Condò" userId="5cb635cf050d7968" providerId="Windows Live" clId="Web-{41E099CB-B7A0-492D-83C2-B3A7F9BFB1C8}" dt="2022-09-22T22:59:52.324" v="1" actId="20577"/>
          <ac:spMkLst>
            <pc:docMk/>
            <pc:sldMk cId="4150961380"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‹N›</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dirty="0">
                <a:solidFill>
                  <a:srgbClr val="000000"/>
                </a:solidFill>
                <a:effectLst/>
                <a:latin typeface="Calibri"/>
                <a:ea typeface="Calibri"/>
                <a:cs typeface="Calibri"/>
              </a:rPr>
              <a:t>L'esposizione eccessiva alla silice cristallina respirabile (SCR) può comportare a lungo andare gravi problemi di salute per i lavoratori. Per questa ragione, è importante che tutti i lavoratori siano a conoscenza delle buone pratiche che limitano o eliminano l'esposizione alla polvere di silice. </a:t>
            </a:r>
          </a:p>
          <a:p>
            <a:endParaRPr lang="en-US" sz="1200" b="0" i="0" u="none" strike="noStrike" kern="1200" dirty="0">
              <a:solidFill>
                <a:schemeClr val="tx1"/>
              </a:solidFill>
              <a:effectLst/>
              <a:latin typeface="+mn-lt"/>
              <a:ea typeface="+mn-ea"/>
              <a:cs typeface="+mn-cs"/>
            </a:endParaRPr>
          </a:p>
          <a:p>
            <a:r>
              <a:rPr lang="it" sz="1200" b="0" i="0" strike="noStrike" cap="none" spc="0" baseline="0" dirty="0">
                <a:solidFill>
                  <a:srgbClr val="000000"/>
                </a:solidFill>
                <a:effectLst/>
                <a:latin typeface="Calibri"/>
                <a:ea typeface="Calibri"/>
                <a:cs typeface="Calibri"/>
              </a:rPr>
              <a:t>Questo training fornisce informazioni </a:t>
            </a:r>
            <a:r>
              <a:rPr lang="it" dirty="0">
                <a:solidFill>
                  <a:srgbClr val="000000"/>
                </a:solidFill>
                <a:latin typeface="Calibri"/>
                <a:cs typeface="Calibri"/>
              </a:rPr>
              <a:t>sul </a:t>
            </a:r>
            <a:r>
              <a:rPr lang="en-GB" dirty="0" err="1">
                <a:solidFill>
                  <a:srgbClr val="000000"/>
                </a:solidFill>
                <a:latin typeface="Calibri"/>
                <a:cs typeface="Calibri"/>
              </a:rPr>
              <a:t>confinamento</a:t>
            </a:r>
            <a:r>
              <a:rPr lang="it" dirty="0">
                <a:solidFill>
                  <a:srgbClr val="000000"/>
                </a:solidFill>
                <a:latin typeface="Calibri"/>
                <a:cs typeface="Calibri"/>
              </a:rPr>
              <a:t> dei</a:t>
            </a:r>
            <a:r>
              <a:rPr lang="it" sz="1200" b="0" i="0" strike="noStrike" cap="none" spc="0" baseline="0" dirty="0">
                <a:solidFill>
                  <a:srgbClr val="000000"/>
                </a:solidFill>
                <a:effectLst/>
                <a:latin typeface="Calibri"/>
                <a:ea typeface="Calibri"/>
                <a:cs typeface="Calibri"/>
              </a:rPr>
              <a:t> processi. Occorre tenere presente che prima di progettare qualsiasi processo protetto è necessaria una valutazione dei rischi, sebbene questa attività competa essenzialmente al datore di lavoro.</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8242663" y="429114"/>
            <a:ext cx="357468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dirty="0">
                <a:solidFill>
                  <a:srgbClr val="F6A317"/>
                </a:solidFill>
                <a:effectLst/>
                <a:latin typeface="Helvetica"/>
                <a:ea typeface="Helvetica"/>
                <a:cs typeface="Helvetica"/>
              </a:rPr>
              <a:t>TRAINING SULLE BUONE PRATICHE PER IL CONFINAMENTO DEI PROCESSI</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it" sz="3000" b="1" i="0" strike="noStrike" cap="none" spc="0" baseline="0" dirty="0">
                <a:solidFill>
                  <a:srgbClr val="FFFFFF"/>
                </a:solidFill>
                <a:effectLst/>
                <a:latin typeface="Helvetica"/>
                <a:ea typeface="Helvetica"/>
                <a:cs typeface="Helvetica"/>
              </a:rPr>
              <a:t>TRAINING SULLE BUONE PRATICHE PER IL CONFINAMENTO DEI PROCESSI</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8147957" y="321972"/>
            <a:ext cx="3649091"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PREMESSA PER I FORMATORI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r>
              <a:rPr lang="it" sz="1800" b="0" i="0" strike="noStrike" cap="none" spc="0" baseline="0" dirty="0">
                <a:solidFill>
                  <a:srgbClr val="000000"/>
                </a:solidFill>
                <a:effectLst/>
                <a:latin typeface="Helvetica"/>
                <a:ea typeface="Helvetica"/>
                <a:cs typeface="Helvetica"/>
              </a:rPr>
              <a:t>Nel corso di questo training in PowerPoint scopriremo: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In che modo i processi protetti riducono l’esposizione alla silice cristallina respirabile (SCR)</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Indicazioni di base sul confinamento dei processi</a:t>
            </a:r>
          </a:p>
          <a:p>
            <a:pPr marL="285750" indent="-28575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Testo da compilare a cura del formatore: nel caso in cui venga aggiunta una diapositiva ad hoc, occorrerà inserire una breve panoramica del materiale di riferimento</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src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a:solidFill>
                  <a:srgbClr val="F6A317"/>
                </a:solidFill>
                <a:effectLst/>
                <a:latin typeface="Helvetica"/>
                <a:ea typeface="Helvetica"/>
                <a:cs typeface="Helvetica"/>
              </a:rPr>
              <a:t>TECNICHE </a:t>
            </a:r>
            <a:r>
              <a:rPr lang="it" sz="3000">
                <a:latin typeface="Helvetica"/>
                <a:ea typeface="Helvetica"/>
                <a:cs typeface="Helvetica"/>
              </a:rPr>
              <a:t>PER IL </a:t>
            </a:r>
            <a:r>
              <a:rPr lang="it" sz="3000" b="1" i="0" strike="noStrike" cap="none" spc="0" baseline="0">
                <a:solidFill>
                  <a:srgbClr val="F6A317"/>
                </a:solidFill>
                <a:effectLst/>
                <a:latin typeface="Helvetica"/>
                <a:ea typeface="Helvetica"/>
                <a:cs typeface="Helvetica"/>
              </a:rPr>
              <a:t>CONTROLLO DELLE</a:t>
            </a:r>
            <a:r>
              <a:rPr lang="it" sz="3000">
                <a:latin typeface="Helvetica"/>
                <a:ea typeface="Helvetica"/>
                <a:cs typeface="Helvetica"/>
              </a:rPr>
              <a:t> </a:t>
            </a:r>
            <a:r>
              <a:rPr lang="it" sz="3000" b="1" i="0" strike="noStrike" cap="none" spc="0" baseline="0">
                <a:solidFill>
                  <a:srgbClr val="F6A317"/>
                </a:solidFill>
                <a:effectLst/>
                <a:latin typeface="Helvetica"/>
                <a:ea typeface="Helvetica"/>
                <a:cs typeface="Helvetica"/>
              </a:rPr>
              <a:t>POLVERI</a:t>
            </a:r>
            <a:endParaRPr lang="it-IT"/>
          </a:p>
          <a:p>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11829"/>
            <a:ext cx="4594857" cy="3682369"/>
          </a:xfrm>
        </p:spPr>
        <p:txBody>
          <a:bodyPr/>
          <a:lstStyle/>
          <a:p>
            <a:pPr>
              <a:lnSpc>
                <a:spcPts val="2700"/>
              </a:lnSpc>
            </a:pPr>
            <a:r>
              <a:rPr lang="it" sz="2000" b="0" i="0" strike="noStrike" cap="none" spc="0" baseline="0" dirty="0">
                <a:solidFill>
                  <a:srgbClr val="000000"/>
                </a:solidFill>
                <a:effectLst/>
                <a:latin typeface="Helvetica"/>
                <a:ea typeface="Helvetica"/>
                <a:cs typeface="Helvetica"/>
              </a:rPr>
              <a:t>Il confinamento dei processi è una delle cinque principali tecniche per il controllo delle polveri.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3"/>
            <a:ext cx="2172074" cy="1346522"/>
          </a:xfrm>
          <a:prstGeom prst="rect">
            <a:avLst/>
          </a:prstGeom>
          <a:noFill/>
        </p:spPr>
        <p:txBody>
          <a:bodyPr wrap="square" rtlCol="0">
            <a:spAutoFit/>
          </a:bodyPr>
          <a:lstStyle/>
          <a:p>
            <a:pPr>
              <a:spcAft>
                <a:spcPts val="300"/>
              </a:spcAft>
            </a:pPr>
            <a:r>
              <a:rPr lang="it" sz="1050" b="1" i="0" strike="noStrike" cap="none" spc="50" baseline="0" dirty="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dirty="0">
                <a:solidFill>
                  <a:srgbClr val="000000"/>
                </a:solidFill>
                <a:effectLst/>
                <a:latin typeface="Calibri"/>
                <a:ea typeface="Calibri"/>
                <a:cs typeface="Calibri"/>
              </a:rPr>
              <a:t>Captare la SCR alla fonte, prima che si verifichi l’esposizione, e sostituire l'aria contaminata con aria pulita</a:t>
            </a:r>
          </a:p>
          <a:p>
            <a:endParaRPr lang="en-US" dirty="0"/>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it" sz="3000" b="1" i="0" strike="noStrike" cap="none" spc="0" baseline="0" dirty="0">
                <a:solidFill>
                  <a:srgbClr val="F6A317"/>
                </a:solidFill>
                <a:effectLst/>
                <a:latin typeface="Helvetica"/>
                <a:ea typeface="Helvetica"/>
                <a:cs typeface="Helvetica"/>
              </a:rPr>
              <a:t>I RISCHI CONNESSI A QUESTA 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162399" cy="2938988"/>
          </a:xfrm>
        </p:spPr>
        <p:txBody>
          <a:bodyPr anchor="t"/>
          <a:lstStyle/>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Il corretto funzionamento di questi sistemi è essenziale per assicurare un’efficace protezione dalla SCR</a:t>
            </a:r>
          </a:p>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livelli elevati di SCR può causare malattie polmonari invalidanti</a:t>
            </a:r>
          </a:p>
          <a:p>
            <a:pPr>
              <a:lnSpc>
                <a:spcPts val="2700"/>
              </a:lnSpc>
            </a:pPr>
            <a:r>
              <a:rPr lang="it" sz="1800" b="0" i="0" strike="noStrike" cap="none" spc="0" baseline="0" dirty="0">
                <a:solidFill>
                  <a:srgbClr val="000000"/>
                </a:solidFill>
                <a:effectLst/>
                <a:latin typeface="Helvetica"/>
                <a:ea typeface="Helvetica"/>
                <a:cs typeface="Helvetica"/>
              </a:rPr>
              <a:t>È importante proteggersi costantemente dall'esposizione alle polveri aerodisperse. </a:t>
            </a:r>
          </a:p>
          <a:p>
            <a:pPr>
              <a:lnSpc>
                <a:spcPts val="2700"/>
              </a:lnSpc>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700"/>
              </a:lnSpc>
            </a:pPr>
            <a:r>
              <a:rPr lang="it-IT" sz="1800" b="0" i="0" strike="noStrike" cap="none" spc="0" baseline="0" dirty="0">
                <a:solidFill>
                  <a:srgbClr val="000000"/>
                </a:solidFill>
                <a:effectLst/>
                <a:latin typeface="Helvetica"/>
                <a:ea typeface="Helvetica"/>
                <a:cs typeface="Helvetica"/>
              </a:rPr>
              <a:t>Come immaginiamo di trascorrere la pensione?</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 CHE MODO IL CONFINAMENTO DEI PROCESSI PUÒ RIDURRE L’ESPOSIZIONE ALLA SCR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428999"/>
            <a:ext cx="6374670" cy="3036959"/>
          </a:xfrm>
        </p:spPr>
        <p:txBody>
          <a:bodyPr/>
          <a:lstStyle/>
          <a:p>
            <a:pPr>
              <a:lnSpc>
                <a:spcPts val="2700"/>
              </a:lnSpc>
            </a:pPr>
            <a:r>
              <a:rPr lang="it" sz="1800" b="0" i="0" strike="noStrike" cap="none" spc="0" baseline="0" dirty="0">
                <a:solidFill>
                  <a:srgbClr val="000000"/>
                </a:solidFill>
                <a:effectLst/>
                <a:latin typeface="Helvetica"/>
                <a:ea typeface="Helvetica"/>
                <a:cs typeface="Helvetica"/>
              </a:rPr>
              <a:t>Il confinamento dei processi è uno dei metodi per il controllo delle polveri e consente di ridurre l'esposizione alle polveri contenendo o isolando la fonte di un processo polverulento.</a:t>
            </a:r>
          </a:p>
          <a:p>
            <a:pPr>
              <a:lnSpc>
                <a:spcPts val="2700"/>
              </a:lnSpc>
            </a:pPr>
            <a:r>
              <a:rPr lang="it" sz="1800" b="0" i="0" strike="noStrike" cap="none" spc="0" baseline="0" dirty="0">
                <a:solidFill>
                  <a:srgbClr val="000000"/>
                </a:solidFill>
                <a:effectLst/>
                <a:latin typeface="Helvetica"/>
                <a:ea typeface="Helvetica"/>
                <a:cs typeface="Helvetica"/>
              </a:rPr>
              <a:t>La semplice interposizione di una barriera tra la fonte e i lavoratori permette di ridurre in modo significativo i livelli di esposizione alle polveri. Il confinamento può essere applicato a numerosi processi industriali.</a:t>
            </a:r>
          </a:p>
          <a:p>
            <a:pPr>
              <a:lnSpc>
                <a:spcPts val="2700"/>
              </a:lnSpc>
            </a:pPr>
            <a:endParaRPr lang="en-GB" sz="18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rotWithShape="1">
          <a:blip r:embed="rId2"/>
          <a:srcRect l="11349" r="18643"/>
          <a:stretch/>
        </p:blipFill>
        <p:spPr>
          <a:xfrm>
            <a:off x="7151914" y="1608138"/>
            <a:ext cx="4665436" cy="4437062"/>
          </a:xfrm>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a:xfrm>
            <a:off x="777245" y="1640901"/>
            <a:ext cx="8709656" cy="850900"/>
          </a:xfrm>
        </p:spPr>
        <p:txBody>
          <a:bodyPr/>
          <a:lstStyle/>
          <a:p>
            <a:r>
              <a:rPr lang="it" sz="3000" b="1" i="0" strike="noStrike" cap="none" spc="0" baseline="0" dirty="0">
                <a:solidFill>
                  <a:srgbClr val="F6A317"/>
                </a:solidFill>
                <a:effectLst/>
                <a:latin typeface="Helvetica"/>
                <a:ea typeface="Helvetica"/>
                <a:cs typeface="Helvetica"/>
              </a:rPr>
              <a:t>INDICAZIONI DI BASE SUL CONFINAMENTO DEI PROCESSI</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700338"/>
            <a:ext cx="10333122" cy="3263491"/>
          </a:xfrm>
        </p:spPr>
        <p:txBody>
          <a:bodyPr lIns="91440" tIns="45720" rIns="91440" bIns="45720" anchor="t"/>
          <a:lstStyle/>
          <a:p>
            <a:pPr>
              <a:lnSpc>
                <a:spcPts val="2700"/>
              </a:lnSpc>
              <a:spcAft>
                <a:spcPts val="1000"/>
              </a:spcAft>
            </a:pPr>
            <a:r>
              <a:rPr lang="it" sz="1800" b="0" i="0" strike="noStrike" cap="none" spc="0" baseline="0" dirty="0">
                <a:solidFill>
                  <a:srgbClr val="000000"/>
                </a:solidFill>
                <a:effectLst/>
                <a:latin typeface="Helvetica"/>
                <a:ea typeface="Helvetica"/>
                <a:cs typeface="Helvetica"/>
              </a:rPr>
              <a:t>Il confinamento dei processi è uno dei metodi più efficaci per il controllo delle polveri:</a:t>
            </a:r>
          </a:p>
          <a:p>
            <a:pPr marL="342900" indent="-342900">
              <a:lnSpc>
                <a:spcPts val="2700"/>
              </a:lnSpc>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È sempre preferibile controllare le polveri alla fonte, piuttosto che affidarsi ai dispositivi di protezione individuale (ad esempio le maschere antipolvere), visto che questi proteggono solo chi li indossa e che non sempre sono affidabili.</a:t>
            </a:r>
          </a:p>
          <a:p>
            <a:pPr marL="342900" indent="-342900">
              <a:lnSpc>
                <a:spcPts val="2700"/>
              </a:lnSpc>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L'uso della ventilazione a estrazione e della pressione negativa può supportare i metodi di confinamento. Una corretta ventilazione delle aree di lavoro garantisce una buona qualità dell'aria e impedisce alle polveri di rientrare.</a:t>
            </a:r>
          </a:p>
          <a:p>
            <a:pPr>
              <a:lnSpc>
                <a:spcPts val="2700"/>
              </a:lnSpc>
              <a:spcAft>
                <a:spcPts val="1000"/>
              </a:spcAft>
            </a:pPr>
            <a:endParaRPr lang="en-GB" sz="18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780844" cy="850900"/>
          </a:xfrm>
        </p:spPr>
        <p:txBody>
          <a:bodyPr anchor="t"/>
          <a:lstStyle/>
          <a:p>
            <a:r>
              <a:rPr lang="it" sz="3000" b="1" i="0" strike="noStrike" cap="none" spc="0" baseline="0" dirty="0">
                <a:solidFill>
                  <a:srgbClr val="F6A317"/>
                </a:solidFill>
                <a:effectLst/>
                <a:latin typeface="Helvetica"/>
                <a:ea typeface="Helvetica"/>
                <a:cs typeface="Helvetica"/>
              </a:rPr>
              <a:t>CONFINAMENTO DEI PROCESSI: 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689334" cy="3230407"/>
          </a:xfrm>
        </p:spPr>
        <p:txBody>
          <a:bodyPr lIns="91440" tIns="45720" rIns="91440" bIns="45720" anchor="t"/>
          <a:lstStyle/>
          <a:p>
            <a:pPr>
              <a:spcBef>
                <a:spcPts val="600"/>
              </a:spcBef>
            </a:pPr>
            <a:r>
              <a:rPr lang="it" sz="1400" b="1" i="0" strike="noStrike" cap="none" spc="0" baseline="0" dirty="0">
                <a:solidFill>
                  <a:srgbClr val="000000"/>
                </a:solidFill>
                <a:effectLst/>
                <a:latin typeface="Helvetica"/>
                <a:ea typeface="Helvetica"/>
                <a:cs typeface="Helvetica"/>
              </a:rPr>
              <a:t>COSA FARE</a:t>
            </a:r>
          </a:p>
          <a:p>
            <a:pPr marL="285750" indent="-285750">
              <a:spcBef>
                <a:spcPts val="600"/>
              </a:spcBef>
              <a:buSzPct val="85000"/>
              <a:buFont typeface=".Apple Color Emoji UI"/>
              <a:buChar char="✅"/>
            </a:pPr>
            <a:r>
              <a:rPr lang="it" sz="1400" b="0" i="0" strike="noStrike" cap="none" spc="0" baseline="0" dirty="0">
                <a:solidFill>
                  <a:srgbClr val="000000"/>
                </a:solidFill>
                <a:effectLst/>
                <a:latin typeface="Helvetica"/>
                <a:ea typeface="Helvetica"/>
                <a:cs typeface="Helvetica"/>
              </a:rPr>
              <a:t>Azionare il processo solo quando le barriere sono chiuse e il sistema di ventilazione è in funzione</a:t>
            </a:r>
          </a:p>
          <a:p>
            <a:pPr marL="285750" indent="-285750">
              <a:spcBef>
                <a:spcPts val="600"/>
              </a:spcBef>
              <a:buSzPct val="85000"/>
              <a:buFont typeface=".Apple Color Emoji UI"/>
              <a:buChar char="✅"/>
            </a:pPr>
            <a:r>
              <a:rPr lang="it" sz="1400" b="0" i="0" strike="noStrike" cap="none" spc="0" baseline="0" dirty="0">
                <a:solidFill>
                  <a:srgbClr val="000000"/>
                </a:solidFill>
                <a:effectLst/>
                <a:latin typeface="Helvetica"/>
                <a:ea typeface="Helvetica"/>
                <a:cs typeface="Helvetica"/>
              </a:rPr>
              <a:t>Verificare regolarmente l'eventuale presenza di danni alle barriere e segnalarne i difetti</a:t>
            </a:r>
          </a:p>
          <a:p>
            <a:pPr marL="285750" indent="-285750">
              <a:spcBef>
                <a:spcPts val="600"/>
              </a:spcBef>
              <a:buSzPct val="85000"/>
              <a:buFont typeface=".Apple Color Emoji UI"/>
              <a:buChar char="✅"/>
            </a:pPr>
            <a:r>
              <a:rPr lang="it" sz="1400" b="0" i="0" strike="noStrike" cap="none" spc="0" baseline="0" dirty="0">
                <a:solidFill>
                  <a:srgbClr val="000000"/>
                </a:solidFill>
                <a:effectLst/>
                <a:latin typeface="Helvetica"/>
                <a:ea typeface="Helvetica"/>
                <a:cs typeface="Helvetica"/>
              </a:rPr>
              <a:t>Predisporre un piano per affrontare in sicurezza i malfunzionamenti dei macchinari e le fuoriuscite che si verificano all'interno dell’area confinata</a:t>
            </a:r>
          </a:p>
          <a:p>
            <a:pPr marL="285750" indent="-285750">
              <a:spcBef>
                <a:spcPts val="600"/>
              </a:spcBef>
              <a:buSzPct val="85000"/>
              <a:buFont typeface=".Apple Color Emoji UI"/>
              <a:buChar char="✅"/>
            </a:pPr>
            <a:r>
              <a:rPr lang="it" sz="1400" b="0" i="0" strike="noStrike" cap="none" spc="0" baseline="0" dirty="0">
                <a:solidFill>
                  <a:srgbClr val="000000"/>
                </a:solidFill>
                <a:effectLst/>
                <a:latin typeface="Helvetica"/>
                <a:ea typeface="Helvetica"/>
                <a:cs typeface="Helvetica"/>
              </a:rPr>
              <a:t>Interrompere il processo e attendere il ricambio d'aria prima di entrare all’interno dell’area confinata</a:t>
            </a:r>
          </a:p>
          <a:p>
            <a:pPr marL="285750" indent="-285750">
              <a:spcBef>
                <a:spcPts val="600"/>
              </a:spcBef>
              <a:spcAft>
                <a:spcPts val="1000"/>
              </a:spcAft>
              <a:buSzPct val="85000"/>
              <a:buFont typeface=".Apple Color Emoji UI"/>
              <a:buChar char="✅"/>
            </a:pPr>
            <a:r>
              <a:rPr lang="it" sz="1400" b="0" i="0" strike="noStrike" cap="none" spc="0" baseline="0" dirty="0">
                <a:solidFill>
                  <a:srgbClr val="FF0000"/>
                </a:solidFill>
                <a:effectLst/>
                <a:latin typeface="Helvetica"/>
                <a:ea typeface="Helvetica"/>
                <a:cs typeface="Helvetica"/>
              </a:rPr>
              <a:t>Testo da compilare a cura del formatore: </a:t>
            </a:r>
            <a:r>
              <a:rPr lang="en-GB" sz="1400" b="0" i="0" strike="noStrike" cap="none" spc="0" baseline="0" dirty="0" err="1">
                <a:solidFill>
                  <a:srgbClr val="FF0000"/>
                </a:solidFill>
                <a:effectLst/>
                <a:latin typeface="Helvetica"/>
                <a:ea typeface="Helvetica"/>
                <a:cs typeface="Helvetica"/>
              </a:rPr>
              <a:t>inserire</a:t>
            </a:r>
            <a:r>
              <a:rPr lang="it" sz="1400" b="0" i="0" strike="noStrike" cap="none" spc="0" baseline="0" dirty="0">
                <a:solidFill>
                  <a:srgbClr val="FF0000"/>
                </a:solidFill>
                <a:effectLst/>
                <a:latin typeface="Helvetica"/>
                <a:ea typeface="Helvetica"/>
                <a:cs typeface="Helvetica"/>
              </a:rPr>
              <a:t> informazioni aggiuntive sul confinamento dei processi inerenti al proprio ambito lavorativo</a:t>
            </a:r>
          </a:p>
          <a:p>
            <a:pPr>
              <a:spcBef>
                <a:spcPts val="600"/>
              </a:spcBef>
            </a:pPr>
            <a:r>
              <a:rPr lang="it" sz="1400" b="1" i="0" strike="noStrike" cap="none" spc="0" baseline="0" dirty="0">
                <a:solidFill>
                  <a:srgbClr val="000000"/>
                </a:solidFill>
                <a:effectLst/>
                <a:latin typeface="Helvetica"/>
                <a:ea typeface="Helvetica"/>
                <a:cs typeface="Helvetica"/>
              </a:rPr>
              <a:t>COSA DA EVITARE</a:t>
            </a:r>
          </a:p>
          <a:p>
            <a:pPr marL="285750" indent="-285750">
              <a:spcBef>
                <a:spcPts val="600"/>
              </a:spcBef>
              <a:buSzPct val="85000"/>
              <a:buFont typeface=".Apple Color Emoji UI"/>
              <a:buChar char="❌"/>
            </a:pPr>
            <a:r>
              <a:rPr lang="it" sz="1400" b="0" i="0" strike="noStrike" cap="none" spc="0" baseline="0" dirty="0">
                <a:solidFill>
                  <a:srgbClr val="000000"/>
                </a:solidFill>
                <a:effectLst/>
                <a:latin typeface="Helvetica"/>
                <a:ea typeface="Helvetica"/>
                <a:cs typeface="Helvetica"/>
              </a:rPr>
              <a:t>Entrare nell’area confinata senza prendere le precauzioni necessarie </a:t>
            </a:r>
            <a:r>
              <a:rPr lang="it" sz="1400" dirty="0">
                <a:solidFill>
                  <a:srgbClr val="000000"/>
                </a:solidFill>
                <a:latin typeface="Helvetica"/>
                <a:ea typeface="Helvetica"/>
                <a:cs typeface="Helvetica"/>
              </a:rPr>
              <a:t>a evitare</a:t>
            </a:r>
            <a:r>
              <a:rPr lang="it" sz="1400" b="0" i="0" strike="noStrike" cap="none" spc="0" baseline="0" dirty="0">
                <a:solidFill>
                  <a:srgbClr val="000000"/>
                </a:solidFill>
                <a:effectLst/>
                <a:latin typeface="Helvetica"/>
                <a:ea typeface="Helvetica"/>
                <a:cs typeface="Helvetica"/>
              </a:rPr>
              <a:t> l'esposizione alle polveri (ad esempio senza indossare i dispositivi di protezione individuale)</a:t>
            </a:r>
          </a:p>
          <a:p>
            <a:pPr marL="285750" indent="-285750">
              <a:spcBef>
                <a:spcPts val="600"/>
              </a:spcBef>
              <a:buSzPct val="85000"/>
              <a:buFont typeface=".Apple Color Emoji UI"/>
              <a:buChar char="❌"/>
            </a:pPr>
            <a:r>
              <a:rPr lang="it" sz="1400" b="0" i="0" strike="noStrike" cap="none" spc="0" baseline="0" dirty="0">
                <a:solidFill>
                  <a:srgbClr val="000000"/>
                </a:solidFill>
                <a:effectLst/>
                <a:latin typeface="Helvetica"/>
                <a:ea typeface="Helvetica"/>
                <a:cs typeface="Helvetica"/>
              </a:rPr>
              <a:t>Attivare un processo con le barriere aperte</a:t>
            </a:r>
          </a:p>
          <a:p>
            <a:pPr marL="285750" indent="-285750">
              <a:spcBef>
                <a:spcPts val="600"/>
              </a:spcBef>
              <a:buSzPct val="85000"/>
              <a:buFont typeface=".Apple Color Emoji UI"/>
              <a:buChar char="❌"/>
            </a:pPr>
            <a:r>
              <a:rPr lang="it" sz="1400" b="0" i="0" strike="noStrike" cap="none" spc="0" baseline="0" dirty="0">
                <a:solidFill>
                  <a:srgbClr val="FF0000"/>
                </a:solidFill>
                <a:effectLst/>
                <a:latin typeface="Helvetica"/>
                <a:ea typeface="Helvetica"/>
                <a:cs typeface="Helvetica"/>
              </a:rPr>
              <a:t>Testo da compilare a cura del formatore: </a:t>
            </a:r>
            <a:r>
              <a:rPr lang="en-GB" sz="1400" b="0" i="0" strike="noStrike" cap="none" spc="0" baseline="0" dirty="0" err="1">
                <a:solidFill>
                  <a:srgbClr val="FF0000"/>
                </a:solidFill>
                <a:effectLst/>
                <a:latin typeface="Helvetica"/>
                <a:ea typeface="Helvetica"/>
                <a:cs typeface="Helvetica"/>
              </a:rPr>
              <a:t>inserire</a:t>
            </a:r>
            <a:r>
              <a:rPr lang="it" sz="1400" b="0" i="0" strike="noStrike" cap="none" spc="0" baseline="0" dirty="0">
                <a:solidFill>
                  <a:srgbClr val="FF0000"/>
                </a:solidFill>
                <a:effectLst/>
                <a:latin typeface="Helvetica"/>
                <a:ea typeface="Helvetica"/>
                <a:cs typeface="Helvetica"/>
              </a:rPr>
              <a:t> informazioni aggiuntive sul confinamento dei processi inerenti al proprio ambito lavorativo</a:t>
            </a:r>
          </a:p>
          <a:p>
            <a:pPr marL="285750" indent="-285750">
              <a:spcBef>
                <a:spcPts val="600"/>
              </a:spcBef>
              <a:buSzPct val="85000"/>
              <a:buFont typeface=".Apple Color Emoji UI"/>
              <a:buChar char="✅"/>
            </a:pPr>
            <a:endParaRPr lang="en-US" sz="1400"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lIns="91440" tIns="45720" rIns="91440" bIns="45720" anchor="t"/>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Il confinamento dei processi è uno dei metodi più efficaci per il controllo delle polveri. È bene </a:t>
            </a:r>
            <a:r>
              <a:rPr lang="it" sz="1800" dirty="0">
                <a:solidFill>
                  <a:srgbClr val="000000"/>
                </a:solidFill>
                <a:latin typeface="Helvetica"/>
                <a:ea typeface="Helvetica"/>
                <a:cs typeface="Helvetica"/>
              </a:rPr>
              <a:t>ricordarsi</a:t>
            </a:r>
            <a:r>
              <a:rPr lang="it" sz="1800" b="0" i="0" strike="noStrike" cap="none" spc="0" baseline="0" dirty="0">
                <a:solidFill>
                  <a:srgbClr val="000000"/>
                </a:solidFill>
                <a:effectLst/>
                <a:latin typeface="Helvetica"/>
                <a:ea typeface="Helvetica"/>
                <a:cs typeface="Helvetica"/>
              </a:rPr>
              <a:t> di: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Utilizzare sempre processi protetti in abbinamento ai sistemi di ventilazione, se disponibili, e segnalare ogni eventuale difetto</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Predisporre un piano per affrontare in sicurezza le situazioni che richiedono l’accesso nell’area confinata</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FF0000"/>
                </a:solidFill>
                <a:effectLst/>
                <a:latin typeface="Helvetica"/>
                <a:ea typeface="Helvetica"/>
                <a:cs typeface="Helvetica"/>
              </a:rPr>
              <a:t>Il formatore può aggiungere conclusioni inerenti al contesto specifico</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it" sz="3200" b="1" i="0" strike="noStrike" cap="none" spc="0" baseline="0" dirty="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a:solidFill>
                  <a:srgbClr val="000000"/>
                </a:solidFill>
                <a:effectLst/>
                <a:latin typeface="Helvetica"/>
                <a:ea typeface="Helvetica"/>
                <a:cs typeface="Helvetica"/>
                <a:hlinkClick r:id="rId3"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a:solidFill>
                  <a:srgbClr val="000000"/>
                </a:solidFill>
                <a:effectLst/>
                <a:latin typeface="Helvetica"/>
                <a:ea typeface="Helvetica"/>
                <a:cs typeface="Helvetica"/>
                <a:hlinkClick r:id="rId4" history="0"/>
              </a:rPr>
              <a:t>Guida NEPSI per le PMI</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158278"/>
            <a:ext cx="9443475"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all'indirizzo </a:t>
            </a:r>
            <a:r>
              <a:rPr lang="it" b="0" i="0" strike="noStrike" cap="none" spc="0" baseline="0" dirty="0">
                <a:solidFill>
                  <a:srgbClr val="000000"/>
                </a:solidFill>
                <a:effectLst/>
                <a:latin typeface="Calibri"/>
                <a:ea typeface="Calibri"/>
                <a:cs typeface="Calibri"/>
                <a:hlinkClick r:id="rId5" history="0"/>
              </a:rPr>
              <a:t>training.nepsi.eu</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A9E7B2ED-8E18-4923-BC54-2F0BE666FD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23</TotalTime>
  <Words>1049</Words>
  <Application>Microsoft Office PowerPoint</Application>
  <PresentationFormat>Widescreen</PresentationFormat>
  <Paragraphs>75</Paragraphs>
  <Slides>12</Slides>
  <Notes>9</Notes>
  <HiddenSlides>1</HiddenSlides>
  <MMClips>0</MMClips>
  <ScaleCrop>false</ScaleCrop>
  <HeadingPairs>
    <vt:vector size="4" baseType="variant">
      <vt:variant>
        <vt:lpstr>Tema</vt:lpstr>
      </vt:variant>
      <vt:variant>
        <vt:i4>1</vt:i4>
      </vt:variant>
      <vt:variant>
        <vt:lpstr>Titoli diapositive</vt:lpstr>
      </vt:variant>
      <vt:variant>
        <vt:i4>12</vt:i4>
      </vt:variant>
    </vt:vector>
  </HeadingPairs>
  <TitlesOfParts>
    <vt:vector size="13" baseType="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Andre Leite</cp:lastModifiedBy>
  <cp:revision>56</cp:revision>
  <dcterms:created xsi:type="dcterms:W3CDTF">2020-07-22T09:08:33Z</dcterms:created>
  <dcterms:modified xsi:type="dcterms:W3CDTF">2022-09-23T14:24:23Z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