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17"/>
  </p:notesMasterIdLst>
  <p:sldIdLst>
    <p:sldId id="256" r:id="rId5"/>
    <p:sldId id="280" r:id="rId6"/>
    <p:sldId id="278" r:id="rId7"/>
    <p:sldId id="272" r:id="rId8"/>
    <p:sldId id="276" r:id="rId9"/>
    <p:sldId id="279" r:id="rId10"/>
    <p:sldId id="274" r:id="rId11"/>
    <p:sldId id="275" r:id="rId12"/>
    <p:sldId id="268" r:id="rId13"/>
    <p:sldId id="264" r:id="rId14"/>
    <p:sldId id="266" r:id="rId15"/>
    <p:sldId id="267" r:id="rId16"/>
  </p:sldIdLst>
  <p:sldSz cx="12192000" cy="6858000"/>
  <p:notesSz cx="6858000" cy="9144000"/>
  <p:custDataLst>
    <p:tags r:id="rId18"/>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Bonaldi Da Costa" initials="BC" lastIdx="0" clrIdx="0">
    <p:extLst>
      <p:ext uri="{19B8F6BF-5375-455C-9EA6-DF929625EA0E}">
        <p15:presenceInfo xmlns:p15="http://schemas.microsoft.com/office/powerpoint/2012/main" userId="S::bonaldi.da.costa@leidar.com::ff0be919-81a7-4c78-87bf-fdc5c4b471f5"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6A317"/>
    <a:srgbClr val="A57F51"/>
    <a:srgbClr val="F1B6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BD6E894-9F01-4AB9-ABBD-85E0EBC1E223}" v="5" dt="2022-10-04T16:46:41.432"/>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1397" autoAdjust="0"/>
    <p:restoredTop sz="80986"/>
  </p:normalViewPr>
  <p:slideViewPr>
    <p:cSldViewPr snapToGrid="0" snapToObjects="1">
      <p:cViewPr varScale="1">
        <p:scale>
          <a:sx n="59" d="100"/>
          <a:sy n="59" d="100"/>
        </p:scale>
        <p:origin x="1308" y="78"/>
      </p:cViewPr>
      <p:guideLst/>
    </p:cSldViewPr>
  </p:slideViewPr>
  <p:notesTextViewPr>
    <p:cViewPr>
      <p:scale>
        <a:sx n="1" d="1"/>
        <a:sy n="1" d="1"/>
      </p:scale>
      <p:origin x="0" y="0"/>
    </p:cViewPr>
  </p:notesTextViewPr>
  <p:notesViewPr>
    <p:cSldViewPr>
      <p:cViewPr>
        <p:scale>
          <a:sx n="66" d="100"/>
          <a:sy n="66" d="100"/>
        </p:scale>
        <p:origin x="0" y="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tags" Target="tags/tag1.xml"/><Relationship Id="rId3" Type="http://schemas.openxmlformats.org/officeDocument/2006/relationships/customXml" Target="../customXml/item3.xml"/><Relationship Id="rId21" Type="http://schemas.openxmlformats.org/officeDocument/2006/relationships/viewProps" Target="view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notesMaster" Target="notesMasters/notesMaster1.xml"/><Relationship Id="rId25"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microsoft.com/office/2016/11/relationships/changesInfo" Target="changesInfos/changesInfo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commentAuthors" Target="commentAuthor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amuel Davies" userId="4bb99b2c-4e56-4c10-ad8a-c1b2d904d94c" providerId="ADAL" clId="{5DC2AF58-6F33-CF48-B04C-A0868AF30D04}"/>
    <pc:docChg chg="modSld">
      <pc:chgData name="Samuel Davies" userId="4bb99b2c-4e56-4c10-ad8a-c1b2d904d94c" providerId="ADAL" clId="{5DC2AF58-6F33-CF48-B04C-A0868AF30D04}" dt="2020-12-09T21:33:11.423" v="4" actId="20577"/>
      <pc:docMkLst>
        <pc:docMk/>
      </pc:docMkLst>
      <pc:sldChg chg="modSp mod">
        <pc:chgData name="Samuel Davies" userId="4bb99b2c-4e56-4c10-ad8a-c1b2d904d94c" providerId="ADAL" clId="{5DC2AF58-6F33-CF48-B04C-A0868AF30D04}" dt="2020-12-09T21:33:11.423" v="4" actId="20577"/>
        <pc:sldMkLst>
          <pc:docMk/>
          <pc:sldMk cId="4150961380" sldId="280"/>
        </pc:sldMkLst>
        <pc:spChg chg="mod">
          <ac:chgData name="Samuel Davies" userId="4bb99b2c-4e56-4c10-ad8a-c1b2d904d94c" providerId="ADAL" clId="{5DC2AF58-6F33-CF48-B04C-A0868AF30D04}" dt="2020-12-09T21:33:11.423" v="4" actId="20577"/>
          <ac:spMkLst>
            <pc:docMk/>
            <pc:sldMk cId="4150961380" sldId="280"/>
            <ac:spMk id="3" creationId="{778F63C9-1C70-4F4D-9234-7DEE4FC33B21}"/>
          </ac:spMkLst>
        </pc:spChg>
      </pc:sldChg>
    </pc:docChg>
  </pc:docChgLst>
  <pc:docChgLst>
    <pc:chgData name="Vartotojas svečias" providerId="Windows Live" clId="Web-{5BD6E894-9F01-4AB9-ABBD-85E0EBC1E223}"/>
    <pc:docChg chg="modSld">
      <pc:chgData name="Vartotojas svečias" userId="" providerId="Windows Live" clId="Web-{5BD6E894-9F01-4AB9-ABBD-85E0EBC1E223}" dt="2022-10-04T16:46:41.432" v="3" actId="20577"/>
      <pc:docMkLst>
        <pc:docMk/>
      </pc:docMkLst>
      <pc:sldChg chg="modSp">
        <pc:chgData name="Vartotojas svečias" userId="" providerId="Windows Live" clId="Web-{5BD6E894-9F01-4AB9-ABBD-85E0EBC1E223}" dt="2022-10-04T16:46:23.384" v="0" actId="20577"/>
        <pc:sldMkLst>
          <pc:docMk/>
          <pc:sldMk cId="695964686" sldId="256"/>
        </pc:sldMkLst>
        <pc:spChg chg="mod">
          <ac:chgData name="Vartotojas svečias" userId="" providerId="Windows Live" clId="Web-{5BD6E894-9F01-4AB9-ABBD-85E0EBC1E223}" dt="2022-10-04T16:46:23.384" v="0" actId="20577"/>
          <ac:spMkLst>
            <pc:docMk/>
            <pc:sldMk cId="695964686" sldId="256"/>
            <ac:spMk id="3" creationId="{43302E89-B061-3248-A4DD-EEC96D8F9285}"/>
          </ac:spMkLst>
        </pc:spChg>
      </pc:sldChg>
      <pc:sldChg chg="modSp">
        <pc:chgData name="Vartotojas svečias" userId="" providerId="Windows Live" clId="Web-{5BD6E894-9F01-4AB9-ABBD-85E0EBC1E223}" dt="2022-10-04T16:46:41.432" v="3" actId="20577"/>
        <pc:sldMkLst>
          <pc:docMk/>
          <pc:sldMk cId="4150961380" sldId="280"/>
        </pc:sldMkLst>
        <pc:spChg chg="mod">
          <ac:chgData name="Vartotojas svečias" userId="" providerId="Windows Live" clId="Web-{5BD6E894-9F01-4AB9-ABBD-85E0EBC1E223}" dt="2022-10-04T16:46:41.432" v="3" actId="20577"/>
          <ac:spMkLst>
            <pc:docMk/>
            <pc:sldMk cId="4150961380" sldId="280"/>
            <ac:spMk id="3" creationId="{778F63C9-1C70-4F4D-9234-7DEE4FC33B21}"/>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A9539EE-E249-D947-BF75-D3D422C0A1F6}" type="datetimeFigureOut">
              <a:rPr lang="en-US" smtClean="0"/>
              <a:t>10/4/2022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33ED091-FD52-6845-85FF-5BF434D968E3}" type="slidenum">
              <a:rPr lang="en-US" smtClean="0"/>
              <a:t>‹#›</a:t>
            </a:fld>
            <a:endParaRPr lang="en-US"/>
          </a:p>
        </p:txBody>
      </p:sp>
    </p:spTree>
    <p:extLst>
      <p:ext uri="{BB962C8B-B14F-4D97-AF65-F5344CB8AC3E}">
        <p14:creationId xmlns:p14="http://schemas.microsoft.com/office/powerpoint/2010/main" val="9194094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3</a:t>
            </a:fld>
            <a:endParaRPr lang="en-US"/>
          </a:p>
        </p:txBody>
      </p:sp>
    </p:spTree>
    <p:extLst>
      <p:ext uri="{BB962C8B-B14F-4D97-AF65-F5344CB8AC3E}">
        <p14:creationId xmlns:p14="http://schemas.microsoft.com/office/powerpoint/2010/main" val="313325615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lt" sz="1200" b="0" i="0" strike="noStrike" cap="none" spc="0" baseline="0">
                <a:solidFill>
                  <a:srgbClr val="000000"/>
                </a:solidFill>
                <a:effectLst/>
                <a:latin typeface="+mn-lt"/>
                <a:ea typeface="Calibri"/>
                <a:cs typeface="Calibri"/>
              </a:rPr>
              <a:t>Didelis įkvepiamo kristalinio silicio dioksido (ĮKSD) poveikis ilguoju laikotarpiu sukelia rimtas pasekmes. Dėl šios priežasties svarbu, kad darbuotojai išmanytų gerąją patirtį, padedančią išvengti arba sumažinti silicio dulkių poveikį. </a:t>
            </a:r>
          </a:p>
          <a:p>
            <a:endParaRPr lang="en-US" sz="1200" b="0" i="0" u="none" strike="noStrike" kern="1200">
              <a:solidFill>
                <a:schemeClr val="tx1"/>
              </a:solidFill>
              <a:effectLst/>
              <a:latin typeface="+mn-lt"/>
              <a:ea typeface="+mn-ea"/>
              <a:cs typeface="+mn-cs"/>
            </a:endParaRPr>
          </a:p>
          <a:p>
            <a:r>
              <a:rPr lang="lt" sz="1200" b="0" i="0" strike="noStrike" cap="none" spc="0" baseline="0">
                <a:solidFill>
                  <a:srgbClr val="000000"/>
                </a:solidFill>
                <a:effectLst/>
                <a:latin typeface="+mn-lt"/>
                <a:ea typeface="Calibri"/>
                <a:cs typeface="Calibri"/>
              </a:rPr>
              <a:t>Šiame mokyme pateikiama informacija apie procesų atitvėrimą. Turėkite omenyje, kad prieš kuriant, kaip atitverti procesus, reikia atlikti rizikos vertinimą, nors tai pirmiausia yra vadovybės rūpestis.</a:t>
            </a:r>
          </a:p>
        </p:txBody>
      </p:sp>
      <p:sp>
        <p:nvSpPr>
          <p:cNvPr id="4" name="Slide Number Placeholder 3"/>
          <p:cNvSpPr>
            <a:spLocks noGrp="1"/>
          </p:cNvSpPr>
          <p:nvPr>
            <p:ph type="sldNum" sz="quarter" idx="5"/>
          </p:nvPr>
        </p:nvSpPr>
        <p:spPr/>
        <p:txBody>
          <a:bodyPr/>
          <a:lstStyle/>
          <a:p>
            <a:fld id="{333ED091-FD52-6845-85FF-5BF434D968E3}" type="slidenum">
              <a:rPr lang="en-US" smtClean="0"/>
              <a:t>4</a:t>
            </a:fld>
            <a:endParaRPr lang="en-US"/>
          </a:p>
        </p:txBody>
      </p:sp>
    </p:spTree>
    <p:extLst>
      <p:ext uri="{BB962C8B-B14F-4D97-AF65-F5344CB8AC3E}">
        <p14:creationId xmlns:p14="http://schemas.microsoft.com/office/powerpoint/2010/main" val="269237975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5</a:t>
            </a:fld>
            <a:endParaRPr lang="en-US"/>
          </a:p>
        </p:txBody>
      </p:sp>
    </p:spTree>
    <p:extLst>
      <p:ext uri="{BB962C8B-B14F-4D97-AF65-F5344CB8AC3E}">
        <p14:creationId xmlns:p14="http://schemas.microsoft.com/office/powerpoint/2010/main" val="124168316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endParaRPr lang="en-GB" sz="1200" kern="120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6</a:t>
            </a:fld>
            <a:endParaRPr lang="en-US"/>
          </a:p>
        </p:txBody>
      </p:sp>
    </p:spTree>
    <p:extLst>
      <p:ext uri="{BB962C8B-B14F-4D97-AF65-F5344CB8AC3E}">
        <p14:creationId xmlns:p14="http://schemas.microsoft.com/office/powerpoint/2010/main" val="46888917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8</a:t>
            </a:fld>
            <a:endParaRPr lang="en-US"/>
          </a:p>
        </p:txBody>
      </p:sp>
    </p:spTree>
    <p:extLst>
      <p:ext uri="{BB962C8B-B14F-4D97-AF65-F5344CB8AC3E}">
        <p14:creationId xmlns:p14="http://schemas.microsoft.com/office/powerpoint/2010/main" val="325160339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9</a:t>
            </a:fld>
            <a:endParaRPr lang="en-US"/>
          </a:p>
        </p:txBody>
      </p:sp>
    </p:spTree>
    <p:extLst>
      <p:ext uri="{BB962C8B-B14F-4D97-AF65-F5344CB8AC3E}">
        <p14:creationId xmlns:p14="http://schemas.microsoft.com/office/powerpoint/2010/main" val="61195201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10</a:t>
            </a:fld>
            <a:endParaRPr lang="en-US"/>
          </a:p>
        </p:txBody>
      </p:sp>
    </p:spTree>
    <p:extLst>
      <p:ext uri="{BB962C8B-B14F-4D97-AF65-F5344CB8AC3E}">
        <p14:creationId xmlns:p14="http://schemas.microsoft.com/office/powerpoint/2010/main" val="114994412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11</a:t>
            </a:fld>
            <a:endParaRPr lang="en-US"/>
          </a:p>
        </p:txBody>
      </p:sp>
    </p:spTree>
    <p:extLst>
      <p:ext uri="{BB962C8B-B14F-4D97-AF65-F5344CB8AC3E}">
        <p14:creationId xmlns:p14="http://schemas.microsoft.com/office/powerpoint/2010/main" val="355742890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ts val="2300"/>
              </a:lnSpc>
              <a:spcBef>
                <a:spcPts val="600"/>
              </a:spcBef>
              <a:spcAft>
                <a:spcPts val="600"/>
              </a:spcAft>
              <a:buClrTx/>
              <a:buSzTx/>
              <a:buFontTx/>
              <a:buNone/>
              <a:defRPr/>
            </a:pPr>
            <a:endParaRPr lang="en-GB" sz="1200" b="0" i="0" kern="1200">
              <a:solidFill>
                <a:schemeClr val="tx1"/>
              </a:solidFill>
              <a:effectLst/>
              <a:latin typeface="Helvetica" pitchFamily="2" charset="0"/>
              <a:ea typeface="+mn-ea"/>
              <a:cs typeface="+mn-cs"/>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12</a:t>
            </a:fld>
            <a:endParaRPr lang="en-US"/>
          </a:p>
        </p:txBody>
      </p:sp>
    </p:spTree>
    <p:extLst>
      <p:ext uri="{BB962C8B-B14F-4D97-AF65-F5344CB8AC3E}">
        <p14:creationId xmlns:p14="http://schemas.microsoft.com/office/powerpoint/2010/main" val="226673342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334EC76-F13F-9E44-B53C-FA6C908E4372}"/>
              </a:ext>
            </a:extLst>
          </p:cNvPr>
          <p:cNvSpPr/>
          <p:nvPr userDrawn="1"/>
        </p:nvSpPr>
        <p:spPr>
          <a:xfrm>
            <a:off x="406304" y="1275644"/>
            <a:ext cx="11411322" cy="4763912"/>
          </a:xfrm>
          <a:prstGeom prst="rect">
            <a:avLst/>
          </a:prstGeom>
          <a:solidFill>
            <a:srgbClr val="F6A3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3" name="Picture 42">
            <a:extLst>
              <a:ext uri="{FF2B5EF4-FFF2-40B4-BE49-F238E27FC236}">
                <a16:creationId xmlns:a16="http://schemas.microsoft.com/office/drawing/2014/main" id="{0087D4E1-2B13-D24C-95C9-A2A32A704CE1}"/>
              </a:ext>
            </a:extLst>
          </p:cNvPr>
          <p:cNvPicPr>
            <a:picLocks noChangeAspect="1"/>
          </p:cNvPicPr>
          <p:nvPr userDrawn="1"/>
        </p:nvPicPr>
        <p:blipFill>
          <a:blip r:embed="rId2"/>
          <a:stretch>
            <a:fillRect/>
          </a:stretch>
        </p:blipFill>
        <p:spPr>
          <a:xfrm>
            <a:off x="11256975" y="6184495"/>
            <a:ext cx="570035" cy="324787"/>
          </a:xfrm>
          <a:prstGeom prst="rect">
            <a:avLst/>
          </a:prstGeom>
        </p:spPr>
      </p:pic>
      <p:sp>
        <p:nvSpPr>
          <p:cNvPr id="5" name="Text Placeholder 4">
            <a:extLst>
              <a:ext uri="{FF2B5EF4-FFF2-40B4-BE49-F238E27FC236}">
                <a16:creationId xmlns:a16="http://schemas.microsoft.com/office/drawing/2014/main" id="{FEBB0CC3-3343-434A-92B9-70FC47D209E5}"/>
              </a:ext>
            </a:extLst>
          </p:cNvPr>
          <p:cNvSpPr>
            <a:spLocks noGrp="1"/>
          </p:cNvSpPr>
          <p:nvPr>
            <p:ph type="body" sz="quarter" idx="10" hasCustomPrompt="1"/>
          </p:nvPr>
        </p:nvSpPr>
        <p:spPr>
          <a:xfrm>
            <a:off x="1096032" y="2902987"/>
            <a:ext cx="7534275" cy="850900"/>
          </a:xfrm>
          <a:prstGeom prst="rect">
            <a:avLst/>
          </a:prstGeom>
        </p:spPr>
        <p:txBody>
          <a:bodyPr/>
          <a:lstStyle>
            <a:lvl1pPr marL="0" indent="0">
              <a:buFontTx/>
              <a:buNone/>
              <a:defRPr sz="3200" b="1" i="0">
                <a:solidFill>
                  <a:schemeClr val="bg1"/>
                </a:solidFill>
                <a:latin typeface="Helvetica" pitchFamily="2" charset="0"/>
              </a:defRPr>
            </a:lvl1pPr>
          </a:lstStyle>
          <a:p>
            <a:pPr lvl="0"/>
            <a:r>
              <a:rPr lang="en-GB"/>
              <a:t>GOOD PRACTICES TRAINING </a:t>
            </a:r>
            <a:br>
              <a:rPr lang="en-GB"/>
            </a:br>
            <a:r>
              <a:rPr lang="en-GB"/>
              <a:t>FOR TOPIC HEADING</a:t>
            </a:r>
            <a:endParaRPr lang="en-US"/>
          </a:p>
        </p:txBody>
      </p:sp>
      <p:sp>
        <p:nvSpPr>
          <p:cNvPr id="9" name="Text Placeholder 4">
            <a:extLst>
              <a:ext uri="{FF2B5EF4-FFF2-40B4-BE49-F238E27FC236}">
                <a16:creationId xmlns:a16="http://schemas.microsoft.com/office/drawing/2014/main" id="{14CA27C6-C209-A845-B8E3-193A5E6CE9E0}"/>
              </a:ext>
            </a:extLst>
          </p:cNvPr>
          <p:cNvSpPr>
            <a:spLocks noGrp="1"/>
          </p:cNvSpPr>
          <p:nvPr>
            <p:ph type="body" sz="quarter" idx="11" hasCustomPrompt="1"/>
          </p:nvPr>
        </p:nvSpPr>
        <p:spPr>
          <a:xfrm>
            <a:off x="1096032" y="4045821"/>
            <a:ext cx="7534275" cy="850900"/>
          </a:xfrm>
          <a:prstGeom prst="rect">
            <a:avLst/>
          </a:prstGeom>
        </p:spPr>
        <p:txBody>
          <a:bodyPr/>
          <a:lstStyle>
            <a:lvl1pPr marL="0" indent="0">
              <a:buFontTx/>
              <a:buNone/>
              <a:defRPr sz="1400" b="0" i="0">
                <a:solidFill>
                  <a:schemeClr val="bg1"/>
                </a:solidFill>
                <a:latin typeface="Helvetica" pitchFamily="2" charset="0"/>
              </a:defRPr>
            </a:lvl1pPr>
          </a:lstStyle>
          <a:p>
            <a:pPr lvl="0"/>
            <a:r>
              <a:rPr lang="en-GB"/>
              <a:t>Date:</a:t>
            </a:r>
          </a:p>
          <a:p>
            <a:pPr lvl="0"/>
            <a:r>
              <a:rPr lang="en-GB"/>
              <a:t>Details:</a:t>
            </a:r>
            <a:endParaRPr lang="en-US"/>
          </a:p>
        </p:txBody>
      </p:sp>
    </p:spTree>
    <p:extLst>
      <p:ext uri="{BB962C8B-B14F-4D97-AF65-F5344CB8AC3E}">
        <p14:creationId xmlns:p14="http://schemas.microsoft.com/office/powerpoint/2010/main" val="487795867"/>
      </p:ext>
    </p:extLst>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ext">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E748082C-CC9B-AB48-BD61-920B28F2A329}"/>
              </a:ext>
            </a:extLst>
          </p:cNvPr>
          <p:cNvSpPr>
            <a:spLocks noGrp="1"/>
          </p:cNvSpPr>
          <p:nvPr>
            <p:ph type="body" sz="quarter" idx="10" hasCustomPrompt="1"/>
          </p:nvPr>
        </p:nvSpPr>
        <p:spPr>
          <a:xfrm>
            <a:off x="777244" y="1640901"/>
            <a:ext cx="10333121"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HEADING</a:t>
            </a:r>
            <a:endParaRPr lang="en-US"/>
          </a:p>
        </p:txBody>
      </p:sp>
      <p:sp>
        <p:nvSpPr>
          <p:cNvPr id="5" name="Text Placeholder 4">
            <a:extLst>
              <a:ext uri="{FF2B5EF4-FFF2-40B4-BE49-F238E27FC236}">
                <a16:creationId xmlns:a16="http://schemas.microsoft.com/office/drawing/2014/main" id="{DE6844B5-C065-754D-B429-AFE9E68D70D8}"/>
              </a:ext>
            </a:extLst>
          </p:cNvPr>
          <p:cNvSpPr>
            <a:spLocks noGrp="1"/>
          </p:cNvSpPr>
          <p:nvPr>
            <p:ph type="body" sz="quarter" idx="11" hasCustomPrompt="1"/>
          </p:nvPr>
        </p:nvSpPr>
        <p:spPr>
          <a:xfrm>
            <a:off x="777243" y="2362676"/>
            <a:ext cx="10333122" cy="3601153"/>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Tree>
    <p:extLst>
      <p:ext uri="{BB962C8B-B14F-4D97-AF65-F5344CB8AC3E}">
        <p14:creationId xmlns:p14="http://schemas.microsoft.com/office/powerpoint/2010/main" val="3959414856"/>
      </p:ext>
    </p:extLst>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ext and image">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2BF2A751-0B5F-074C-91B2-A74C8E7AB09D}"/>
              </a:ext>
            </a:extLst>
          </p:cNvPr>
          <p:cNvSpPr>
            <a:spLocks noGrp="1"/>
          </p:cNvSpPr>
          <p:nvPr>
            <p:ph type="body" sz="quarter" idx="10" hasCustomPrompt="1"/>
          </p:nvPr>
        </p:nvSpPr>
        <p:spPr>
          <a:xfrm>
            <a:off x="777244" y="1640901"/>
            <a:ext cx="5453623"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HEADING</a:t>
            </a:r>
            <a:endParaRPr lang="en-US"/>
          </a:p>
        </p:txBody>
      </p:sp>
      <p:sp>
        <p:nvSpPr>
          <p:cNvPr id="6" name="Text Placeholder 4">
            <a:extLst>
              <a:ext uri="{FF2B5EF4-FFF2-40B4-BE49-F238E27FC236}">
                <a16:creationId xmlns:a16="http://schemas.microsoft.com/office/drawing/2014/main" id="{B06366EC-2B28-8C4D-98A6-805C70162820}"/>
              </a:ext>
            </a:extLst>
          </p:cNvPr>
          <p:cNvSpPr>
            <a:spLocks noGrp="1"/>
          </p:cNvSpPr>
          <p:nvPr>
            <p:ph type="body" sz="quarter" idx="11" hasCustomPrompt="1"/>
          </p:nvPr>
        </p:nvSpPr>
        <p:spPr>
          <a:xfrm>
            <a:off x="777243" y="2362676"/>
            <a:ext cx="5453624" cy="3682369"/>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
        <p:nvSpPr>
          <p:cNvPr id="3" name="Picture Placeholder 2">
            <a:extLst>
              <a:ext uri="{FF2B5EF4-FFF2-40B4-BE49-F238E27FC236}">
                <a16:creationId xmlns:a16="http://schemas.microsoft.com/office/drawing/2014/main" id="{95AE49C1-4763-1D46-86E6-7FA4962E9CFC}"/>
              </a:ext>
            </a:extLst>
          </p:cNvPr>
          <p:cNvSpPr>
            <a:spLocks noGrp="1"/>
          </p:cNvSpPr>
          <p:nvPr>
            <p:ph type="pic" sz="quarter" idx="12"/>
          </p:nvPr>
        </p:nvSpPr>
        <p:spPr>
          <a:xfrm>
            <a:off x="6592888" y="1608138"/>
            <a:ext cx="5224462" cy="4437062"/>
          </a:xfrm>
          <a:prstGeom prst="rect">
            <a:avLst/>
          </a:prstGeom>
        </p:spPr>
        <p:txBody>
          <a:bodyPr/>
          <a:lstStyle>
            <a:lvl1pPr>
              <a:defRPr sz="1600">
                <a:latin typeface="Helvetica" pitchFamily="2" charset="0"/>
              </a:defRPr>
            </a:lvl1pPr>
          </a:lstStyle>
          <a:p>
            <a:r>
              <a:rPr lang="en-GB"/>
              <a:t>Click icon to add picture</a:t>
            </a:r>
            <a:endParaRPr lang="en-US"/>
          </a:p>
        </p:txBody>
      </p:sp>
    </p:spTree>
    <p:extLst>
      <p:ext uri="{BB962C8B-B14F-4D97-AF65-F5344CB8AC3E}">
        <p14:creationId xmlns:p14="http://schemas.microsoft.com/office/powerpoint/2010/main" val="1091667891"/>
      </p:ext>
    </p:extLst>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Bullet points">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C382C2BB-E259-FB47-9A52-B495131B9653}"/>
              </a:ext>
            </a:extLst>
          </p:cNvPr>
          <p:cNvSpPr>
            <a:spLocks noGrp="1"/>
          </p:cNvSpPr>
          <p:nvPr>
            <p:ph type="body" sz="quarter" idx="10" hasCustomPrompt="1"/>
          </p:nvPr>
        </p:nvSpPr>
        <p:spPr>
          <a:xfrm>
            <a:off x="777244" y="1640901"/>
            <a:ext cx="5453623"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BULLET POINTS</a:t>
            </a:r>
            <a:endParaRPr lang="en-US"/>
          </a:p>
        </p:txBody>
      </p:sp>
      <p:sp>
        <p:nvSpPr>
          <p:cNvPr id="5" name="Text Placeholder 4">
            <a:extLst>
              <a:ext uri="{FF2B5EF4-FFF2-40B4-BE49-F238E27FC236}">
                <a16:creationId xmlns:a16="http://schemas.microsoft.com/office/drawing/2014/main" id="{13B58B15-7863-8542-BFF3-B0337ED51ED3}"/>
              </a:ext>
            </a:extLst>
          </p:cNvPr>
          <p:cNvSpPr>
            <a:spLocks noGrp="1"/>
          </p:cNvSpPr>
          <p:nvPr>
            <p:ph type="body" sz="quarter" idx="11" hasCustomPrompt="1"/>
          </p:nvPr>
        </p:nvSpPr>
        <p:spPr>
          <a:xfrm>
            <a:off x="777242" y="2362677"/>
            <a:ext cx="10745815" cy="3568786"/>
          </a:xfrm>
          <a:prstGeom prst="rect">
            <a:avLst/>
          </a:prstGeom>
        </p:spPr>
        <p:txBody>
          <a:bodyPr numCol="2"/>
          <a:lstStyle>
            <a:lvl1pPr marL="285750" indent="-285750">
              <a:buFont typeface="Arial" panose="020B0604020202020204" pitchFamily="34" charset="0"/>
              <a:buChar char="•"/>
              <a:defRPr sz="1600" b="0" i="0">
                <a:solidFill>
                  <a:schemeClr val="tx1"/>
                </a:solidFill>
                <a:latin typeface="Helvetica" pitchFamily="2" charset="0"/>
              </a:defRPr>
            </a:lvl1pPr>
          </a:lstStyle>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endParaRPr lang="en-US"/>
          </a:p>
          <a:p>
            <a:pPr lvl="0"/>
            <a:r>
              <a:rPr lang="en-GB"/>
              <a:t>Bullet</a:t>
            </a:r>
          </a:p>
          <a:p>
            <a:pPr lvl="0"/>
            <a:r>
              <a:rPr lang="en-GB"/>
              <a:t>Bullet</a:t>
            </a:r>
          </a:p>
          <a:p>
            <a:pPr lvl="0"/>
            <a:r>
              <a:rPr lang="en-GB"/>
              <a:t>Bullet</a:t>
            </a:r>
          </a:p>
          <a:p>
            <a:pPr lvl="0"/>
            <a:r>
              <a:rPr lang="en-GB"/>
              <a:t>Bullet</a:t>
            </a:r>
          </a:p>
          <a:p>
            <a:pPr lvl="0"/>
            <a:r>
              <a:rPr lang="en-GB"/>
              <a:t>Bullet</a:t>
            </a:r>
            <a:endParaRPr lang="en-US"/>
          </a:p>
          <a:p>
            <a:pPr lvl="0"/>
            <a:r>
              <a:rPr lang="en-GB"/>
              <a:t>Bullet</a:t>
            </a:r>
          </a:p>
          <a:p>
            <a:pPr lvl="0"/>
            <a:r>
              <a:rPr lang="en-GB"/>
              <a:t>Bullet</a:t>
            </a:r>
          </a:p>
          <a:p>
            <a:pPr lvl="0"/>
            <a:r>
              <a:rPr lang="en-GB"/>
              <a:t>Bullet</a:t>
            </a:r>
          </a:p>
          <a:p>
            <a:pPr lvl="0"/>
            <a:r>
              <a:rPr lang="en-GB"/>
              <a:t>Bullet</a:t>
            </a:r>
          </a:p>
          <a:p>
            <a:pPr lvl="0"/>
            <a:r>
              <a:rPr lang="en-GB"/>
              <a:t>Bullet</a:t>
            </a:r>
            <a:endParaRPr lang="en-US"/>
          </a:p>
          <a:p>
            <a:pPr lvl="0"/>
            <a:endParaRPr lang="en-US"/>
          </a:p>
        </p:txBody>
      </p:sp>
    </p:spTree>
    <p:extLst>
      <p:ext uri="{BB962C8B-B14F-4D97-AF65-F5344CB8AC3E}">
        <p14:creationId xmlns:p14="http://schemas.microsoft.com/office/powerpoint/2010/main" val="685002768"/>
      </p:ext>
    </p:extLst>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hecklist">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85A97084-C1EA-B74C-8BAC-F1401D6091F1}"/>
              </a:ext>
            </a:extLst>
          </p:cNvPr>
          <p:cNvSpPr>
            <a:spLocks noGrp="1"/>
          </p:cNvSpPr>
          <p:nvPr>
            <p:ph type="body" sz="quarter" idx="10" hasCustomPrompt="1"/>
          </p:nvPr>
        </p:nvSpPr>
        <p:spPr>
          <a:xfrm>
            <a:off x="777244" y="1640901"/>
            <a:ext cx="10333121"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CHECKLIST</a:t>
            </a:r>
            <a:endParaRPr lang="en-US"/>
          </a:p>
        </p:txBody>
      </p:sp>
      <p:sp>
        <p:nvSpPr>
          <p:cNvPr id="5" name="Text Placeholder 4">
            <a:extLst>
              <a:ext uri="{FF2B5EF4-FFF2-40B4-BE49-F238E27FC236}">
                <a16:creationId xmlns:a16="http://schemas.microsoft.com/office/drawing/2014/main" id="{9AFE9360-42D4-C049-A636-9B760981C6AF}"/>
              </a:ext>
            </a:extLst>
          </p:cNvPr>
          <p:cNvSpPr>
            <a:spLocks noGrp="1"/>
          </p:cNvSpPr>
          <p:nvPr>
            <p:ph type="body" sz="quarter" idx="11" hasCustomPrompt="1"/>
          </p:nvPr>
        </p:nvSpPr>
        <p:spPr>
          <a:xfrm>
            <a:off x="777243" y="2362676"/>
            <a:ext cx="10333122" cy="3601153"/>
          </a:xfrm>
          <a:prstGeom prst="rect">
            <a:avLst/>
          </a:prstGeom>
        </p:spPr>
        <p:txBody>
          <a:bodyPr/>
          <a:lstStyle>
            <a:lvl1pPr marL="285750" indent="-285750" algn="l">
              <a:lnSpc>
                <a:spcPts val="2300"/>
              </a:lnSpc>
              <a:spcBef>
                <a:spcPts val="600"/>
              </a:spcBef>
              <a:spcAft>
                <a:spcPts val="600"/>
              </a:spcAft>
              <a:buClr>
                <a:srgbClr val="A57F51"/>
              </a:buClr>
              <a:buSzPct val="120000"/>
              <a:buFont typeface="Wingdings" pitchFamily="2" charset="2"/>
              <a:buChar char="q"/>
              <a:defRPr sz="1600" b="0" i="0">
                <a:solidFill>
                  <a:schemeClr val="tx1"/>
                </a:solidFill>
                <a:latin typeface="Helvetica" pitchFamily="2" charset="0"/>
              </a:defRPr>
            </a:lvl1pPr>
          </a:lstStyle>
          <a:p>
            <a:pPr algn="l">
              <a:lnSpc>
                <a:spcPts val="2300"/>
              </a:lnSpc>
              <a:spcBef>
                <a:spcPts val="600"/>
              </a:spcBef>
              <a:spcAft>
                <a:spcPts val="600"/>
              </a:spcAft>
            </a:pPr>
            <a:r>
              <a:rPr lang="en-GB" sz="1600" b="0" i="0" kern="1200">
                <a:solidFill>
                  <a:schemeClr val="tx1"/>
                </a:solidFill>
                <a:effectLst/>
                <a:latin typeface="Helvetica" pitchFamily="2" charset="0"/>
                <a:ea typeface="+mn-ea"/>
                <a:cs typeface="+mn-cs"/>
              </a:rPr>
              <a:t>Lorem ipsum dolor sit amet, consectetur adipiscing elit:</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Sed do eiusmod tempor incididunt ut labore et dolore magna aliqua </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Uternas enim ad minim veniam, quis nostrud nisi ut aliquip ex earterste art commododare consequat. Duis aute irure dolor in reprehenderit in voluptate velit esse cillum dolore eu fugiat nulla pariatur. </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Excepteur sint occaecat cupidatat non proident, sunt in culpa qui officia deserunt mollit anim.</a:t>
            </a:r>
          </a:p>
        </p:txBody>
      </p:sp>
    </p:spTree>
    <p:extLst>
      <p:ext uri="{BB962C8B-B14F-4D97-AF65-F5344CB8AC3E}">
        <p14:creationId xmlns:p14="http://schemas.microsoft.com/office/powerpoint/2010/main" val="823952103"/>
      </p:ext>
    </p:extLst>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Double image">
    <p:spTree>
      <p:nvGrpSpPr>
        <p:cNvPr id="1" name=""/>
        <p:cNvGrpSpPr/>
        <p:nvPr/>
      </p:nvGrpSpPr>
      <p:grpSpPr>
        <a:xfrm>
          <a:off x="0" y="0"/>
          <a:ext cx="0" cy="0"/>
          <a:chOff x="0" y="0"/>
          <a:chExt cx="0" cy="0"/>
        </a:xfrm>
      </p:grpSpPr>
      <p:sp>
        <p:nvSpPr>
          <p:cNvPr id="4" name="Picture Placeholder 2">
            <a:extLst>
              <a:ext uri="{FF2B5EF4-FFF2-40B4-BE49-F238E27FC236}">
                <a16:creationId xmlns:a16="http://schemas.microsoft.com/office/drawing/2014/main" id="{D62AFA78-38F7-EC42-9DE4-B2D7308DC139}"/>
              </a:ext>
            </a:extLst>
          </p:cNvPr>
          <p:cNvSpPr>
            <a:spLocks noGrp="1"/>
          </p:cNvSpPr>
          <p:nvPr>
            <p:ph type="pic" sz="quarter" idx="12"/>
          </p:nvPr>
        </p:nvSpPr>
        <p:spPr>
          <a:xfrm>
            <a:off x="408774" y="1608138"/>
            <a:ext cx="5608205" cy="4437062"/>
          </a:xfrm>
          <a:prstGeom prst="rect">
            <a:avLst/>
          </a:prstGeom>
        </p:spPr>
        <p:txBody>
          <a:bodyPr/>
          <a:lstStyle>
            <a:lvl1pPr>
              <a:defRPr sz="1600">
                <a:latin typeface="Helvetica" pitchFamily="2" charset="0"/>
              </a:defRPr>
            </a:lvl1pPr>
          </a:lstStyle>
          <a:p>
            <a:r>
              <a:rPr lang="en-GB"/>
              <a:t>Click icon to add picture</a:t>
            </a:r>
            <a:endParaRPr lang="en-US"/>
          </a:p>
        </p:txBody>
      </p:sp>
      <p:sp>
        <p:nvSpPr>
          <p:cNvPr id="5" name="Picture Placeholder 2">
            <a:extLst>
              <a:ext uri="{FF2B5EF4-FFF2-40B4-BE49-F238E27FC236}">
                <a16:creationId xmlns:a16="http://schemas.microsoft.com/office/drawing/2014/main" id="{36A2846B-5A8B-2B4B-B7BA-42C86CE123CE}"/>
              </a:ext>
            </a:extLst>
          </p:cNvPr>
          <p:cNvSpPr>
            <a:spLocks noGrp="1"/>
          </p:cNvSpPr>
          <p:nvPr>
            <p:ph type="pic" sz="quarter" idx="13"/>
          </p:nvPr>
        </p:nvSpPr>
        <p:spPr>
          <a:xfrm>
            <a:off x="6202672" y="1608138"/>
            <a:ext cx="5608205" cy="4437062"/>
          </a:xfrm>
          <a:prstGeom prst="rect">
            <a:avLst/>
          </a:prstGeom>
        </p:spPr>
        <p:txBody>
          <a:bodyPr/>
          <a:lstStyle>
            <a:lvl1pPr>
              <a:defRPr sz="1600">
                <a:latin typeface="Helvetica" pitchFamily="2" charset="0"/>
              </a:defRPr>
            </a:lvl1pPr>
          </a:lstStyle>
          <a:p>
            <a:r>
              <a:rPr lang="en-GB"/>
              <a:t>Click icon to add picture</a:t>
            </a:r>
            <a:endParaRPr lang="en-US"/>
          </a:p>
        </p:txBody>
      </p:sp>
    </p:spTree>
    <p:extLst>
      <p:ext uri="{BB962C8B-B14F-4D97-AF65-F5344CB8AC3E}">
        <p14:creationId xmlns:p14="http://schemas.microsoft.com/office/powerpoint/2010/main" val="471360412"/>
      </p:ext>
    </p:extLst>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Video">
    <p:spTree>
      <p:nvGrpSpPr>
        <p:cNvPr id="1" name=""/>
        <p:cNvGrpSpPr/>
        <p:nvPr/>
      </p:nvGrpSpPr>
      <p:grpSpPr>
        <a:xfrm>
          <a:off x="0" y="0"/>
          <a:ext cx="0" cy="0"/>
          <a:chOff x="0" y="0"/>
          <a:chExt cx="0" cy="0"/>
        </a:xfrm>
      </p:grpSpPr>
      <p:sp>
        <p:nvSpPr>
          <p:cNvPr id="4" name="Media Placeholder 3">
            <a:extLst>
              <a:ext uri="{FF2B5EF4-FFF2-40B4-BE49-F238E27FC236}">
                <a16:creationId xmlns:a16="http://schemas.microsoft.com/office/drawing/2014/main" id="{5B1DF181-0294-304E-AE4A-33D8B535E42B}"/>
              </a:ext>
            </a:extLst>
          </p:cNvPr>
          <p:cNvSpPr>
            <a:spLocks noGrp="1"/>
          </p:cNvSpPr>
          <p:nvPr>
            <p:ph type="media" sz="quarter" idx="10" hasCustomPrompt="1"/>
          </p:nvPr>
        </p:nvSpPr>
        <p:spPr>
          <a:xfrm>
            <a:off x="3927475" y="1608138"/>
            <a:ext cx="7875588" cy="4437062"/>
          </a:xfrm>
          <a:prstGeom prst="rect">
            <a:avLst/>
          </a:prstGeom>
        </p:spPr>
        <p:txBody>
          <a:bodyPr/>
          <a:lstStyle>
            <a:lvl1pPr>
              <a:defRPr sz="1600">
                <a:latin typeface="Helvetica" pitchFamily="2" charset="0"/>
              </a:defRPr>
            </a:lvl1pPr>
          </a:lstStyle>
          <a:p>
            <a:r>
              <a:rPr lang="en-US"/>
              <a:t>Media/video</a:t>
            </a:r>
          </a:p>
        </p:txBody>
      </p:sp>
      <p:sp>
        <p:nvSpPr>
          <p:cNvPr id="10" name="Text Placeholder 4">
            <a:extLst>
              <a:ext uri="{FF2B5EF4-FFF2-40B4-BE49-F238E27FC236}">
                <a16:creationId xmlns:a16="http://schemas.microsoft.com/office/drawing/2014/main" id="{933159BB-8CEB-D54F-8C98-3AB22A594DCF}"/>
              </a:ext>
            </a:extLst>
          </p:cNvPr>
          <p:cNvSpPr>
            <a:spLocks noGrp="1"/>
          </p:cNvSpPr>
          <p:nvPr>
            <p:ph type="body" sz="quarter" idx="11" hasCustomPrompt="1"/>
          </p:nvPr>
        </p:nvSpPr>
        <p:spPr>
          <a:xfrm>
            <a:off x="777245" y="1640901"/>
            <a:ext cx="2928908"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VIDEO</a:t>
            </a:r>
            <a:endParaRPr lang="en-US"/>
          </a:p>
        </p:txBody>
      </p:sp>
      <p:sp>
        <p:nvSpPr>
          <p:cNvPr id="11" name="Text Placeholder 4">
            <a:extLst>
              <a:ext uri="{FF2B5EF4-FFF2-40B4-BE49-F238E27FC236}">
                <a16:creationId xmlns:a16="http://schemas.microsoft.com/office/drawing/2014/main" id="{D91A637F-9B88-9A4A-9225-F8DAB3254AD8}"/>
              </a:ext>
            </a:extLst>
          </p:cNvPr>
          <p:cNvSpPr>
            <a:spLocks noGrp="1"/>
          </p:cNvSpPr>
          <p:nvPr>
            <p:ph type="body" sz="quarter" idx="12" hasCustomPrompt="1"/>
          </p:nvPr>
        </p:nvSpPr>
        <p:spPr>
          <a:xfrm>
            <a:off x="777243" y="2362676"/>
            <a:ext cx="2928909" cy="3682369"/>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Tree>
    <p:extLst>
      <p:ext uri="{BB962C8B-B14F-4D97-AF65-F5344CB8AC3E}">
        <p14:creationId xmlns:p14="http://schemas.microsoft.com/office/powerpoint/2010/main" val="3670979433"/>
      </p:ext>
    </p:extLst>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List relevant task sheets">
    <p:spTree>
      <p:nvGrpSpPr>
        <p:cNvPr id="1" name=""/>
        <p:cNvGrpSpPr/>
        <p:nvPr/>
      </p:nvGrpSpPr>
      <p:grpSpPr>
        <a:xfrm>
          <a:off x="0" y="0"/>
          <a:ext cx="0" cy="0"/>
          <a:chOff x="0" y="0"/>
          <a:chExt cx="0" cy="0"/>
        </a:xfrm>
      </p:grpSpPr>
      <p:sp>
        <p:nvSpPr>
          <p:cNvPr id="3" name="Text Placeholder 4">
            <a:extLst>
              <a:ext uri="{FF2B5EF4-FFF2-40B4-BE49-F238E27FC236}">
                <a16:creationId xmlns:a16="http://schemas.microsoft.com/office/drawing/2014/main" id="{B1FCB6BD-7FDE-174C-87C5-231D460885D2}"/>
              </a:ext>
            </a:extLst>
          </p:cNvPr>
          <p:cNvSpPr>
            <a:spLocks noGrp="1"/>
          </p:cNvSpPr>
          <p:nvPr>
            <p:ph type="body" sz="quarter" idx="10" hasCustomPrompt="1"/>
          </p:nvPr>
        </p:nvSpPr>
        <p:spPr>
          <a:xfrm>
            <a:off x="777244" y="1640901"/>
            <a:ext cx="9483457"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LIST RELEVANT TASK SHEETS</a:t>
            </a:r>
            <a:endParaRPr lang="en-US"/>
          </a:p>
        </p:txBody>
      </p:sp>
      <p:sp>
        <p:nvSpPr>
          <p:cNvPr id="4" name="Text Placeholder 4">
            <a:extLst>
              <a:ext uri="{FF2B5EF4-FFF2-40B4-BE49-F238E27FC236}">
                <a16:creationId xmlns:a16="http://schemas.microsoft.com/office/drawing/2014/main" id="{E3BB6AF1-D396-8648-BB4B-66EC2E5BD9BC}"/>
              </a:ext>
            </a:extLst>
          </p:cNvPr>
          <p:cNvSpPr>
            <a:spLocks noGrp="1"/>
          </p:cNvSpPr>
          <p:nvPr>
            <p:ph type="body" sz="quarter" idx="11" hasCustomPrompt="1"/>
          </p:nvPr>
        </p:nvSpPr>
        <p:spPr>
          <a:xfrm>
            <a:off x="777242" y="2362677"/>
            <a:ext cx="10745815" cy="3568786"/>
          </a:xfrm>
          <a:prstGeom prst="rect">
            <a:avLst/>
          </a:prstGeom>
        </p:spPr>
        <p:txBody>
          <a:bodyPr numCol="1"/>
          <a:lstStyle>
            <a:lvl1pPr marL="285750" indent="-285750">
              <a:buFont typeface="Arial" panose="020B0604020202020204" pitchFamily="34" charset="0"/>
              <a:buChar char="•"/>
              <a:defRPr sz="1600" b="0" i="0">
                <a:solidFill>
                  <a:schemeClr val="tx1"/>
                </a:solidFill>
                <a:latin typeface="Helvetica" pitchFamily="2" charset="0"/>
              </a:defRPr>
            </a:lvl1pPr>
          </a:lstStyle>
          <a:p>
            <a:r>
              <a:rPr lang="en-US"/>
              <a:t>List relevant task sheets and link to download bundle</a:t>
            </a:r>
          </a:p>
        </p:txBody>
      </p:sp>
    </p:spTree>
    <p:extLst>
      <p:ext uri="{BB962C8B-B14F-4D97-AF65-F5344CB8AC3E}">
        <p14:creationId xmlns:p14="http://schemas.microsoft.com/office/powerpoint/2010/main" val="3704189371"/>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1.emf"/><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3C3123B6-0F67-0E48-895E-734B361B1F57}"/>
              </a:ext>
            </a:extLst>
          </p:cNvPr>
          <p:cNvSpPr txBox="1"/>
          <p:nvPr userDrawn="1"/>
        </p:nvSpPr>
        <p:spPr>
          <a:xfrm>
            <a:off x="319834" y="6327115"/>
            <a:ext cx="9489186" cy="244084"/>
          </a:xfrm>
          <a:prstGeom prst="rect">
            <a:avLst/>
          </a:prstGeom>
          <a:noFill/>
        </p:spPr>
        <p:txBody>
          <a:bodyPr wrap="square" rtlCol="0" anchor="b">
            <a:spAutoFit/>
          </a:bodyPr>
          <a:lstStyle/>
          <a:p>
            <a:pPr algn="l"/>
            <a:r>
              <a:rPr lang="lt" sz="1000" b="0" i="0" strike="noStrike" cap="none" spc="0" baseline="0">
                <a:solidFill>
                  <a:srgbClr val="000000"/>
                </a:solidFill>
                <a:effectLst/>
                <a:latin typeface="Helvetica"/>
                <a:ea typeface="Helvetica"/>
                <a:cs typeface="Helvetica"/>
              </a:rPr>
              <a:t>Ši mokymo medžiaga sudaro dalį NEPSI gerosios patirties vadovo – apsilankykite guide.nepsi.eu.</a:t>
            </a:r>
          </a:p>
        </p:txBody>
      </p:sp>
      <p:cxnSp>
        <p:nvCxnSpPr>
          <p:cNvPr id="6" name="Straight Connector 5">
            <a:extLst>
              <a:ext uri="{FF2B5EF4-FFF2-40B4-BE49-F238E27FC236}">
                <a16:creationId xmlns:a16="http://schemas.microsoft.com/office/drawing/2014/main" id="{EEF89B71-CE49-9241-9006-BD45EFB60699}"/>
              </a:ext>
            </a:extLst>
          </p:cNvPr>
          <p:cNvCxnSpPr/>
          <p:nvPr userDrawn="1"/>
        </p:nvCxnSpPr>
        <p:spPr>
          <a:xfrm>
            <a:off x="395111" y="1275645"/>
            <a:ext cx="11413067" cy="0"/>
          </a:xfrm>
          <a:prstGeom prst="line">
            <a:avLst/>
          </a:prstGeom>
          <a:ln w="19050">
            <a:solidFill>
              <a:srgbClr val="F6A317"/>
            </a:solidFill>
          </a:ln>
        </p:spPr>
        <p:style>
          <a:lnRef idx="1">
            <a:schemeClr val="accent1"/>
          </a:lnRef>
          <a:fillRef idx="0">
            <a:schemeClr val="accent1"/>
          </a:fillRef>
          <a:effectRef idx="0">
            <a:schemeClr val="accent1"/>
          </a:effectRef>
          <a:fontRef idx="minor">
            <a:schemeClr val="tx1"/>
          </a:fontRef>
        </p:style>
      </p:cxnSp>
      <p:pic>
        <p:nvPicPr>
          <p:cNvPr id="7" name="Picture 6">
            <a:extLst>
              <a:ext uri="{FF2B5EF4-FFF2-40B4-BE49-F238E27FC236}">
                <a16:creationId xmlns:a16="http://schemas.microsoft.com/office/drawing/2014/main" id="{BF849516-AA19-3D46-9A5F-42366BC6957B}"/>
              </a:ext>
            </a:extLst>
          </p:cNvPr>
          <p:cNvPicPr>
            <a:picLocks noChangeAspect="1"/>
          </p:cNvPicPr>
          <p:nvPr userDrawn="1"/>
        </p:nvPicPr>
        <p:blipFill>
          <a:blip r:embed="rId10"/>
          <a:stretch>
            <a:fillRect/>
          </a:stretch>
        </p:blipFill>
        <p:spPr>
          <a:xfrm>
            <a:off x="406346" y="366936"/>
            <a:ext cx="1000588" cy="630000"/>
          </a:xfrm>
          <a:prstGeom prst="rect">
            <a:avLst/>
          </a:prstGeom>
        </p:spPr>
      </p:pic>
      <p:sp>
        <p:nvSpPr>
          <p:cNvPr id="8" name="Text Placeholder 4">
            <a:extLst>
              <a:ext uri="{FF2B5EF4-FFF2-40B4-BE49-F238E27FC236}">
                <a16:creationId xmlns:a16="http://schemas.microsoft.com/office/drawing/2014/main" id="{BD320CFC-6F29-3B43-89D6-E5D26E6D334C}"/>
              </a:ext>
            </a:extLst>
          </p:cNvPr>
          <p:cNvSpPr txBox="1"/>
          <p:nvPr userDrawn="1"/>
        </p:nvSpPr>
        <p:spPr>
          <a:xfrm>
            <a:off x="7955279" y="429114"/>
            <a:ext cx="3862071" cy="850900"/>
          </a:xfrm>
          <a:prstGeom prst="rect">
            <a:avLst/>
          </a:prstGeom>
        </p:spPr>
        <p:txBody>
          <a:bodyPr/>
          <a:lstStyle>
            <a:lvl1pPr marL="0" indent="0" algn="r" defTabSz="914400" rtl="0" eaLnBrk="1" latinLnBrk="0" hangingPunct="1">
              <a:lnSpc>
                <a:spcPct val="90000"/>
              </a:lnSpc>
              <a:spcBef>
                <a:spcPts val="1000"/>
              </a:spcBef>
              <a:buFontTx/>
              <a:buNone/>
              <a:defRPr sz="1400" b="1" i="0" kern="1200">
                <a:solidFill>
                  <a:srgbClr val="F6A317"/>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lt" sz="1400" b="1" i="0" strike="noStrike" cap="none" spc="0" baseline="0">
                <a:solidFill>
                  <a:srgbClr val="F6A317"/>
                </a:solidFill>
                <a:effectLst/>
                <a:latin typeface="Helvetica"/>
                <a:ea typeface="Helvetica"/>
                <a:cs typeface="Helvetica"/>
              </a:rPr>
              <a:t>GEROSIOS PATIRTIES MOKYMAS APIE PROCESŲ ATITVĖRIMĄ</a:t>
            </a:r>
          </a:p>
        </p:txBody>
      </p:sp>
    </p:spTree>
    <p:extLst>
      <p:ext uri="{BB962C8B-B14F-4D97-AF65-F5344CB8AC3E}">
        <p14:creationId xmlns:p14="http://schemas.microsoft.com/office/powerpoint/2010/main" val="3320638671"/>
      </p:ext>
    </p:extLst>
  </p:cSld>
  <p:clrMap bg1="lt1" tx1="dk1" bg2="lt2" tx2="dk2" accent1="accent1" accent2="accent2" accent3="accent3" accent4="accent4" accent5="accent5" accent6="accent6" hlink="hlink" folHlink="folHlink"/>
  <p:sldLayoutIdLst>
    <p:sldLayoutId id="2147483649" r:id="rId1"/>
    <p:sldLayoutId id="2147483656" r:id="rId2"/>
    <p:sldLayoutId id="2147483650" r:id="rId3"/>
    <p:sldLayoutId id="2147483654" r:id="rId4"/>
    <p:sldLayoutId id="2147483657" r:id="rId5"/>
    <p:sldLayoutId id="2147483653" r:id="rId6"/>
    <p:sldLayoutId id="2147483658" r:id="rId7"/>
    <p:sldLayoutId id="2147483655" r:id="rId8"/>
  </p:sldLayoutIdLst>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3.xml"/><Relationship Id="rId4" Type="http://schemas.openxmlformats.org/officeDocument/2006/relationships/image" Target="../media/image6.jpeg"/></Relationships>
</file>

<file path=ppt/slides/_rels/slide7.xml.rels><?xml version="1.0" encoding="UTF-8" standalone="yes"?>
<Relationships xmlns="http://schemas.openxmlformats.org/package/2006/relationships"><Relationship Id="rId2" Type="http://schemas.openxmlformats.org/officeDocument/2006/relationships/image" Target="../media/image7.tiff"/><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8.tiff"/><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9.tiff"/><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hyperlink" Target="https://guide.nepsi.eu/" TargetMode="External"/><Relationship Id="rId2" Type="http://schemas.openxmlformats.org/officeDocument/2006/relationships/notesSlide" Target="../notesSlides/notesSlide9.xml"/><Relationship Id="rId1" Type="http://schemas.openxmlformats.org/officeDocument/2006/relationships/slideLayout" Target="../slideLayouts/slideLayout3.xml"/><Relationship Id="rId5" Type="http://schemas.openxmlformats.org/officeDocument/2006/relationships/hyperlink" Target="https://training.nepsi.eu/" TargetMode="External"/><Relationship Id="rId4" Type="http://schemas.openxmlformats.org/officeDocument/2006/relationships/hyperlink" Target="https://toolkit.nepsi.eu/"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43302E89-B061-3248-A4DD-EEC96D8F9285}"/>
              </a:ext>
            </a:extLst>
          </p:cNvPr>
          <p:cNvSpPr>
            <a:spLocks noGrp="1"/>
          </p:cNvSpPr>
          <p:nvPr>
            <p:ph type="body" sz="quarter" idx="10"/>
          </p:nvPr>
        </p:nvSpPr>
        <p:spPr/>
        <p:txBody>
          <a:bodyPr lIns="91440" tIns="45720" rIns="91440" bIns="45720" anchor="t"/>
          <a:lstStyle/>
          <a:p>
            <a:pPr>
              <a:lnSpc>
                <a:spcPct val="100000"/>
              </a:lnSpc>
            </a:pPr>
            <a:r>
              <a:rPr lang="lt" sz="2800" b="1" i="0" strike="noStrike" cap="none" spc="0" baseline="0" dirty="0">
                <a:solidFill>
                  <a:srgbClr val="FFFFFF"/>
                </a:solidFill>
                <a:effectLst/>
                <a:latin typeface="Helvetica"/>
                <a:ea typeface="Helvetica"/>
                <a:cs typeface="Helvetica"/>
              </a:rPr>
              <a:t>GEROSIOS PATIRTIES MOKYMAS </a:t>
            </a:r>
            <a:endParaRPr lang="lt-LT" dirty="0"/>
          </a:p>
          <a:p>
            <a:pPr>
              <a:lnSpc>
                <a:spcPct val="100000"/>
              </a:lnSpc>
            </a:pPr>
            <a:r>
              <a:rPr lang="lt" sz="2800" b="1" i="0" strike="noStrike" cap="none" spc="0" baseline="0" dirty="0">
                <a:solidFill>
                  <a:srgbClr val="FFFFFF"/>
                </a:solidFill>
                <a:effectLst/>
                <a:latin typeface="Helvetica"/>
                <a:ea typeface="Helvetica"/>
                <a:cs typeface="Helvetica"/>
              </a:rPr>
              <a:t>APIE PROCESŲ ATITVĖRIMĄ</a:t>
            </a:r>
            <a:endParaRPr lang="lt" dirty="0"/>
          </a:p>
        </p:txBody>
      </p:sp>
      <p:sp>
        <p:nvSpPr>
          <p:cNvPr id="4" name="Text Placeholder 3">
            <a:extLst>
              <a:ext uri="{FF2B5EF4-FFF2-40B4-BE49-F238E27FC236}">
                <a16:creationId xmlns:a16="http://schemas.microsoft.com/office/drawing/2014/main" id="{99B3863F-47E7-0946-AB9D-9520355AE3B7}"/>
              </a:ext>
            </a:extLst>
          </p:cNvPr>
          <p:cNvSpPr>
            <a:spLocks noGrp="1"/>
          </p:cNvSpPr>
          <p:nvPr>
            <p:ph type="body" sz="quarter" idx="11"/>
          </p:nvPr>
        </p:nvSpPr>
        <p:spPr>
          <a:xfrm>
            <a:off x="1096032" y="4061949"/>
            <a:ext cx="7534275" cy="850900"/>
          </a:xfrm>
        </p:spPr>
        <p:txBody>
          <a:bodyPr/>
          <a:lstStyle/>
          <a:p>
            <a:endParaRPr lang="en-US"/>
          </a:p>
        </p:txBody>
      </p:sp>
      <p:sp>
        <p:nvSpPr>
          <p:cNvPr id="2" name="Rectangle 1">
            <a:extLst>
              <a:ext uri="{FF2B5EF4-FFF2-40B4-BE49-F238E27FC236}">
                <a16:creationId xmlns:a16="http://schemas.microsoft.com/office/drawing/2014/main" id="{5AABC0BD-1A3A-A149-87EF-3C6B21A03FC4}"/>
              </a:ext>
            </a:extLst>
          </p:cNvPr>
          <p:cNvSpPr/>
          <p:nvPr/>
        </p:nvSpPr>
        <p:spPr>
          <a:xfrm>
            <a:off x="7380514" y="321972"/>
            <a:ext cx="4416535" cy="63106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95964686"/>
      </p:ext>
    </p:extLst>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EA709F-2BB7-4845-8773-7B61985F5DB2}"/>
              </a:ext>
            </a:extLst>
          </p:cNvPr>
          <p:cNvSpPr>
            <a:spLocks noGrp="1"/>
          </p:cNvSpPr>
          <p:nvPr>
            <p:ph type="body" sz="quarter" idx="10"/>
          </p:nvPr>
        </p:nvSpPr>
        <p:spPr/>
        <p:txBody>
          <a:bodyPr/>
          <a:lstStyle/>
          <a:p>
            <a:pPr>
              <a:lnSpc>
                <a:spcPct val="100000"/>
              </a:lnSpc>
            </a:pPr>
            <a:r>
              <a:rPr lang="lt-LT" sz="2800" dirty="0"/>
              <a:t>ĮŽANGA (INSTRUKTORIUI)</a:t>
            </a:r>
          </a:p>
        </p:txBody>
      </p:sp>
      <p:sp>
        <p:nvSpPr>
          <p:cNvPr id="3" name="Text Placeholder 2">
            <a:extLst>
              <a:ext uri="{FF2B5EF4-FFF2-40B4-BE49-F238E27FC236}">
                <a16:creationId xmlns:a16="http://schemas.microsoft.com/office/drawing/2014/main" id="{778F63C9-1C70-4F4D-9234-7DEE4FC33B21}"/>
              </a:ext>
            </a:extLst>
          </p:cNvPr>
          <p:cNvSpPr>
            <a:spLocks noGrp="1"/>
          </p:cNvSpPr>
          <p:nvPr>
            <p:ph type="body" sz="quarter" idx="11"/>
          </p:nvPr>
        </p:nvSpPr>
        <p:spPr>
          <a:xfrm>
            <a:off x="777243" y="2362676"/>
            <a:ext cx="10571114" cy="3601153"/>
          </a:xfrm>
        </p:spPr>
        <p:txBody>
          <a:bodyPr lIns="91440" tIns="45720" rIns="91440" bIns="45720" anchor="t"/>
          <a:lstStyle/>
          <a:p>
            <a:pPr>
              <a:lnSpc>
                <a:spcPts val="2400"/>
              </a:lnSpc>
            </a:pPr>
            <a:r>
              <a:rPr lang="lt-LT" sz="1800" dirty="0">
                <a:latin typeface="Helvetica"/>
                <a:cs typeface="Helvetica"/>
              </a:rPr>
              <a:t>Įgyvendindama gerosios patirties nuostatas, NEPSI parengė švietimo priemonių rinkinį.</a:t>
            </a:r>
          </a:p>
          <a:p>
            <a:pPr>
              <a:lnSpc>
                <a:spcPts val="2400"/>
              </a:lnSpc>
            </a:pPr>
            <a:r>
              <a:rPr lang="lt-LT" sz="1800" dirty="0">
                <a:latin typeface="Helvetica"/>
                <a:cs typeface="Helvetica"/>
              </a:rPr>
              <a:t>Kiekviename „PowerPoint“ mokymo pakete aptariama tema, aktuali visų pramonės šakų darbuotojams, naudojantiems medžiagas, kurių sudėtyje yra kristalinio silicio dioksido. Paketuose pateikiama informacija apie su tema susijusią dulkių poveikio riziką ir gerąją patirtį bei priemones tokiai rizikai mažinti. Mokymo tikslas – informuoti ir šviesti darbuotojus, kad jie galėtų veiksmingai naudoti kontrolės priemones ir sumažinti įkvepiamojo kristalinio silicio dioksido (ĮKSD) poveikį darbo vietoje.</a:t>
            </a:r>
          </a:p>
          <a:p>
            <a:pPr>
              <a:lnSpc>
                <a:spcPts val="2400"/>
              </a:lnSpc>
            </a:pPr>
            <a:r>
              <a:rPr lang="lt-LT" sz="1800" dirty="0">
                <a:latin typeface="Helvetica"/>
                <a:cs typeface="Helvetica"/>
              </a:rPr>
              <a:t>Jei reikia, naudokite tuščią šabloną ir vietos žymeklius, kad į šį mokymo paketą įtrauktumėte papildomos informacijos.</a:t>
            </a:r>
          </a:p>
        </p:txBody>
      </p:sp>
    </p:spTree>
    <p:extLst>
      <p:ext uri="{BB962C8B-B14F-4D97-AF65-F5344CB8AC3E}">
        <p14:creationId xmlns:p14="http://schemas.microsoft.com/office/powerpoint/2010/main" val="4150961380"/>
      </p:ext>
    </p:extLst>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EA709F-2BB7-4845-8773-7B61985F5DB2}"/>
              </a:ext>
            </a:extLst>
          </p:cNvPr>
          <p:cNvSpPr>
            <a:spLocks noGrp="1"/>
          </p:cNvSpPr>
          <p:nvPr>
            <p:ph type="body" sz="quarter" idx="10"/>
          </p:nvPr>
        </p:nvSpPr>
        <p:spPr/>
        <p:txBody>
          <a:bodyPr/>
          <a:lstStyle/>
          <a:p>
            <a:pPr>
              <a:lnSpc>
                <a:spcPct val="100000"/>
              </a:lnSpc>
            </a:pPr>
            <a:r>
              <a:rPr lang="lt" sz="2800" b="1" i="0" strike="noStrike" cap="none" spc="0" baseline="0">
                <a:solidFill>
                  <a:srgbClr val="F6A317"/>
                </a:solidFill>
                <a:effectLst/>
                <a:latin typeface="Helvetica"/>
                <a:ea typeface="Helvetica"/>
                <a:cs typeface="Helvetica"/>
              </a:rPr>
              <a:t>ATKREIPKITE DĖMESĮ</a:t>
            </a:r>
          </a:p>
        </p:txBody>
      </p:sp>
      <p:sp>
        <p:nvSpPr>
          <p:cNvPr id="7" name="Text Placeholder 2">
            <a:extLst>
              <a:ext uri="{FF2B5EF4-FFF2-40B4-BE49-F238E27FC236}">
                <a16:creationId xmlns:a16="http://schemas.microsoft.com/office/drawing/2014/main" id="{11EB7C82-4052-B846-89A4-42945DBEBA56}"/>
              </a:ext>
            </a:extLst>
          </p:cNvPr>
          <p:cNvSpPr txBox="1">
            <a:spLocks noGrp="1"/>
          </p:cNvSpPr>
          <p:nvPr>
            <p:ph type="body" sz="quarter" idx="11"/>
          </p:nvPr>
        </p:nvSpPr>
        <p:spPr>
          <a:prstGeom prst="rect">
            <a:avLst/>
          </a:prstGeom>
        </p:spPr>
        <p:txBody>
          <a:bodyPr/>
          <a:lstStyle>
            <a:lvl1pPr marL="0" indent="0" algn="l" defTabSz="914400" rtl="0" eaLnBrk="1" latinLnBrk="0" hangingPunct="1">
              <a:lnSpc>
                <a:spcPct val="90000"/>
              </a:lnSpc>
              <a:spcBef>
                <a:spcPts val="1000"/>
              </a:spcBef>
              <a:buFontTx/>
              <a:buNone/>
              <a:defRPr sz="1400" b="0" i="0" kern="1200">
                <a:solidFill>
                  <a:schemeClr val="bg1"/>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ts val="2400"/>
              </a:lnSpc>
            </a:pPr>
            <a:r>
              <a:rPr lang="lt" sz="1800" b="0" i="0" strike="noStrike" cap="none" spc="0" baseline="0">
                <a:solidFill>
                  <a:srgbClr val="000000"/>
                </a:solidFill>
                <a:effectLst/>
                <a:latin typeface="Helvetica"/>
                <a:ea typeface="Helvetica"/>
                <a:cs typeface="Helvetica"/>
              </a:rPr>
              <a:t>Šioje „PowerPoint“ mokymosi medžiagoje pateikta informacija yra patariamojo pobūdžio ir informacinio turinio. Tai nėra standartas ar reglamentas, ji nesukuria naujų teisinių įsipareigojimų ir nekeičia esamų įpareigojimų, kuriuos nustato sveikatos teisės aktai ir politika.</a:t>
            </a:r>
          </a:p>
        </p:txBody>
      </p:sp>
    </p:spTree>
    <p:extLst>
      <p:ext uri="{BB962C8B-B14F-4D97-AF65-F5344CB8AC3E}">
        <p14:creationId xmlns:p14="http://schemas.microsoft.com/office/powerpoint/2010/main" val="3750592579"/>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p:txBody>
          <a:bodyPr/>
          <a:lstStyle/>
          <a:p>
            <a:pPr>
              <a:lnSpc>
                <a:spcPct val="100000"/>
              </a:lnSpc>
            </a:pPr>
            <a:r>
              <a:rPr lang="lt" sz="2800" b="1" i="0" strike="noStrike" cap="none" spc="0" baseline="0">
                <a:solidFill>
                  <a:srgbClr val="F6A317"/>
                </a:solidFill>
                <a:effectLst/>
                <a:latin typeface="Helvetica"/>
                <a:ea typeface="Helvetica"/>
                <a:cs typeface="Helvetica"/>
              </a:rPr>
              <a:t>ĮVADAS</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p:txBody>
          <a:bodyPr/>
          <a:lstStyle/>
          <a:p>
            <a:pPr>
              <a:lnSpc>
                <a:spcPts val="2400"/>
              </a:lnSpc>
            </a:pPr>
            <a:r>
              <a:rPr lang="lt" sz="1800" b="1" i="0" strike="noStrike" cap="none" spc="0" baseline="0">
                <a:solidFill>
                  <a:srgbClr val="000000"/>
                </a:solidFill>
                <a:effectLst/>
                <a:latin typeface="Helvetica"/>
                <a:ea typeface="Helvetica"/>
                <a:cs typeface="Helvetica"/>
              </a:rPr>
              <a:t>Išmokti apsisaugoti nuo darbe kylančių pavojų yra labai svarbu.</a:t>
            </a:r>
          </a:p>
          <a:p>
            <a:pPr>
              <a:lnSpc>
                <a:spcPts val="2400"/>
              </a:lnSpc>
            </a:pPr>
            <a:r>
              <a:rPr lang="lt" sz="1800" b="0" i="0" strike="noStrike" cap="none" spc="0" baseline="0">
                <a:solidFill>
                  <a:srgbClr val="000000"/>
                </a:solidFill>
                <a:effectLst/>
                <a:latin typeface="Helvetica"/>
                <a:ea typeface="Helvetica"/>
                <a:cs typeface="Helvetica"/>
              </a:rPr>
              <a:t>Šio „PowerPoint“ mokymo metu jūs išmoksite:</a:t>
            </a:r>
          </a:p>
          <a:p>
            <a:pPr marL="285750" indent="-285750">
              <a:lnSpc>
                <a:spcPts val="2400"/>
              </a:lnSpc>
              <a:buFont typeface="Arial" panose="020B0604020202020204" pitchFamily="34" charset="0"/>
              <a:buChar char="•"/>
            </a:pPr>
            <a:r>
              <a:rPr lang="lt" sz="1800" b="0" i="0" strike="noStrike" cap="none" spc="0" baseline="0">
                <a:solidFill>
                  <a:srgbClr val="000000"/>
                </a:solidFill>
                <a:effectLst/>
                <a:latin typeface="Helvetica"/>
                <a:ea typeface="Helvetica"/>
                <a:cs typeface="Helvetica"/>
              </a:rPr>
              <a:t>kaip atitverti procesai sumažina įkvepiamojo kristalinio silicio dioksido (ĮKSD) dulkių poveikį;</a:t>
            </a:r>
          </a:p>
          <a:p>
            <a:pPr marL="285750" indent="-285750">
              <a:lnSpc>
                <a:spcPts val="2400"/>
              </a:lnSpc>
              <a:buFont typeface="Arial" panose="020B0604020202020204" pitchFamily="34" charset="0"/>
              <a:buChar char="•"/>
            </a:pPr>
            <a:r>
              <a:rPr lang="lt" sz="1800" b="0" i="0" strike="noStrike" cap="none" spc="0" baseline="0">
                <a:solidFill>
                  <a:srgbClr val="000000"/>
                </a:solidFill>
                <a:effectLst/>
                <a:latin typeface="Helvetica"/>
                <a:ea typeface="Helvetica"/>
                <a:cs typeface="Helvetica"/>
              </a:rPr>
              <a:t>esmines procesų atitvėrimo gaires.</a:t>
            </a:r>
          </a:p>
          <a:p>
            <a:pPr marL="285750" indent="-285750">
              <a:lnSpc>
                <a:spcPts val="2400"/>
              </a:lnSpc>
              <a:buFont typeface="Arial" panose="020B0604020202020204" pitchFamily="34" charset="0"/>
              <a:buChar char="•"/>
            </a:pPr>
            <a:r>
              <a:rPr lang="lt" sz="1800" b="0" i="0" strike="noStrike" cap="none" spc="0" baseline="0">
                <a:solidFill>
                  <a:srgbClr val="FF0000"/>
                </a:solidFill>
                <a:effectLst/>
                <a:latin typeface="Helvetica"/>
                <a:ea typeface="Helvetica"/>
                <a:cs typeface="Helvetica"/>
              </a:rPr>
              <a:t>Vieta mokytojui įrašyti tekstą – jei pridėjote pasirinktinę skaidrę, įterpkite trumpą kontekstinės medžiagos apžvalgą.</a:t>
            </a:r>
          </a:p>
          <a:p>
            <a:pPr marL="285750" indent="-285750">
              <a:lnSpc>
                <a:spcPts val="2400"/>
              </a:lnSpc>
              <a:buFont typeface="Arial" panose="020B0604020202020204" pitchFamily="34" charset="0"/>
              <a:buChar char="•"/>
            </a:pPr>
            <a:endParaRPr lang="en-US" sz="1800"/>
          </a:p>
          <a:p>
            <a:pPr marL="285750" indent="-285750">
              <a:lnSpc>
                <a:spcPts val="2400"/>
              </a:lnSpc>
              <a:buFont typeface="Arial" panose="020B0604020202020204" pitchFamily="34" charset="0"/>
              <a:buChar char="•"/>
            </a:pPr>
            <a:endParaRPr lang="en-US" sz="1800"/>
          </a:p>
        </p:txBody>
      </p:sp>
      <p:pic>
        <p:nvPicPr>
          <p:cNvPr id="10" name="Picture 9">
            <a:extLst>
              <a:ext uri="{FF2B5EF4-FFF2-40B4-BE49-F238E27FC236}">
                <a16:creationId xmlns:a16="http://schemas.microsoft.com/office/drawing/2014/main" id="{760860C5-0CBA-2242-8E0A-3F6EB8D1FAE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521078" y="1409545"/>
            <a:ext cx="3888456" cy="4635500"/>
          </a:xfrm>
          <a:prstGeom prst="rect">
            <a:avLst/>
          </a:prstGeom>
        </p:spPr>
      </p:pic>
    </p:spTree>
    <p:extLst>
      <p:ext uri="{BB962C8B-B14F-4D97-AF65-F5344CB8AC3E}">
        <p14:creationId xmlns:p14="http://schemas.microsoft.com/office/powerpoint/2010/main" val="1009975236"/>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nvPr>
        </p:nvSpPr>
        <p:spPr>
          <a:xfrm>
            <a:off x="777245" y="1640901"/>
            <a:ext cx="4618344" cy="1043870"/>
          </a:xfrm>
        </p:spPr>
        <p:txBody>
          <a:bodyPr/>
          <a:lstStyle/>
          <a:p>
            <a:pPr>
              <a:lnSpc>
                <a:spcPct val="100000"/>
              </a:lnSpc>
            </a:pPr>
            <a:r>
              <a:rPr lang="lt" sz="2800" b="1" i="0" strike="noStrike" cap="none" spc="0" baseline="0">
                <a:solidFill>
                  <a:srgbClr val="F6A317"/>
                </a:solidFill>
                <a:effectLst/>
                <a:latin typeface="Helvetica"/>
                <a:ea typeface="Helvetica"/>
                <a:cs typeface="Helvetica"/>
              </a:rPr>
              <a:t>DULKIŲ KONTROLĖS METODAI</a:t>
            </a:r>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nvPr>
        </p:nvSpPr>
        <p:spPr>
          <a:xfrm>
            <a:off x="777243" y="2719864"/>
            <a:ext cx="4594857" cy="3682369"/>
          </a:xfrm>
        </p:spPr>
        <p:txBody>
          <a:bodyPr/>
          <a:lstStyle/>
          <a:p>
            <a:pPr>
              <a:lnSpc>
                <a:spcPts val="2400"/>
              </a:lnSpc>
            </a:pPr>
            <a:r>
              <a:rPr lang="lt" sz="1800" b="0" i="0" strike="noStrike" cap="none" spc="0" baseline="0">
                <a:solidFill>
                  <a:srgbClr val="000000"/>
                </a:solidFill>
                <a:effectLst/>
                <a:latin typeface="Helvetica"/>
                <a:ea typeface="Helvetica"/>
                <a:cs typeface="Helvetica"/>
              </a:rPr>
              <a:t>Procesų atitvėrimas yra vienas iš penkių pagrindinių dulkių kontrolės metodų. </a:t>
            </a:r>
          </a:p>
        </p:txBody>
      </p:sp>
      <p:pic>
        <p:nvPicPr>
          <p:cNvPr id="22" name="Picture 21" descr="A screenshot of a cell phone&#10;&#10;Description automatically generated">
            <a:extLst>
              <a:ext uri="{FF2B5EF4-FFF2-40B4-BE49-F238E27FC236}">
                <a16:creationId xmlns:a16="http://schemas.microsoft.com/office/drawing/2014/main" id="{68818E16-91E9-784D-B4E3-689DB471E948}"/>
              </a:ext>
            </a:extLst>
          </p:cNvPr>
          <p:cNvPicPr>
            <a:picLocks noChangeAspect="1"/>
          </p:cNvPicPr>
          <p:nvPr/>
        </p:nvPicPr>
        <p:blipFill>
          <a:blip r:embed="rId3"/>
          <a:srcRect l="6858" t="62670" r="77165" b="13177"/>
          <a:stretch>
            <a:fillRect/>
          </a:stretch>
        </p:blipFill>
        <p:spPr>
          <a:xfrm>
            <a:off x="8647437" y="3170865"/>
            <a:ext cx="1073251" cy="1043870"/>
          </a:xfrm>
          <a:prstGeom prst="rect">
            <a:avLst/>
          </a:prstGeom>
        </p:spPr>
      </p:pic>
      <p:pic>
        <p:nvPicPr>
          <p:cNvPr id="23" name="Picture 22" descr="A screenshot of a cell phone&#10;&#10;Description automatically generated">
            <a:extLst>
              <a:ext uri="{FF2B5EF4-FFF2-40B4-BE49-F238E27FC236}">
                <a16:creationId xmlns:a16="http://schemas.microsoft.com/office/drawing/2014/main" id="{D8C09F87-375D-CD40-86A8-BA10D2F5DD56}"/>
              </a:ext>
            </a:extLst>
          </p:cNvPr>
          <p:cNvPicPr>
            <a:picLocks noChangeAspect="1"/>
          </p:cNvPicPr>
          <p:nvPr/>
        </p:nvPicPr>
        <p:blipFill>
          <a:blip r:embed="rId3"/>
          <a:srcRect l="32512" t="34616" r="51513" b="40760"/>
          <a:stretch>
            <a:fillRect/>
          </a:stretch>
        </p:blipFill>
        <p:spPr>
          <a:xfrm>
            <a:off x="8647438" y="1640901"/>
            <a:ext cx="1073250" cy="1064204"/>
          </a:xfrm>
          <a:prstGeom prst="rect">
            <a:avLst/>
          </a:prstGeom>
        </p:spPr>
      </p:pic>
      <p:pic>
        <p:nvPicPr>
          <p:cNvPr id="24" name="Picture 23" descr="A screenshot of a cell phone&#10;&#10;Description automatically generated">
            <a:extLst>
              <a:ext uri="{FF2B5EF4-FFF2-40B4-BE49-F238E27FC236}">
                <a16:creationId xmlns:a16="http://schemas.microsoft.com/office/drawing/2014/main" id="{49FECBC9-9CF9-0243-BEF6-45B0997BC4E3}"/>
              </a:ext>
            </a:extLst>
          </p:cNvPr>
          <p:cNvPicPr>
            <a:picLocks noChangeAspect="1"/>
          </p:cNvPicPr>
          <p:nvPr/>
        </p:nvPicPr>
        <p:blipFill>
          <a:blip r:embed="rId3"/>
          <a:srcRect l="7057" t="9146" r="76967" b="66230"/>
          <a:stretch>
            <a:fillRect/>
          </a:stretch>
        </p:blipFill>
        <p:spPr>
          <a:xfrm>
            <a:off x="5383925" y="3394767"/>
            <a:ext cx="1073250" cy="1064204"/>
          </a:xfrm>
          <a:prstGeom prst="rect">
            <a:avLst/>
          </a:prstGeom>
        </p:spPr>
      </p:pic>
      <p:pic>
        <p:nvPicPr>
          <p:cNvPr id="25" name="Picture 24" descr="A screenshot of a cell phone&#10;&#10;Description automatically generated">
            <a:extLst>
              <a:ext uri="{FF2B5EF4-FFF2-40B4-BE49-F238E27FC236}">
                <a16:creationId xmlns:a16="http://schemas.microsoft.com/office/drawing/2014/main" id="{9CF873D9-0EB7-034E-A2C5-1DB4C1E89288}"/>
              </a:ext>
            </a:extLst>
          </p:cNvPr>
          <p:cNvPicPr>
            <a:picLocks noChangeAspect="1"/>
          </p:cNvPicPr>
          <p:nvPr/>
        </p:nvPicPr>
        <p:blipFill>
          <a:blip r:embed="rId3">
            <a:alphaModFix/>
          </a:blip>
          <a:srcRect l="57729" t="62602" r="26295" b="13245"/>
          <a:stretch>
            <a:fillRect/>
          </a:stretch>
        </p:blipFill>
        <p:spPr>
          <a:xfrm>
            <a:off x="5383925" y="1679231"/>
            <a:ext cx="1073250" cy="1043870"/>
          </a:xfrm>
          <a:prstGeom prst="rect">
            <a:avLst/>
          </a:prstGeom>
        </p:spPr>
      </p:pic>
      <p:pic>
        <p:nvPicPr>
          <p:cNvPr id="26" name="Picture 25" descr="A screenshot of a cell phone&#10;&#10;Description automatically generated">
            <a:extLst>
              <a:ext uri="{FF2B5EF4-FFF2-40B4-BE49-F238E27FC236}">
                <a16:creationId xmlns:a16="http://schemas.microsoft.com/office/drawing/2014/main" id="{B6323561-2819-0946-A0E6-0253502A7E6A}"/>
              </a:ext>
            </a:extLst>
          </p:cNvPr>
          <p:cNvPicPr>
            <a:picLocks noChangeAspect="1"/>
          </p:cNvPicPr>
          <p:nvPr/>
        </p:nvPicPr>
        <p:blipFill>
          <a:blip r:embed="rId3"/>
          <a:srcRect l="58184" t="9878" r="26749" b="66739"/>
          <a:stretch>
            <a:fillRect/>
          </a:stretch>
        </p:blipFill>
        <p:spPr>
          <a:xfrm>
            <a:off x="5444986" y="4852473"/>
            <a:ext cx="1012189" cy="1010607"/>
          </a:xfrm>
          <a:prstGeom prst="rect">
            <a:avLst/>
          </a:prstGeom>
        </p:spPr>
      </p:pic>
      <p:sp>
        <p:nvSpPr>
          <p:cNvPr id="27" name="TextBox 26">
            <a:extLst>
              <a:ext uri="{FF2B5EF4-FFF2-40B4-BE49-F238E27FC236}">
                <a16:creationId xmlns:a16="http://schemas.microsoft.com/office/drawing/2014/main" id="{41EA0067-ECC0-9F46-B509-6F01E2568439}"/>
              </a:ext>
            </a:extLst>
          </p:cNvPr>
          <p:cNvSpPr txBox="1"/>
          <p:nvPr/>
        </p:nvSpPr>
        <p:spPr>
          <a:xfrm>
            <a:off x="6579514" y="1702138"/>
            <a:ext cx="2134063" cy="1823002"/>
          </a:xfrm>
          <a:prstGeom prst="rect">
            <a:avLst/>
          </a:prstGeom>
          <a:noFill/>
        </p:spPr>
        <p:txBody>
          <a:bodyPr wrap="square" rtlCol="0">
            <a:spAutoFit/>
          </a:bodyPr>
          <a:lstStyle/>
          <a:p>
            <a:pPr>
              <a:spcAft>
                <a:spcPts val="300"/>
              </a:spcAft>
            </a:pPr>
            <a:r>
              <a:rPr lang="lt" sz="1050" b="1" i="0" strike="noStrike" cap="none" spc="50" baseline="0">
                <a:solidFill>
                  <a:srgbClr val="EF9A2E"/>
                </a:solidFill>
                <a:effectLst/>
                <a:latin typeface="Futura Medium"/>
                <a:ea typeface="Futura Medium"/>
                <a:cs typeface="Futura Medium"/>
              </a:rPr>
              <a:t>TINKAMA HIGIENA IR PATALPŲ PRIEŽIŪRA</a:t>
            </a:r>
          </a:p>
          <a:p>
            <a:r>
              <a:rPr lang="lt" sz="1200" b="0" i="0" strike="noStrike" cap="none" spc="0" baseline="0">
                <a:solidFill>
                  <a:srgbClr val="000000"/>
                </a:solidFill>
                <a:effectLst/>
                <a:latin typeface="Calibri"/>
                <a:ea typeface="Calibri"/>
                <a:cs typeface="Calibri"/>
              </a:rPr>
              <a:t>Plaunant darbo drabužius ir susiurbiant procesų metu atsiradusias dulkes užkertamas kelias jų kaupimuisi per laiką – švari darbo vieta yra saugi darbo vieta</a:t>
            </a:r>
          </a:p>
          <a:p>
            <a:endParaRPr lang="en-US"/>
          </a:p>
        </p:txBody>
      </p:sp>
      <p:sp>
        <p:nvSpPr>
          <p:cNvPr id="28" name="TextBox 27">
            <a:extLst>
              <a:ext uri="{FF2B5EF4-FFF2-40B4-BE49-F238E27FC236}">
                <a16:creationId xmlns:a16="http://schemas.microsoft.com/office/drawing/2014/main" id="{8D9DCF61-CEA2-724F-B242-1E76E64974CC}"/>
              </a:ext>
            </a:extLst>
          </p:cNvPr>
          <p:cNvSpPr txBox="1"/>
          <p:nvPr/>
        </p:nvSpPr>
        <p:spPr>
          <a:xfrm>
            <a:off x="6579514" y="3394767"/>
            <a:ext cx="2134063" cy="1334834"/>
          </a:xfrm>
          <a:prstGeom prst="rect">
            <a:avLst/>
          </a:prstGeom>
          <a:noFill/>
        </p:spPr>
        <p:txBody>
          <a:bodyPr wrap="square" rtlCol="0">
            <a:spAutoFit/>
          </a:bodyPr>
          <a:lstStyle/>
          <a:p>
            <a:pPr>
              <a:spcAft>
                <a:spcPts val="300"/>
              </a:spcAft>
            </a:pPr>
            <a:r>
              <a:rPr lang="lt" sz="1050" b="1" i="0" strike="noStrike" cap="none" spc="50" baseline="0">
                <a:solidFill>
                  <a:srgbClr val="EF9A2E"/>
                </a:solidFill>
                <a:effectLst/>
                <a:latin typeface="Futura Medium"/>
                <a:ea typeface="Futura Medium"/>
                <a:cs typeface="Futura Medium"/>
              </a:rPr>
              <a:t>ATITVĖRIMAS</a:t>
            </a:r>
          </a:p>
          <a:p>
            <a:pPr>
              <a:spcAft>
                <a:spcPts val="300"/>
              </a:spcAft>
            </a:pPr>
            <a:r>
              <a:rPr lang="lt" sz="1200" b="0" i="0" strike="noStrike" cap="none" spc="0" baseline="0">
                <a:solidFill>
                  <a:srgbClr val="000000"/>
                </a:solidFill>
                <a:effectLst/>
                <a:latin typeface="Calibri"/>
                <a:ea typeface="Calibri"/>
                <a:cs typeface="Calibri"/>
              </a:rPr>
              <a:t>Procesus, kurių metu susidaro ĮKS dulkės, vykdant uždaroje aplinkoje išvengiama dulkių poveikio</a:t>
            </a:r>
          </a:p>
          <a:p>
            <a:pPr>
              <a:spcAft>
                <a:spcPts val="300"/>
              </a:spcAft>
            </a:pPr>
            <a:endParaRPr lang="en-US"/>
          </a:p>
        </p:txBody>
      </p:sp>
      <p:sp>
        <p:nvSpPr>
          <p:cNvPr id="29" name="TextBox 28">
            <a:extLst>
              <a:ext uri="{FF2B5EF4-FFF2-40B4-BE49-F238E27FC236}">
                <a16:creationId xmlns:a16="http://schemas.microsoft.com/office/drawing/2014/main" id="{CE4E4F25-4CFB-3A49-A64A-A70F15E1F980}"/>
              </a:ext>
            </a:extLst>
          </p:cNvPr>
          <p:cNvSpPr txBox="1"/>
          <p:nvPr/>
        </p:nvSpPr>
        <p:spPr>
          <a:xfrm>
            <a:off x="6579515" y="4852474"/>
            <a:ext cx="2134063" cy="1334834"/>
          </a:xfrm>
          <a:prstGeom prst="rect">
            <a:avLst/>
          </a:prstGeom>
          <a:noFill/>
        </p:spPr>
        <p:txBody>
          <a:bodyPr wrap="square" rtlCol="0">
            <a:spAutoFit/>
          </a:bodyPr>
          <a:lstStyle/>
          <a:p>
            <a:pPr>
              <a:spcAft>
                <a:spcPts val="300"/>
              </a:spcAft>
            </a:pPr>
            <a:r>
              <a:rPr lang="lt" sz="1050" b="1" i="0" strike="noStrike" cap="none" spc="50" baseline="0">
                <a:solidFill>
                  <a:srgbClr val="EF9A2E"/>
                </a:solidFill>
                <a:effectLst/>
                <a:latin typeface="Futura Medium"/>
                <a:ea typeface="Futura Medium"/>
                <a:cs typeface="Futura Medium"/>
              </a:rPr>
              <a:t>IŠTRAUKIMAS / VĖDINIMAS</a:t>
            </a:r>
          </a:p>
          <a:p>
            <a:pPr>
              <a:spcAft>
                <a:spcPts val="300"/>
              </a:spcAft>
            </a:pPr>
            <a:r>
              <a:rPr lang="lt" sz="1200" b="0" i="0" strike="noStrike" cap="none" spc="0" baseline="0">
                <a:solidFill>
                  <a:srgbClr val="000000"/>
                </a:solidFill>
                <a:effectLst/>
                <a:latin typeface="Calibri"/>
                <a:ea typeface="Calibri"/>
                <a:cs typeface="Calibri"/>
              </a:rPr>
              <a:t>ĮKSD surinkimas atsiradimo vietoje, kol mums nepasireiškė jo poveikis, ir užteršto oro pakeitimas švariu.</a:t>
            </a:r>
          </a:p>
          <a:p>
            <a:endParaRPr lang="en-US"/>
          </a:p>
        </p:txBody>
      </p:sp>
      <p:sp>
        <p:nvSpPr>
          <p:cNvPr id="30" name="TextBox 29">
            <a:extLst>
              <a:ext uri="{FF2B5EF4-FFF2-40B4-BE49-F238E27FC236}">
                <a16:creationId xmlns:a16="http://schemas.microsoft.com/office/drawing/2014/main" id="{78636677-A458-1348-9592-41FF06655114}"/>
              </a:ext>
            </a:extLst>
          </p:cNvPr>
          <p:cNvSpPr txBox="1"/>
          <p:nvPr/>
        </p:nvSpPr>
        <p:spPr>
          <a:xfrm>
            <a:off x="9787266" y="3131929"/>
            <a:ext cx="2134062" cy="1479758"/>
          </a:xfrm>
          <a:prstGeom prst="rect">
            <a:avLst/>
          </a:prstGeom>
          <a:noFill/>
        </p:spPr>
        <p:txBody>
          <a:bodyPr wrap="square" rtlCol="0">
            <a:spAutoFit/>
          </a:bodyPr>
          <a:lstStyle/>
          <a:p>
            <a:pPr>
              <a:spcAft>
                <a:spcPts val="300"/>
              </a:spcAft>
            </a:pPr>
            <a:r>
              <a:rPr lang="lt" sz="1050" b="1" i="0" strike="noStrike" cap="none" spc="50" baseline="0">
                <a:solidFill>
                  <a:srgbClr val="EF9A2E"/>
                </a:solidFill>
                <a:effectLst/>
                <a:latin typeface="Futura Medium"/>
                <a:ea typeface="Futura Medium"/>
                <a:cs typeface="Futura Medium"/>
              </a:rPr>
              <a:t>APSAUGOS PRIEMONĖS</a:t>
            </a:r>
          </a:p>
          <a:p>
            <a:r>
              <a:rPr lang="lt" sz="1200" b="0" i="0" strike="noStrike" cap="none" spc="0" baseline="0">
                <a:solidFill>
                  <a:srgbClr val="000000"/>
                </a:solidFill>
                <a:effectLst/>
                <a:latin typeface="Calibri"/>
                <a:ea typeface="Calibri"/>
                <a:cs typeface="Calibri"/>
              </a:rPr>
              <a:t>AAP (pvz., veido kaukės) apsaugo darbuotojus nuo dulkių, kai visų kitų valdymo priemonių nepakanka poveikio rizikai kontroliuoti.</a:t>
            </a:r>
          </a:p>
          <a:p>
            <a:endParaRPr lang="en-US"/>
          </a:p>
        </p:txBody>
      </p:sp>
      <p:sp>
        <p:nvSpPr>
          <p:cNvPr id="31" name="TextBox 30">
            <a:extLst>
              <a:ext uri="{FF2B5EF4-FFF2-40B4-BE49-F238E27FC236}">
                <a16:creationId xmlns:a16="http://schemas.microsoft.com/office/drawing/2014/main" id="{EE692C28-2726-4C44-B23E-0B6547100EB6}"/>
              </a:ext>
            </a:extLst>
          </p:cNvPr>
          <p:cNvSpPr txBox="1"/>
          <p:nvPr/>
        </p:nvSpPr>
        <p:spPr>
          <a:xfrm>
            <a:off x="9787266" y="1679231"/>
            <a:ext cx="2134062" cy="1151771"/>
          </a:xfrm>
          <a:prstGeom prst="rect">
            <a:avLst/>
          </a:prstGeom>
          <a:noFill/>
        </p:spPr>
        <p:txBody>
          <a:bodyPr wrap="square" rtlCol="0">
            <a:spAutoFit/>
          </a:bodyPr>
          <a:lstStyle/>
          <a:p>
            <a:pPr>
              <a:spcAft>
                <a:spcPts val="300"/>
              </a:spcAft>
            </a:pPr>
            <a:r>
              <a:rPr lang="lt" sz="1050" b="1" i="0" strike="noStrike" cap="none" spc="50" baseline="0">
                <a:solidFill>
                  <a:srgbClr val="EF9A2E"/>
                </a:solidFill>
                <a:effectLst/>
                <a:latin typeface="Futura Medium"/>
                <a:ea typeface="Futura Medium"/>
                <a:cs typeface="Futura Medium"/>
              </a:rPr>
              <a:t>VANDUO</a:t>
            </a:r>
          </a:p>
          <a:p>
            <a:pPr>
              <a:spcAft>
                <a:spcPts val="300"/>
              </a:spcAft>
            </a:pPr>
            <a:r>
              <a:rPr lang="lt" sz="1200" b="0" i="0" strike="noStrike" cap="none" spc="0" baseline="0">
                <a:solidFill>
                  <a:srgbClr val="000000"/>
                </a:solidFill>
                <a:effectLst/>
                <a:latin typeface="Calibri"/>
                <a:ea typeface="Calibri"/>
                <a:cs typeface="Calibri"/>
              </a:rPr>
              <a:t>Renkantis drėgnus procesus dulkės negali patekti į orą, nes daleles sulaiko vanduo.</a:t>
            </a:r>
          </a:p>
          <a:p>
            <a:pPr>
              <a:spcAft>
                <a:spcPts val="300"/>
              </a:spcAft>
            </a:pPr>
            <a:endParaRPr lang="en-US"/>
          </a:p>
        </p:txBody>
      </p:sp>
    </p:spTree>
    <p:extLst>
      <p:ext uri="{BB962C8B-B14F-4D97-AF65-F5344CB8AC3E}">
        <p14:creationId xmlns:p14="http://schemas.microsoft.com/office/powerpoint/2010/main" val="649912834"/>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a:xfrm>
            <a:off x="777245" y="1616076"/>
            <a:ext cx="5453623" cy="850900"/>
          </a:xfrm>
        </p:spPr>
        <p:txBody>
          <a:bodyPr/>
          <a:lstStyle/>
          <a:p>
            <a:pPr>
              <a:lnSpc>
                <a:spcPct val="100000"/>
              </a:lnSpc>
            </a:pPr>
            <a:r>
              <a:rPr lang="lt" sz="2800" b="1" i="0" strike="noStrike" cap="none" spc="0" baseline="0">
                <a:solidFill>
                  <a:srgbClr val="F6A317"/>
                </a:solidFill>
                <a:effectLst/>
                <a:latin typeface="Helvetica"/>
                <a:ea typeface="Helvetica"/>
                <a:cs typeface="Helvetica"/>
              </a:rPr>
              <a:t>TOKIOS VEIKLOS KELIAMI PAVOJAI</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4" y="2677432"/>
            <a:ext cx="5453624" cy="2938988"/>
          </a:xfrm>
        </p:spPr>
        <p:txBody>
          <a:bodyPr anchor="t"/>
          <a:lstStyle/>
          <a:p>
            <a:pPr marL="342900" indent="-342900">
              <a:lnSpc>
                <a:spcPts val="2400"/>
              </a:lnSpc>
              <a:buFont typeface="Arial" panose="020B0604020202020204" pitchFamily="34" charset="0"/>
              <a:buChar char="•"/>
            </a:pPr>
            <a:r>
              <a:rPr lang="lt" sz="1800" b="0" i="0" strike="noStrike" cap="none" spc="0" baseline="0">
                <a:solidFill>
                  <a:srgbClr val="000000"/>
                </a:solidFill>
                <a:effectLst/>
                <a:latin typeface="Helvetica"/>
                <a:ea typeface="Helvetica"/>
                <a:cs typeface="Helvetica"/>
              </a:rPr>
              <a:t>Teisingas tokių priemonių veikimas yra esminis, siekiant apsaugoti mus nuo ĮKSD.</a:t>
            </a:r>
          </a:p>
          <a:p>
            <a:pPr marL="342900" indent="-342900">
              <a:lnSpc>
                <a:spcPts val="2400"/>
              </a:lnSpc>
              <a:buFont typeface="Arial" panose="020B0604020202020204" pitchFamily="34" charset="0"/>
              <a:buChar char="•"/>
            </a:pPr>
            <a:r>
              <a:rPr lang="lt" sz="1800" b="0" i="0" strike="noStrike" cap="none" spc="0" baseline="0">
                <a:solidFill>
                  <a:srgbClr val="000000"/>
                </a:solidFill>
                <a:effectLst/>
                <a:latin typeface="Helvetica"/>
                <a:ea typeface="Helvetica"/>
                <a:cs typeface="Helvetica"/>
              </a:rPr>
              <a:t>Ilgalaikis didelio kiekio ĮKSD poveikis gali sukelti neįgalumą sukeliančią plaučių ligą.</a:t>
            </a:r>
          </a:p>
          <a:p>
            <a:pPr>
              <a:lnSpc>
                <a:spcPts val="2400"/>
              </a:lnSpc>
            </a:pPr>
            <a:r>
              <a:rPr lang="lt" sz="1800" b="0" i="0" strike="noStrike" cap="none" spc="0" baseline="0">
                <a:solidFill>
                  <a:srgbClr val="000000"/>
                </a:solidFill>
                <a:effectLst/>
                <a:latin typeface="Helvetica"/>
                <a:ea typeface="Helvetica"/>
                <a:cs typeface="Helvetica"/>
              </a:rPr>
              <a:t>Svarbu, kad kiekvieną dieną apsisaugotume nuo šių ore esančių dulkių poveikio. </a:t>
            </a:r>
          </a:p>
          <a:p>
            <a:pPr>
              <a:lnSpc>
                <a:spcPts val="2400"/>
              </a:lnSpc>
            </a:pPr>
            <a:r>
              <a:rPr lang="lt" sz="1800" b="0" i="0" strike="noStrike" cap="none" spc="0" baseline="0">
                <a:solidFill>
                  <a:srgbClr val="000000"/>
                </a:solidFill>
                <a:effectLst/>
                <a:latin typeface="Helvetica"/>
                <a:ea typeface="Helvetica"/>
                <a:cs typeface="Helvetica"/>
              </a:rPr>
              <a:t>Vadovaudamiesi gerąją patirtimi šiandien apsaugosite savo sveikatą rytoj.</a:t>
            </a:r>
          </a:p>
          <a:p>
            <a:pPr>
              <a:lnSpc>
                <a:spcPts val="2400"/>
              </a:lnSpc>
            </a:pPr>
            <a:r>
              <a:rPr lang="lt" sz="1800" b="0" i="0" strike="noStrike" cap="none" spc="0" baseline="0">
                <a:solidFill>
                  <a:srgbClr val="000000"/>
                </a:solidFill>
                <a:effectLst/>
                <a:latin typeface="Helvetica"/>
                <a:ea typeface="Helvetica"/>
                <a:cs typeface="Helvetica"/>
              </a:rPr>
              <a:t>Ką planuojate veikti išėję į pensiją?</a:t>
            </a:r>
          </a:p>
        </p:txBody>
      </p:sp>
      <p:pic>
        <p:nvPicPr>
          <p:cNvPr id="7" name="Picture Placeholder 6" descr="A picture containing person, indoor, bed, room">
            <a:extLst>
              <a:ext uri="{FF2B5EF4-FFF2-40B4-BE49-F238E27FC236}">
                <a16:creationId xmlns:a16="http://schemas.microsoft.com/office/drawing/2014/main" id="{75584AA5-573D-3143-A3D7-8466C5F1D7B1}"/>
              </a:ext>
            </a:extLst>
          </p:cNvPr>
          <p:cNvPicPr>
            <a:picLocks noChangeAspect="1"/>
          </p:cNvPicPr>
          <p:nvPr/>
        </p:nvPicPr>
        <p:blipFill>
          <a:blip r:embed="rId3"/>
          <a:srcRect l="8011" t="31627" r="13491" b="1053"/>
          <a:stretch>
            <a:fillRect/>
          </a:stretch>
        </p:blipFill>
        <p:spPr>
          <a:xfrm>
            <a:off x="7252479" y="1742972"/>
            <a:ext cx="3548990" cy="2029091"/>
          </a:xfrm>
          <a:prstGeom prst="rect">
            <a:avLst/>
          </a:prstGeom>
        </p:spPr>
      </p:pic>
      <p:pic>
        <p:nvPicPr>
          <p:cNvPr id="8" name="Picture 7" descr="A old man a wave on a surfboard in the ocean&#10;&#10;">
            <a:extLst>
              <a:ext uri="{FF2B5EF4-FFF2-40B4-BE49-F238E27FC236}">
                <a16:creationId xmlns:a16="http://schemas.microsoft.com/office/drawing/2014/main" id="{5777F1DB-FD2D-604D-BCED-03F299D03C6A}"/>
              </a:ext>
            </a:extLst>
          </p:cNvPr>
          <p:cNvPicPr>
            <a:picLocks noChangeAspect="1"/>
          </p:cNvPicPr>
          <p:nvPr/>
        </p:nvPicPr>
        <p:blipFill>
          <a:blip r:embed="rId4"/>
          <a:srcRect l="30771" t="34278" r="13784" b="18172"/>
          <a:stretch>
            <a:fillRect/>
          </a:stretch>
        </p:blipFill>
        <p:spPr>
          <a:xfrm>
            <a:off x="7255341" y="3976608"/>
            <a:ext cx="3606232" cy="2061818"/>
          </a:xfrm>
          <a:prstGeom prst="rect">
            <a:avLst/>
          </a:prstGeom>
        </p:spPr>
      </p:pic>
    </p:spTree>
    <p:extLst>
      <p:ext uri="{BB962C8B-B14F-4D97-AF65-F5344CB8AC3E}">
        <p14:creationId xmlns:p14="http://schemas.microsoft.com/office/powerpoint/2010/main" val="1277173191"/>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p:txBody>
          <a:bodyPr/>
          <a:lstStyle/>
          <a:p>
            <a:pPr>
              <a:lnSpc>
                <a:spcPct val="100000"/>
              </a:lnSpc>
            </a:pPr>
            <a:r>
              <a:rPr lang="lt" sz="2800" b="1" i="0" strike="noStrike" cap="none" spc="0" baseline="0">
                <a:solidFill>
                  <a:srgbClr val="F6A317"/>
                </a:solidFill>
                <a:effectLst/>
                <a:latin typeface="Helvetica"/>
                <a:ea typeface="Helvetica"/>
                <a:cs typeface="Helvetica"/>
              </a:rPr>
              <a:t>KAIP ATITVERTI PROCESAI PADEDA SUMAŽINTI ĮKSD POVEIKĮ</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4" y="3122073"/>
            <a:ext cx="5453624" cy="3343886"/>
          </a:xfrm>
        </p:spPr>
        <p:txBody>
          <a:bodyPr/>
          <a:lstStyle/>
          <a:p>
            <a:pPr>
              <a:lnSpc>
                <a:spcPts val="2400"/>
              </a:lnSpc>
            </a:pPr>
            <a:r>
              <a:rPr lang="lt" sz="1800" b="0" i="0" strike="noStrike" cap="none" spc="0" baseline="0">
                <a:solidFill>
                  <a:srgbClr val="000000"/>
                </a:solidFill>
                <a:effectLst/>
                <a:latin typeface="Helvetica"/>
                <a:ea typeface="Helvetica"/>
                <a:cs typeface="Helvetica"/>
              </a:rPr>
              <a:t>Atitvertas procesas yra dulkių kontrolės metodas ir būdas sumažinti dulkių poveikį dulkes sulaikant arba izoliuojant jų atsiradimo vietoje.</a:t>
            </a:r>
          </a:p>
          <a:p>
            <a:pPr>
              <a:lnSpc>
                <a:spcPts val="2400"/>
              </a:lnSpc>
            </a:pPr>
            <a:r>
              <a:rPr lang="lt" sz="1800" b="0" i="0" strike="noStrike" cap="none" spc="0" baseline="0">
                <a:solidFill>
                  <a:srgbClr val="000000"/>
                </a:solidFill>
                <a:effectLst/>
                <a:latin typeface="Helvetica"/>
                <a:ea typeface="Helvetica"/>
                <a:cs typeface="Helvetica"/>
              </a:rPr>
              <a:t>Tiesiog pastačius barjerą tarp darbuotojo ir dulkių atsiradimo šaltinio poveikio ribas galima reikšmingai sumažinti. Atitvėrimas gali būti taikomas daugeliui pramoninių procesų.</a:t>
            </a:r>
          </a:p>
          <a:p>
            <a:pPr>
              <a:lnSpc>
                <a:spcPts val="2400"/>
              </a:lnSpc>
            </a:pPr>
            <a:endParaRPr lang="en-GB" sz="1800"/>
          </a:p>
        </p:txBody>
      </p:sp>
      <p:pic>
        <p:nvPicPr>
          <p:cNvPr id="7" name="Picture Placeholder 6">
            <a:extLst>
              <a:ext uri="{FF2B5EF4-FFF2-40B4-BE49-F238E27FC236}">
                <a16:creationId xmlns:a16="http://schemas.microsoft.com/office/drawing/2014/main" id="{63580427-43A6-D54D-ACF6-A07EB7A71289}"/>
              </a:ext>
            </a:extLst>
          </p:cNvPr>
          <p:cNvPicPr>
            <a:picLocks noGrp="1" noChangeAspect="1"/>
          </p:cNvPicPr>
          <p:nvPr>
            <p:ph type="pic" sz="quarter" idx="12"/>
          </p:nvPr>
        </p:nvPicPr>
        <p:blipFill>
          <a:blip r:embed="rId2"/>
          <a:srcRect l="10802" r="10802"/>
          <a:stretch>
            <a:fillRect/>
          </a:stretch>
        </p:blipFill>
        <p:spPr>
          <a:prstGeom prst="rect">
            <a:avLst/>
          </a:prstGeom>
        </p:spPr>
      </p:pic>
    </p:spTree>
    <p:extLst>
      <p:ext uri="{BB962C8B-B14F-4D97-AF65-F5344CB8AC3E}">
        <p14:creationId xmlns:p14="http://schemas.microsoft.com/office/powerpoint/2010/main" val="3208528279"/>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142D07F6-F671-414B-9E70-788937392699}"/>
              </a:ext>
            </a:extLst>
          </p:cNvPr>
          <p:cNvSpPr>
            <a:spLocks noGrp="1"/>
          </p:cNvSpPr>
          <p:nvPr>
            <p:ph type="body" sz="quarter" idx="10"/>
          </p:nvPr>
        </p:nvSpPr>
        <p:spPr>
          <a:xfrm>
            <a:off x="777244" y="1640901"/>
            <a:ext cx="10333121" cy="677756"/>
          </a:xfrm>
        </p:spPr>
        <p:txBody>
          <a:bodyPr/>
          <a:lstStyle/>
          <a:p>
            <a:pPr>
              <a:lnSpc>
                <a:spcPct val="100000"/>
              </a:lnSpc>
            </a:pPr>
            <a:r>
              <a:rPr lang="lt" sz="2800" b="1" i="0" strike="noStrike" cap="none" spc="0" baseline="0">
                <a:solidFill>
                  <a:srgbClr val="F6A317"/>
                </a:solidFill>
                <a:effectLst/>
                <a:latin typeface="Helvetica"/>
                <a:ea typeface="Helvetica"/>
                <a:cs typeface="Helvetica"/>
              </a:rPr>
              <a:t>ESMINĖS PROCESŲ ATITVĖRIMO GAIRĖS</a:t>
            </a:r>
          </a:p>
        </p:txBody>
      </p:sp>
      <p:sp>
        <p:nvSpPr>
          <p:cNvPr id="3" name="Text Placeholder 2">
            <a:extLst>
              <a:ext uri="{FF2B5EF4-FFF2-40B4-BE49-F238E27FC236}">
                <a16:creationId xmlns:a16="http://schemas.microsoft.com/office/drawing/2014/main" id="{3ECECF46-66B8-494E-9163-99E894D41121}"/>
              </a:ext>
            </a:extLst>
          </p:cNvPr>
          <p:cNvSpPr>
            <a:spLocks noGrp="1"/>
          </p:cNvSpPr>
          <p:nvPr>
            <p:ph type="body" sz="quarter" idx="11"/>
          </p:nvPr>
        </p:nvSpPr>
        <p:spPr>
          <a:xfrm>
            <a:off x="777243" y="2318657"/>
            <a:ext cx="10333122" cy="3263491"/>
          </a:xfrm>
        </p:spPr>
        <p:txBody>
          <a:bodyPr anchor="t"/>
          <a:lstStyle/>
          <a:p>
            <a:pPr>
              <a:lnSpc>
                <a:spcPts val="2400"/>
              </a:lnSpc>
              <a:spcAft>
                <a:spcPts val="1000"/>
              </a:spcAft>
            </a:pPr>
            <a:r>
              <a:rPr lang="lt" sz="1800" b="0" i="0" strike="noStrike" cap="none" spc="0" baseline="0">
                <a:solidFill>
                  <a:srgbClr val="000000"/>
                </a:solidFill>
                <a:effectLst/>
                <a:latin typeface="Helvetica"/>
                <a:ea typeface="Helvetica"/>
                <a:cs typeface="Helvetica"/>
              </a:rPr>
              <a:t>Procesų atitvėrimas yra vienas iš veiksmingiausių dulkių kontrolės būdų.</a:t>
            </a:r>
          </a:p>
          <a:p>
            <a:pPr marL="342900" indent="-342900">
              <a:lnSpc>
                <a:spcPts val="2400"/>
              </a:lnSpc>
              <a:spcAft>
                <a:spcPts val="1000"/>
              </a:spcAft>
              <a:buFont typeface="Arial" panose="020B0604020202020204" pitchFamily="34" charset="0"/>
              <a:buChar char="•"/>
            </a:pPr>
            <a:r>
              <a:rPr lang="lt" sz="1800" b="0" i="0" strike="noStrike" cap="none" spc="0" baseline="0">
                <a:solidFill>
                  <a:srgbClr val="000000"/>
                </a:solidFill>
                <a:effectLst/>
                <a:latin typeface="Helvetica"/>
                <a:ea typeface="Helvetica"/>
                <a:cs typeface="Helvetica"/>
              </a:rPr>
              <a:t>Visada geriau kontroliuoti dulkes jų susidarymo vietoje, o ne pasikliauti darbuotojams skirtomis asmeninėmis apsaugos priemonėmis (pvz., kaukėmis nuo dulkių), kurios apsaugo tik jas dėvintį asmenį ir ne visada būna patikimos.</a:t>
            </a:r>
          </a:p>
          <a:p>
            <a:pPr marL="342900" indent="-342900">
              <a:lnSpc>
                <a:spcPts val="2400"/>
              </a:lnSpc>
              <a:spcAft>
                <a:spcPts val="1000"/>
              </a:spcAft>
              <a:buFont typeface="Arial" panose="020B0604020202020204" pitchFamily="34" charset="0"/>
              <a:buChar char="•"/>
            </a:pPr>
            <a:r>
              <a:rPr lang="lt" sz="1800" b="0" i="0" strike="noStrike" cap="none" spc="0" baseline="0">
                <a:solidFill>
                  <a:srgbClr val="000000"/>
                </a:solidFill>
                <a:effectLst/>
                <a:latin typeface="Helvetica"/>
                <a:ea typeface="Helvetica"/>
                <a:cs typeface="Helvetica"/>
              </a:rPr>
              <a:t>Ištraukiamojo vėdinimo ir negatyvaus slėgio naudojimas pagerina atitvėrimo metodus. Tinkamas darbo vietos vėdinimas užtikrina gerą oro kokybę ir neleidžia dulkėms vėl pasklisti.</a:t>
            </a:r>
          </a:p>
          <a:p>
            <a:pPr>
              <a:lnSpc>
                <a:spcPts val="2400"/>
              </a:lnSpc>
              <a:spcAft>
                <a:spcPts val="1000"/>
              </a:spcAft>
            </a:pPr>
            <a:endParaRPr lang="en-GB" sz="1800"/>
          </a:p>
        </p:txBody>
      </p:sp>
    </p:spTree>
    <p:extLst>
      <p:ext uri="{BB962C8B-B14F-4D97-AF65-F5344CB8AC3E}">
        <p14:creationId xmlns:p14="http://schemas.microsoft.com/office/powerpoint/2010/main" val="560902733"/>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3C7B79F-A549-D34A-B351-A94C89AF8B0F}"/>
              </a:ext>
            </a:extLst>
          </p:cNvPr>
          <p:cNvSpPr>
            <a:spLocks noGrp="1"/>
          </p:cNvSpPr>
          <p:nvPr>
            <p:ph type="body" sz="quarter" idx="10"/>
          </p:nvPr>
        </p:nvSpPr>
        <p:spPr>
          <a:xfrm>
            <a:off x="777244" y="1640901"/>
            <a:ext cx="6780844" cy="677756"/>
          </a:xfrm>
        </p:spPr>
        <p:txBody>
          <a:bodyPr anchor="t"/>
          <a:lstStyle/>
          <a:p>
            <a:pPr>
              <a:lnSpc>
                <a:spcPct val="100000"/>
              </a:lnSpc>
            </a:pPr>
            <a:r>
              <a:rPr lang="lt" sz="2800" b="1" i="0" strike="noStrike" cap="none" spc="0" baseline="0">
                <a:solidFill>
                  <a:srgbClr val="F6A317"/>
                </a:solidFill>
                <a:effectLst/>
                <a:latin typeface="Helvetica"/>
                <a:ea typeface="Helvetica"/>
                <a:cs typeface="Helvetica"/>
              </a:rPr>
              <a:t>PROCESŲ ATITVĖRIMO TAIP IR NE</a:t>
            </a:r>
          </a:p>
        </p:txBody>
      </p:sp>
      <p:sp>
        <p:nvSpPr>
          <p:cNvPr id="3" name="Text Placeholder 2">
            <a:extLst>
              <a:ext uri="{FF2B5EF4-FFF2-40B4-BE49-F238E27FC236}">
                <a16:creationId xmlns:a16="http://schemas.microsoft.com/office/drawing/2014/main" id="{D02FD246-F495-D545-93DD-1087536EA9F3}"/>
              </a:ext>
            </a:extLst>
          </p:cNvPr>
          <p:cNvSpPr>
            <a:spLocks noGrp="1"/>
          </p:cNvSpPr>
          <p:nvPr>
            <p:ph type="body" sz="quarter" idx="11"/>
          </p:nvPr>
        </p:nvSpPr>
        <p:spPr>
          <a:xfrm>
            <a:off x="777241" y="2319556"/>
            <a:ext cx="11240588" cy="3230407"/>
          </a:xfrm>
        </p:spPr>
        <p:txBody>
          <a:bodyPr/>
          <a:lstStyle/>
          <a:p>
            <a:pPr>
              <a:lnSpc>
                <a:spcPct val="100000"/>
              </a:lnSpc>
              <a:spcBef>
                <a:spcPts val="600"/>
              </a:spcBef>
            </a:pPr>
            <a:r>
              <a:rPr lang="lt" sz="1600" b="1" i="0" strike="noStrike" cap="none" spc="0" baseline="0">
                <a:solidFill>
                  <a:srgbClr val="000000"/>
                </a:solidFill>
                <a:effectLst/>
                <a:latin typeface="Helvetica"/>
                <a:ea typeface="Helvetica"/>
                <a:cs typeface="Helvetica"/>
              </a:rPr>
              <a:t>TAIP</a:t>
            </a:r>
          </a:p>
          <a:p>
            <a:pPr marL="285750" indent="-285750">
              <a:lnSpc>
                <a:spcPct val="100000"/>
              </a:lnSpc>
              <a:spcBef>
                <a:spcPts val="600"/>
              </a:spcBef>
              <a:buSzPct val="85000"/>
              <a:buFont typeface=".Apple Color Emoji UI"/>
              <a:buChar char="✅"/>
            </a:pPr>
            <a:r>
              <a:rPr lang="lt" sz="1540" b="0" i="0" strike="noStrike" cap="none" spc="0" baseline="0">
                <a:solidFill>
                  <a:srgbClr val="000000"/>
                </a:solidFill>
                <a:effectLst/>
                <a:latin typeface="Helvetica"/>
                <a:ea typeface="Helvetica"/>
                <a:cs typeface="Helvetica"/>
              </a:rPr>
              <a:t>Procesus atlikite tik tuomet, kai atitverta zona yra uždaryta, o vėdinimo sistema įjungta.</a:t>
            </a:r>
          </a:p>
          <a:p>
            <a:pPr marL="285750" indent="-285750">
              <a:lnSpc>
                <a:spcPct val="100000"/>
              </a:lnSpc>
              <a:spcBef>
                <a:spcPts val="600"/>
              </a:spcBef>
              <a:buSzPct val="85000"/>
              <a:buFont typeface=".Apple Color Emoji UI"/>
              <a:buChar char="✅"/>
            </a:pPr>
            <a:r>
              <a:rPr lang="lt" sz="1540" b="0" i="0" strike="noStrike" cap="none" spc="0" baseline="0">
                <a:solidFill>
                  <a:srgbClr val="000000"/>
                </a:solidFill>
                <a:effectLst/>
                <a:latin typeface="Helvetica"/>
                <a:ea typeface="Helvetica"/>
                <a:cs typeface="Helvetica"/>
              </a:rPr>
              <a:t>Reguliariai tikrinkite, ar nėra atitvėrimo pažeidimų, juos aptikę apie tai praneškite.</a:t>
            </a:r>
          </a:p>
          <a:p>
            <a:pPr marL="285750" indent="-285750">
              <a:lnSpc>
                <a:spcPct val="100000"/>
              </a:lnSpc>
              <a:spcBef>
                <a:spcPts val="600"/>
              </a:spcBef>
              <a:buSzPct val="85000"/>
              <a:buFont typeface=".Apple Color Emoji UI"/>
              <a:buChar char="✅"/>
            </a:pPr>
            <a:r>
              <a:rPr lang="lt" sz="1540" b="0" i="0" strike="noStrike" cap="none" spc="0" baseline="0">
                <a:solidFill>
                  <a:srgbClr val="000000"/>
                </a:solidFill>
                <a:effectLst/>
                <a:latin typeface="Helvetica"/>
                <a:ea typeface="Helvetica"/>
                <a:cs typeface="Helvetica"/>
              </a:rPr>
              <a:t>Turėkite planą, kaip saugiai tvarkytis atitvertoje zonoje sugedus įrenginiams arba išbyrėjus medžiagoms.</a:t>
            </a:r>
          </a:p>
          <a:p>
            <a:pPr marL="285750" indent="-285750">
              <a:lnSpc>
                <a:spcPct val="100000"/>
              </a:lnSpc>
              <a:spcBef>
                <a:spcPts val="600"/>
              </a:spcBef>
              <a:buSzPct val="85000"/>
              <a:buFont typeface=".Apple Color Emoji UI"/>
              <a:buChar char="✅"/>
            </a:pPr>
            <a:r>
              <a:rPr lang="lt" sz="1540" b="0" i="0" strike="noStrike" cap="none" spc="0" baseline="0">
                <a:solidFill>
                  <a:srgbClr val="000000"/>
                </a:solidFill>
                <a:effectLst/>
                <a:latin typeface="Helvetica"/>
                <a:ea typeface="Helvetica"/>
                <a:cs typeface="Helvetica"/>
              </a:rPr>
              <a:t>Sustabdykite procesą, o prieš sugrįždami į atitvertą zoną leiskite orui išsivėdinti.</a:t>
            </a:r>
          </a:p>
          <a:p>
            <a:pPr marL="285750" indent="-285750">
              <a:lnSpc>
                <a:spcPct val="100000"/>
              </a:lnSpc>
              <a:spcBef>
                <a:spcPts val="600"/>
              </a:spcBef>
              <a:spcAft>
                <a:spcPts val="1000"/>
              </a:spcAft>
              <a:buSzPct val="85000"/>
              <a:buFont typeface=".Apple Color Emoji UI"/>
              <a:buChar char="✅"/>
            </a:pPr>
            <a:r>
              <a:rPr lang="lt" sz="1540" b="0" i="0" strike="noStrike" cap="none" spc="0" baseline="0">
                <a:solidFill>
                  <a:srgbClr val="FF0000"/>
                </a:solidFill>
                <a:effectLst/>
                <a:latin typeface="Helvetica"/>
                <a:ea typeface="Helvetica"/>
                <a:cs typeface="Helvetica"/>
              </a:rPr>
              <a:t>Mokytojo tekstas – įrašykite papildomą tekstą apie jūsų kontekstą atitinkančias priemones, susijusias su procesų atitvėrimu.</a:t>
            </a:r>
          </a:p>
          <a:p>
            <a:pPr>
              <a:lnSpc>
                <a:spcPct val="100000"/>
              </a:lnSpc>
              <a:spcBef>
                <a:spcPts val="600"/>
              </a:spcBef>
            </a:pPr>
            <a:r>
              <a:rPr lang="lt" sz="1600" b="1" i="0" strike="noStrike" cap="none" spc="0" baseline="0">
                <a:solidFill>
                  <a:srgbClr val="000000"/>
                </a:solidFill>
                <a:effectLst/>
                <a:latin typeface="Helvetica"/>
                <a:ea typeface="Helvetica"/>
                <a:cs typeface="Helvetica"/>
              </a:rPr>
              <a:t>NE</a:t>
            </a:r>
          </a:p>
          <a:p>
            <a:pPr marL="285750" indent="-285750">
              <a:lnSpc>
                <a:spcPct val="100000"/>
              </a:lnSpc>
              <a:spcBef>
                <a:spcPts val="600"/>
              </a:spcBef>
              <a:buSzPct val="85000"/>
              <a:buFont typeface=".Apple Color Emoji UI"/>
              <a:buChar char="❌"/>
            </a:pPr>
            <a:r>
              <a:rPr lang="lt" sz="1540" b="0" i="0" strike="noStrike" cap="none" spc="0" baseline="0">
                <a:solidFill>
                  <a:srgbClr val="000000"/>
                </a:solidFill>
                <a:effectLst/>
                <a:latin typeface="Helvetica"/>
                <a:ea typeface="Helvetica"/>
                <a:cs typeface="Helvetica"/>
              </a:rPr>
              <a:t>Neikite į aptvertą zoną nepasirūpinę atsargumo priemonėmis, saugančiomis nuo dulkių poveikio ( pvz., asmens apsaugos priemonėmis).</a:t>
            </a:r>
          </a:p>
          <a:p>
            <a:pPr marL="285750" indent="-285750">
              <a:lnSpc>
                <a:spcPct val="100000"/>
              </a:lnSpc>
              <a:spcBef>
                <a:spcPts val="600"/>
              </a:spcBef>
              <a:buSzPct val="85000"/>
              <a:buFont typeface=".Apple Color Emoji UI"/>
              <a:buChar char="❌"/>
            </a:pPr>
            <a:r>
              <a:rPr lang="lt" sz="1540" b="0" i="0" strike="noStrike" cap="none" spc="0" baseline="0">
                <a:solidFill>
                  <a:srgbClr val="000000"/>
                </a:solidFill>
                <a:effectLst/>
                <a:latin typeface="Helvetica"/>
                <a:ea typeface="Helvetica"/>
                <a:cs typeface="Helvetica"/>
              </a:rPr>
              <a:t>Procesus atlikite palikę atitvertos zonos duris atidarytas.</a:t>
            </a:r>
          </a:p>
          <a:p>
            <a:pPr marL="285750" indent="-285750">
              <a:lnSpc>
                <a:spcPct val="100000"/>
              </a:lnSpc>
              <a:spcBef>
                <a:spcPts val="600"/>
              </a:spcBef>
              <a:buSzPct val="85000"/>
              <a:buFont typeface=".Apple Color Emoji UI"/>
              <a:buChar char="❌"/>
            </a:pPr>
            <a:r>
              <a:rPr lang="lt" sz="1540" b="0" i="0" strike="noStrike" cap="none" spc="0" baseline="0">
                <a:solidFill>
                  <a:srgbClr val="FF0000"/>
                </a:solidFill>
                <a:effectLst/>
                <a:latin typeface="Helvetica"/>
                <a:ea typeface="Helvetica"/>
                <a:cs typeface="Helvetica"/>
              </a:rPr>
              <a:t>Mokytojo tekstas – įrašykite papildomą tekstą apie jūsų kontekstą atitinkančias priemones, susijusias su procesų atitvėrimu.</a:t>
            </a:r>
          </a:p>
          <a:p>
            <a:pPr marL="285750" indent="-285750">
              <a:lnSpc>
                <a:spcPct val="100000"/>
              </a:lnSpc>
              <a:spcBef>
                <a:spcPts val="600"/>
              </a:spcBef>
              <a:buSzPct val="85000"/>
              <a:buFont typeface=".Apple Color Emoji UI"/>
              <a:buChar char="✅"/>
            </a:pPr>
            <a:endParaRPr lang="en-US">
              <a:solidFill>
                <a:srgbClr val="FF0000"/>
              </a:solidFill>
            </a:endParaRPr>
          </a:p>
        </p:txBody>
      </p:sp>
    </p:spTree>
    <p:extLst>
      <p:ext uri="{BB962C8B-B14F-4D97-AF65-F5344CB8AC3E}">
        <p14:creationId xmlns:p14="http://schemas.microsoft.com/office/powerpoint/2010/main" val="3447132974"/>
      </p:ext>
    </p:extLst>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9755A8C-0491-4D4D-B0C0-03C52FE6100C}"/>
              </a:ext>
            </a:extLst>
          </p:cNvPr>
          <p:cNvSpPr>
            <a:spLocks noGrp="1"/>
          </p:cNvSpPr>
          <p:nvPr>
            <p:ph type="body" sz="quarter" idx="10"/>
          </p:nvPr>
        </p:nvSpPr>
        <p:spPr/>
        <p:txBody>
          <a:bodyPr/>
          <a:lstStyle/>
          <a:p>
            <a:pPr>
              <a:lnSpc>
                <a:spcPct val="100000"/>
              </a:lnSpc>
            </a:pPr>
            <a:r>
              <a:rPr lang="lt" sz="2800" b="1" i="0" strike="noStrike" cap="none" spc="0" baseline="0">
                <a:solidFill>
                  <a:srgbClr val="F6A317"/>
                </a:solidFill>
                <a:effectLst/>
                <a:latin typeface="Helvetica"/>
                <a:ea typeface="Helvetica"/>
                <a:cs typeface="Helvetica"/>
              </a:rPr>
              <a:t>IŠVADA</a:t>
            </a:r>
          </a:p>
        </p:txBody>
      </p:sp>
      <p:sp>
        <p:nvSpPr>
          <p:cNvPr id="3" name="Text Placeholder 2">
            <a:extLst>
              <a:ext uri="{FF2B5EF4-FFF2-40B4-BE49-F238E27FC236}">
                <a16:creationId xmlns:a16="http://schemas.microsoft.com/office/drawing/2014/main" id="{8D1981DF-FF6D-334E-A61C-977A636291F3}"/>
              </a:ext>
            </a:extLst>
          </p:cNvPr>
          <p:cNvSpPr>
            <a:spLocks noGrp="1"/>
          </p:cNvSpPr>
          <p:nvPr>
            <p:ph type="body" sz="quarter" idx="11"/>
          </p:nvPr>
        </p:nvSpPr>
        <p:spPr/>
        <p:txBody>
          <a:bodyPr/>
          <a:lstStyle/>
          <a:p>
            <a:pPr>
              <a:lnSpc>
                <a:spcPts val="2400"/>
              </a:lnSpc>
              <a:spcBef>
                <a:spcPts val="600"/>
              </a:spcBef>
              <a:spcAft>
                <a:spcPts val="1000"/>
              </a:spcAft>
            </a:pPr>
            <a:r>
              <a:rPr lang="lt" sz="1800" b="0" i="0" strike="noStrike" cap="none" spc="0" baseline="0">
                <a:solidFill>
                  <a:srgbClr val="000000"/>
                </a:solidFill>
                <a:effectLst/>
                <a:latin typeface="Helvetica"/>
                <a:ea typeface="Helvetica"/>
                <a:cs typeface="Helvetica"/>
              </a:rPr>
              <a:t>Procesų atitvėrimas yra vienas iš veiksmingiausių dulkių kontrolės būdų. Atminkite:</a:t>
            </a:r>
          </a:p>
          <a:p>
            <a:pPr marL="285750" indent="-285750">
              <a:lnSpc>
                <a:spcPts val="2400"/>
              </a:lnSpc>
              <a:spcBef>
                <a:spcPts val="600"/>
              </a:spcBef>
              <a:spcAft>
                <a:spcPts val="600"/>
              </a:spcAft>
              <a:buClr>
                <a:srgbClr val="F1B600"/>
              </a:buClr>
              <a:buSzPct val="120000"/>
              <a:buFont typeface="Wingdings" pitchFamily="2" charset="2"/>
              <a:buChar char="q"/>
            </a:pPr>
            <a:r>
              <a:rPr lang="lt" sz="1800" b="0" i="0" strike="noStrike" cap="none" spc="0" baseline="0">
                <a:solidFill>
                  <a:srgbClr val="000000"/>
                </a:solidFill>
                <a:effectLst/>
                <a:latin typeface="Helvetica"/>
                <a:ea typeface="Helvetica"/>
                <a:cs typeface="Helvetica"/>
              </a:rPr>
              <a:t>Jei tik įmanoma, visada naudokite atitvertus procesus su vėdinimo sistemomis ir praneškite apie gedimus. </a:t>
            </a:r>
          </a:p>
          <a:p>
            <a:pPr marL="285750" indent="-285750">
              <a:lnSpc>
                <a:spcPts val="2400"/>
              </a:lnSpc>
              <a:spcBef>
                <a:spcPts val="600"/>
              </a:spcBef>
              <a:spcAft>
                <a:spcPts val="600"/>
              </a:spcAft>
              <a:buClr>
                <a:srgbClr val="F1B600"/>
              </a:buClr>
              <a:buSzPct val="120000"/>
              <a:buFont typeface="Wingdings" pitchFamily="2" charset="2"/>
              <a:buChar char="q"/>
            </a:pPr>
            <a:r>
              <a:rPr lang="lt" sz="1800" b="0" i="0" strike="noStrike" cap="none" spc="0" baseline="0">
                <a:solidFill>
                  <a:srgbClr val="000000"/>
                </a:solidFill>
                <a:effectLst/>
                <a:latin typeface="Helvetica"/>
                <a:ea typeface="Helvetica"/>
                <a:cs typeface="Helvetica"/>
              </a:rPr>
              <a:t>Turėkite planą, kaip saugiai tvarkytis su situacijomis, kai jums reikia įeiti į atitvertą zoną.</a:t>
            </a:r>
          </a:p>
          <a:p>
            <a:pPr marL="285750" indent="-285750">
              <a:lnSpc>
                <a:spcPts val="2400"/>
              </a:lnSpc>
              <a:spcBef>
                <a:spcPts val="600"/>
              </a:spcBef>
              <a:spcAft>
                <a:spcPts val="600"/>
              </a:spcAft>
              <a:buClr>
                <a:srgbClr val="F1B600"/>
              </a:buClr>
              <a:buSzPct val="120000"/>
              <a:buFont typeface="Wingdings" pitchFamily="2" charset="2"/>
              <a:buChar char="q"/>
            </a:pPr>
            <a:r>
              <a:rPr lang="lt" sz="1800" b="0" i="0" strike="noStrike" cap="none" spc="0" baseline="0">
                <a:solidFill>
                  <a:srgbClr val="FF0000"/>
                </a:solidFill>
                <a:effectLst/>
                <a:latin typeface="Helvetica"/>
                <a:ea typeface="Helvetica"/>
                <a:cs typeface="Helvetica"/>
              </a:rPr>
              <a:t>Mokytojas įrašo pagal kontekstą tinkamas išvadas.</a:t>
            </a:r>
          </a:p>
        </p:txBody>
      </p:sp>
      <p:pic>
        <p:nvPicPr>
          <p:cNvPr id="5" name="Picture 4">
            <a:extLst>
              <a:ext uri="{FF2B5EF4-FFF2-40B4-BE49-F238E27FC236}">
                <a16:creationId xmlns:a16="http://schemas.microsoft.com/office/drawing/2014/main" id="{0B390723-ECD8-4745-934F-06F7A23C5080}"/>
              </a:ext>
            </a:extLst>
          </p:cNvPr>
          <p:cNvPicPr>
            <a:picLocks noChangeAspect="1"/>
          </p:cNvPicPr>
          <p:nvPr/>
        </p:nvPicPr>
        <p:blipFill>
          <a:blip r:embed="rId3"/>
          <a:stretch>
            <a:fillRect/>
          </a:stretch>
        </p:blipFill>
        <p:spPr>
          <a:xfrm>
            <a:off x="7287256" y="1365250"/>
            <a:ext cx="4127500" cy="4127500"/>
          </a:xfrm>
          <a:prstGeom prst="rect">
            <a:avLst/>
          </a:prstGeom>
        </p:spPr>
      </p:pic>
    </p:spTree>
    <p:extLst>
      <p:ext uri="{BB962C8B-B14F-4D97-AF65-F5344CB8AC3E}">
        <p14:creationId xmlns:p14="http://schemas.microsoft.com/office/powerpoint/2010/main" val="3697142903"/>
      </p:ext>
    </p:ext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nvPr>
        </p:nvSpPr>
        <p:spPr/>
        <p:txBody>
          <a:bodyPr/>
          <a:lstStyle/>
          <a:p>
            <a:pPr>
              <a:lnSpc>
                <a:spcPct val="100000"/>
              </a:lnSpc>
            </a:pPr>
            <a:r>
              <a:rPr lang="lt" sz="2800" b="1" i="0" strike="noStrike" cap="none" spc="0" baseline="0">
                <a:solidFill>
                  <a:srgbClr val="F6A317"/>
                </a:solidFill>
                <a:effectLst/>
                <a:latin typeface="Helvetica"/>
                <a:ea typeface="Helvetica"/>
                <a:cs typeface="Helvetica"/>
              </a:rPr>
              <a:t>TUŠČIA SKAIDRĖ</a:t>
            </a:r>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nvPr>
        </p:nvSpPr>
        <p:spPr/>
        <p:txBody>
          <a:bodyPr/>
          <a:lstStyle/>
          <a:p>
            <a:pPr>
              <a:lnSpc>
                <a:spcPts val="2400"/>
              </a:lnSpc>
            </a:pPr>
            <a:r>
              <a:rPr lang="lt" sz="1800" b="0" i="0" strike="noStrike" cap="none" spc="0" baseline="0">
                <a:solidFill>
                  <a:srgbClr val="000000"/>
                </a:solidFill>
                <a:effectLst/>
                <a:latin typeface="Helvetica"/>
                <a:ea typeface="Helvetica"/>
                <a:cs typeface="Helvetica"/>
              </a:rPr>
              <a:t>Naudokite šią skaidrę darbo aplinkai ir (arba) kontekstui pritaikytai mokymo medžiagai sukurti.</a:t>
            </a:r>
          </a:p>
          <a:p>
            <a:pPr>
              <a:lnSpc>
                <a:spcPts val="2400"/>
              </a:lnSpc>
            </a:pPr>
            <a:r>
              <a:rPr lang="lt" sz="1800" b="0" i="0" strike="noStrike" cap="none" spc="0" baseline="0">
                <a:solidFill>
                  <a:srgbClr val="000000"/>
                </a:solidFill>
                <a:effectLst/>
                <a:latin typeface="Helvetica"/>
                <a:ea typeface="Helvetica"/>
                <a:cs typeface="Helvetica"/>
              </a:rPr>
              <a:t>Norėdami pakeisti paveikslą spauskite dešinį pelės mygtuką &gt; keisti paveikslą &gt; iš failo.</a:t>
            </a:r>
          </a:p>
          <a:p>
            <a:pPr>
              <a:lnSpc>
                <a:spcPts val="2400"/>
              </a:lnSpc>
            </a:pPr>
            <a:r>
              <a:rPr lang="lt" sz="1800" b="0" i="0" strike="noStrike" cap="none" spc="0" baseline="0">
                <a:solidFill>
                  <a:srgbClr val="000000"/>
                </a:solidFill>
                <a:effectLst/>
                <a:latin typeface="Helvetica"/>
                <a:ea typeface="Helvetica"/>
                <a:cs typeface="Helvetica"/>
              </a:rPr>
              <a:t>Norėdami sukurti daugiau skaidrių, spustelėkite viršuje esantį skirtuką „Nauja skaidrė“.</a:t>
            </a:r>
          </a:p>
        </p:txBody>
      </p:sp>
      <p:pic>
        <p:nvPicPr>
          <p:cNvPr id="5" name="Picture 4">
            <a:extLst>
              <a:ext uri="{FF2B5EF4-FFF2-40B4-BE49-F238E27FC236}">
                <a16:creationId xmlns:a16="http://schemas.microsoft.com/office/drawing/2014/main" id="{CCBA8D20-98C2-1040-9A50-289B5FCF0FF1}"/>
              </a:ext>
            </a:extLst>
          </p:cNvPr>
          <p:cNvPicPr>
            <a:picLocks noChangeAspect="1"/>
          </p:cNvPicPr>
          <p:nvPr/>
        </p:nvPicPr>
        <p:blipFill>
          <a:blip r:embed="rId3"/>
          <a:srcRect l="5438" r="16056"/>
          <a:stretch>
            <a:fillRect/>
          </a:stretch>
        </p:blipFill>
        <p:spPr>
          <a:xfrm>
            <a:off x="6592708" y="1608531"/>
            <a:ext cx="5224384" cy="4436510"/>
          </a:xfrm>
          <a:prstGeom prst="rect">
            <a:avLst/>
          </a:prstGeom>
        </p:spPr>
      </p:pic>
    </p:spTree>
    <p:extLst>
      <p:ext uri="{BB962C8B-B14F-4D97-AF65-F5344CB8AC3E}">
        <p14:creationId xmlns:p14="http://schemas.microsoft.com/office/powerpoint/2010/main" val="947529836"/>
      </p:ext>
    </p:extLst>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8040799-38CC-024D-885F-40D009CA9E71}"/>
              </a:ext>
            </a:extLst>
          </p:cNvPr>
          <p:cNvSpPr>
            <a:spLocks noGrp="1"/>
          </p:cNvSpPr>
          <p:nvPr>
            <p:ph type="body" sz="quarter" idx="10"/>
          </p:nvPr>
        </p:nvSpPr>
        <p:spPr>
          <a:xfrm>
            <a:off x="777244" y="1640901"/>
            <a:ext cx="7538853" cy="850900"/>
          </a:xfrm>
        </p:spPr>
        <p:txBody>
          <a:bodyPr/>
          <a:lstStyle/>
          <a:p>
            <a:pPr>
              <a:lnSpc>
                <a:spcPct val="100000"/>
              </a:lnSpc>
            </a:pPr>
            <a:r>
              <a:rPr lang="lt" sz="2800" b="1" i="0" strike="noStrike" cap="none" spc="0" baseline="0">
                <a:solidFill>
                  <a:srgbClr val="F6A317"/>
                </a:solidFill>
                <a:effectLst/>
                <a:latin typeface="Helvetica"/>
                <a:ea typeface="Helvetica"/>
                <a:cs typeface="Helvetica"/>
              </a:rPr>
              <a:t>PAPILDOMA MOKOMOJI MEDŽIAGA</a:t>
            </a:r>
          </a:p>
        </p:txBody>
      </p:sp>
      <p:sp>
        <p:nvSpPr>
          <p:cNvPr id="3" name="Text Placeholder 2">
            <a:extLst>
              <a:ext uri="{FF2B5EF4-FFF2-40B4-BE49-F238E27FC236}">
                <a16:creationId xmlns:a16="http://schemas.microsoft.com/office/drawing/2014/main" id="{E4F07BA6-6CD5-BD44-A586-339407333047}"/>
              </a:ext>
            </a:extLst>
          </p:cNvPr>
          <p:cNvSpPr>
            <a:spLocks noGrp="1"/>
          </p:cNvSpPr>
          <p:nvPr>
            <p:ph type="body" sz="quarter" idx="11"/>
          </p:nvPr>
        </p:nvSpPr>
        <p:spPr/>
        <p:txBody>
          <a:bodyPr/>
          <a:lstStyle/>
          <a:p>
            <a:pPr marL="285750" indent="-285750">
              <a:lnSpc>
                <a:spcPts val="2300"/>
              </a:lnSpc>
              <a:spcBef>
                <a:spcPts val="600"/>
              </a:spcBef>
              <a:spcAft>
                <a:spcPts val="600"/>
              </a:spcAft>
              <a:buSzPct val="130000"/>
              <a:buFont typeface="Arial" panose="020B0604020202020204" pitchFamily="34" charset="0"/>
              <a:buChar char="•"/>
            </a:pPr>
            <a:r>
              <a:rPr lang="lt" sz="1600" b="0" i="0" strike="noStrike" cap="none" spc="0" baseline="0">
                <a:solidFill>
                  <a:srgbClr val="000000"/>
                </a:solidFill>
                <a:effectLst/>
                <a:latin typeface="Helvetica"/>
                <a:ea typeface="Helvetica"/>
                <a:cs typeface="Helvetica"/>
                <a:hlinkClick r:id="rId3" history="0"/>
              </a:rPr>
              <a:t>NEPSI gerosios patirties vadovas</a:t>
            </a:r>
          </a:p>
          <a:p>
            <a:pPr marL="285750" indent="-285750">
              <a:lnSpc>
                <a:spcPts val="2300"/>
              </a:lnSpc>
              <a:spcBef>
                <a:spcPts val="600"/>
              </a:spcBef>
              <a:spcAft>
                <a:spcPts val="600"/>
              </a:spcAft>
              <a:buSzPct val="130000"/>
              <a:buFont typeface="Arial" panose="020B0604020202020204" pitchFamily="34" charset="0"/>
              <a:buChar char="•"/>
            </a:pPr>
            <a:r>
              <a:rPr lang="lt" sz="1600" b="0" i="0" strike="noStrike" cap="none" spc="0" baseline="0">
                <a:solidFill>
                  <a:srgbClr val="000000"/>
                </a:solidFill>
                <a:effectLst/>
                <a:latin typeface="Helvetica"/>
                <a:ea typeface="Helvetica"/>
                <a:cs typeface="Helvetica"/>
                <a:hlinkClick r:id="rId4" history="0"/>
              </a:rPr>
              <a:t>NEPSI vadovas mažoms ir vidutinėms įmonėms</a:t>
            </a:r>
          </a:p>
        </p:txBody>
      </p:sp>
      <p:sp>
        <p:nvSpPr>
          <p:cNvPr id="4" name="Rounded Rectangle 3">
            <a:extLst>
              <a:ext uri="{FF2B5EF4-FFF2-40B4-BE49-F238E27FC236}">
                <a16:creationId xmlns:a16="http://schemas.microsoft.com/office/drawing/2014/main" id="{F7893D7C-3663-E843-BD9F-D8A29E67A4E2}"/>
              </a:ext>
            </a:extLst>
          </p:cNvPr>
          <p:cNvSpPr/>
          <p:nvPr/>
        </p:nvSpPr>
        <p:spPr>
          <a:xfrm>
            <a:off x="957262" y="5159235"/>
            <a:ext cx="10144125" cy="655778"/>
          </a:xfrm>
          <a:prstGeom prst="roundRect">
            <a:avLst/>
          </a:prstGeom>
          <a:noFill/>
          <a:ln>
            <a:solidFill>
              <a:srgbClr val="F6A31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ln w="22225">
                <a:solidFill>
                  <a:schemeClr val="accent2"/>
                </a:solidFill>
                <a:prstDash val="solid"/>
              </a:ln>
              <a:solidFill>
                <a:schemeClr val="accent2">
                  <a:lumMod val="40000"/>
                  <a:lumOff val="60000"/>
                </a:schemeClr>
              </a:solidFill>
            </a:endParaRPr>
          </a:p>
        </p:txBody>
      </p:sp>
      <p:sp>
        <p:nvSpPr>
          <p:cNvPr id="5" name="Rectangle 4">
            <a:extLst>
              <a:ext uri="{FF2B5EF4-FFF2-40B4-BE49-F238E27FC236}">
                <a16:creationId xmlns:a16="http://schemas.microsoft.com/office/drawing/2014/main" id="{F847176E-8490-B540-BA3B-9AB4076A48C6}"/>
              </a:ext>
            </a:extLst>
          </p:cNvPr>
          <p:cNvSpPr/>
          <p:nvPr/>
        </p:nvSpPr>
        <p:spPr>
          <a:xfrm>
            <a:off x="1088454" y="5242918"/>
            <a:ext cx="10022946" cy="477054"/>
          </a:xfrm>
          <a:prstGeom prst="rect">
            <a:avLst/>
          </a:prstGeom>
          <a:noFill/>
          <a:ln>
            <a:noFill/>
          </a:ln>
        </p:spPr>
        <p:txBody>
          <a:bodyPr wrap="square" anchor="ctr">
            <a:spAutoFit/>
          </a:bodyPr>
          <a:lstStyle/>
          <a:p>
            <a:pPr>
              <a:lnSpc>
                <a:spcPts val="3000"/>
              </a:lnSpc>
              <a:spcBef>
                <a:spcPts val="1200"/>
              </a:spcBef>
              <a:spcAft>
                <a:spcPts val="1200"/>
              </a:spcAft>
              <a:buSzPct val="130000"/>
            </a:pPr>
            <a:r>
              <a:rPr lang="lt" b="0" i="0" strike="noStrike" cap="none" spc="0" baseline="0">
                <a:solidFill>
                  <a:srgbClr val="000000"/>
                </a:solidFill>
                <a:effectLst/>
                <a:latin typeface="Calibri"/>
                <a:ea typeface="Calibri"/>
                <a:cs typeface="Calibri"/>
              </a:rPr>
              <a:t>Daugiau mokymosi apie ĮKSD išteklių rasite apsilankę </a:t>
            </a:r>
            <a:r>
              <a:rPr lang="lt" b="1" i="0" strike="noStrike" cap="none" spc="0" baseline="0">
                <a:solidFill>
                  <a:srgbClr val="000000"/>
                </a:solidFill>
                <a:effectLst/>
                <a:latin typeface="Calibri"/>
                <a:ea typeface="Calibri"/>
                <a:cs typeface="Calibri"/>
              </a:rPr>
              <a:t>NEPSI e-mokymosi platformoje </a:t>
            </a:r>
            <a:r>
              <a:rPr lang="lt" b="0" i="0" strike="noStrike" cap="none" spc="0" baseline="0">
                <a:solidFill>
                  <a:srgbClr val="000000"/>
                </a:solidFill>
                <a:effectLst/>
                <a:latin typeface="Calibri"/>
                <a:ea typeface="Calibri"/>
                <a:cs typeface="Calibri"/>
                <a:hlinkClick r:id="rId5" history="0"/>
              </a:rPr>
              <a:t>training.nepsi.eu</a:t>
            </a:r>
            <a:r>
              <a:rPr lang="lt" b="0" i="0" strike="noStrike" cap="none" spc="0" baseline="0">
                <a:solidFill>
                  <a:srgbClr val="000000"/>
                </a:solidFill>
                <a:effectLst/>
                <a:latin typeface="Calibri"/>
                <a:ea typeface="Calibri"/>
                <a:cs typeface="Calibri"/>
              </a:rPr>
              <a:t>.</a:t>
            </a:r>
          </a:p>
        </p:txBody>
      </p:sp>
    </p:spTree>
    <p:extLst>
      <p:ext uri="{BB962C8B-B14F-4D97-AF65-F5344CB8AC3E}">
        <p14:creationId xmlns:p14="http://schemas.microsoft.com/office/powerpoint/2010/main" val="2604231483"/>
      </p:ext>
    </p:extLst>
  </p:cSld>
  <p:clrMapOvr>
    <a:masterClrMapping/>
  </p:clrMapOvr>
  <p:transition/>
</p:sld>
</file>

<file path=ppt/tags/tag1.xml><?xml version="1.0" encoding="utf-8"?>
<p:tagLst xmlns:a="http://schemas.openxmlformats.org/drawingml/2006/main" xmlns:r="http://schemas.openxmlformats.org/officeDocument/2006/relationships" xmlns:p="http://schemas.openxmlformats.org/presentationml/2006/main">
  <p:tag name="AS_OS" val="Microsoft Windows NT 10.0"/>
  <p:tag name="AS_RELEASE_DATE" val="2017.10.31"/>
  <p:tag name="AS_TITLE" val="Aspose.Slides for Java"/>
  <p:tag name="AS_VERSION" val="17.10"/>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NEPSI Training topic template v1 JF" id="{5EA84160-1248-B945-96E8-C19FFB39C2BD}" vid="{0058E9A8-62BA-8D4E-905C-CEA1055CCE5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BE8D432CE7244B409A76C38E51B114B2" ma:contentTypeVersion="12" ma:contentTypeDescription="Create a new document." ma:contentTypeScope="" ma:versionID="faf1aa6d15b9adb49a0b891fe4a00013">
  <xsd:schema xmlns:xsd="http://www.w3.org/2001/XMLSchema" xmlns:xs="http://www.w3.org/2001/XMLSchema" xmlns:p="http://schemas.microsoft.com/office/2006/metadata/properties" xmlns:ns2="6d9d7403-2d8c-4818-ae25-2c5629bc7330" xmlns:ns3="d8ecf516-e360-4672-81b9-68723bedb71f" targetNamespace="http://schemas.microsoft.com/office/2006/metadata/properties" ma:root="true" ma:fieldsID="7ba6bf6e91e33836e2f172761726ee8a" ns2:_="" ns3:_="">
    <xsd:import namespace="6d9d7403-2d8c-4818-ae25-2c5629bc7330"/>
    <xsd:import namespace="d8ecf516-e360-4672-81b9-68723bedb71f"/>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DateTaken" minOccurs="0"/>
                <xsd:element ref="ns2:MediaServiceLocation" minOccurs="0"/>
                <xsd:element ref="ns3:SharedWithUsers" minOccurs="0"/>
                <xsd:element ref="ns3:SharedWithDetails" minOccurs="0"/>
                <xsd:element ref="ns2:MediaServiceOCR" minOccurs="0"/>
                <xsd:element ref="ns2:MediaServiceGenerationTime" minOccurs="0"/>
                <xsd:element ref="ns2:MediaServiceEventHashCode" minOccurs="0"/>
                <xsd:element ref="ns2:MediaServiceAutoKeyPoints" minOccurs="0"/>
                <xsd:element ref="ns2:MediaServiceKeyPoint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d9d7403-2d8c-4818-ae25-2c5629bc733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MediaServiceAutoTags" ma:internalName="MediaServiceAutoTags" ma:readOnly="true">
      <xsd:simpleType>
        <xsd:restriction base="dms:Text"/>
      </xsd:simpleType>
    </xsd:element>
    <xsd:element name="MediaServiceDateTaken" ma:index="11" nillable="true" ma:displayName="MediaServiceDateTaken" ma:hidden="true" ma:internalName="MediaServiceDateTaken" ma:readOnly="true">
      <xsd:simpleType>
        <xsd:restriction base="dms:Text"/>
      </xsd:simpleType>
    </xsd:element>
    <xsd:element name="MediaServiceLocation" ma:index="12" nillable="true" ma:displayName="MediaServiceLocation" ma:internalName="MediaServiceLocation" ma:readOnly="true">
      <xsd:simpleType>
        <xsd:restriction base="dms:Text"/>
      </xsd:simpleType>
    </xsd:element>
    <xsd:element name="MediaServiceOCR" ma:index="15" nillable="true" ma:displayName="MediaServiceOCR"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d8ecf516-e360-4672-81b9-68723bedb71f" elementFormDefault="qualified">
    <xsd:import namespace="http://schemas.microsoft.com/office/2006/documentManagement/types"/>
    <xsd:import namespace="http://schemas.microsoft.com/office/infopath/2007/PartnerControls"/>
    <xsd:element name="SharedWithUsers" ma:index="13"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4"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7D545FEE-AD81-4023-B6AC-5CAEA335ED97}">
  <ds:schemaRefs>
    <ds:schemaRef ds:uri="http://schemas.microsoft.com/office/2006/documentManagement/types"/>
    <ds:schemaRef ds:uri="http://schemas.microsoft.com/office/infopath/2007/PartnerControls"/>
    <ds:schemaRef ds:uri="http://purl.org/dc/elements/1.1/"/>
    <ds:schemaRef ds:uri="http://schemas.microsoft.com/office/2006/metadata/properties"/>
    <ds:schemaRef ds:uri="6d9d7403-2d8c-4818-ae25-2c5629bc7330"/>
    <ds:schemaRef ds:uri="http://purl.org/dc/terms/"/>
    <ds:schemaRef ds:uri="d8ecf516-e360-4672-81b9-68723bedb71f"/>
    <ds:schemaRef ds:uri="http://schemas.openxmlformats.org/package/2006/metadata/core-properties"/>
    <ds:schemaRef ds:uri="http://www.w3.org/XML/1998/namespace"/>
    <ds:schemaRef ds:uri="http://purl.org/dc/dcmitype/"/>
  </ds:schemaRefs>
</ds:datastoreItem>
</file>

<file path=customXml/itemProps2.xml><?xml version="1.0" encoding="utf-8"?>
<ds:datastoreItem xmlns:ds="http://schemas.openxmlformats.org/officeDocument/2006/customXml" ds:itemID="{A9E7B2ED-8E18-4923-BC54-2F0BE666FD5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d9d7403-2d8c-4818-ae25-2c5629bc7330"/>
    <ds:schemaRef ds:uri="d8ecf516-e360-4672-81b9-68723bedb71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3E9D9CC3-1A92-450F-A475-EF23AF4BCF49}">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Office Theme</Template>
  <TotalTime>121</TotalTime>
  <Words>826</Words>
  <Application>Microsoft Office PowerPoint</Application>
  <PresentationFormat>Plačiaekranė</PresentationFormat>
  <Paragraphs>74</Paragraphs>
  <Slides>12</Slides>
  <Notes>9</Notes>
  <HiddenSlides>1</HiddenSlides>
  <MMClips>0</MMClips>
  <ScaleCrop>false</ScaleCrop>
  <HeadingPairs>
    <vt:vector size="4" baseType="variant">
      <vt:variant>
        <vt:lpstr>Tema</vt:lpstr>
      </vt:variant>
      <vt:variant>
        <vt:i4>1</vt:i4>
      </vt:variant>
      <vt:variant>
        <vt:lpstr>Skaidrių pavadinimai</vt:lpstr>
      </vt:variant>
      <vt:variant>
        <vt:i4>12</vt:i4>
      </vt:variant>
    </vt:vector>
  </HeadingPairs>
  <TitlesOfParts>
    <vt:vector size="13" baseType="lpstr">
      <vt:lpstr>Office Theme</vt:lpstr>
      <vt:lpstr>„PowerPoint“ pateiktis</vt:lpstr>
      <vt:lpstr>„PowerPoint“ pateiktis</vt:lpstr>
      <vt:lpstr>„PowerPoint“ pateiktis</vt:lpstr>
      <vt:lpstr>„PowerPoint“ pateiktis</vt:lpstr>
      <vt:lpstr>„PowerPoint“ pateiktis</vt:lpstr>
      <vt:lpstr>„PowerPoint“ pateiktis</vt:lpstr>
      <vt:lpstr>„PowerPoint“ pateiktis</vt:lpstr>
      <vt:lpstr>„PowerPoint“ pateiktis</vt:lpstr>
      <vt:lpstr>„PowerPoint“ pateiktis</vt:lpstr>
      <vt:lpstr>„PowerPoint“ pateiktis</vt:lpstr>
      <vt:lpstr>„PowerPoint“ pateiktis</vt:lpstr>
      <vt:lpstr>„PowerPoint“ pateiktis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Samuel Davies</dc:creator>
  <cp:lastModifiedBy>Bhavya</cp:lastModifiedBy>
  <cp:revision>39</cp:revision>
  <dcterms:created xsi:type="dcterms:W3CDTF">2020-07-22T09:08:33Z</dcterms:created>
  <dcterms:modified xsi:type="dcterms:W3CDTF">2022-10-04T16:46:44Z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0x010100BE8D432CE7244B409A76C38E51B114B2</vt:lpwstr>
  </property>
</Properties>
</file>