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97" autoAdjust="0"/>
    <p:restoredTop sz="80986"/>
  </p:normalViewPr>
  <p:slideViewPr>
    <p:cSldViewPr snapToGrid="0" snapToObjects="1">
      <p:cViewPr varScale="1">
        <p:scale>
          <a:sx n="59" d="100"/>
          <a:sy n="59" d="100"/>
        </p:scale>
        <p:origin x="1326" y="10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5DC2AF58-6F33-CF48-B04C-A0868AF30D04}"/>
    <pc:docChg chg="modSld">
      <pc:chgData name="Samuel Davies" userId="4bb99b2c-4e56-4c10-ad8a-c1b2d904d94c" providerId="ADAL" clId="{5DC2AF58-6F33-CF48-B04C-A0868AF30D04}" dt="2020-12-09T21:33:11.423" v="4" actId="20577"/>
      <pc:docMkLst>
        <pc:docMk/>
      </pc:docMkLst>
      <pc:sldChg chg="modSp mod">
        <pc:chgData name="Samuel Davies" userId="4bb99b2c-4e56-4c10-ad8a-c1b2d904d94c" providerId="ADAL" clId="{5DC2AF58-6F33-CF48-B04C-A0868AF30D04}" dt="2020-12-09T21:33:11.423" v="4" actId="20577"/>
        <pc:sldMkLst>
          <pc:docMk/>
          <pc:sldMk cId="4150961380" sldId="280"/>
        </pc:sldMkLst>
        <pc:spChg chg="mod">
          <ac:chgData name="Samuel Davies" userId="4bb99b2c-4e56-4c10-ad8a-c1b2d904d94c" providerId="ADAL" clId="{5DC2AF58-6F33-CF48-B04C-A0868AF30D04}" dt="2020-12-09T21:33:11.423" v="4" actId="20577"/>
          <ac:spMkLst>
            <pc:docMk/>
            <pc:sldMk cId="4150961380"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Esponiment eċċessiv għas-silika kristallina respirabbli (RCS) għandu konsegwenzi serji tul iż-żmien. Għal din ir-raġuni, huwa importanti li l-ħaddiema kollha jkunu konxji ta’ prattiċi tajbin li jillimitaw jew jeliminaw l-esponiment għat-trab tas-silika. </a:t>
            </a:r>
          </a:p>
          <a:p>
            <a:endParaRPr lang="en-US"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Dan it-taħriġ jipprovdi informazzjoni dwar l-għeluq tal-proċessi. Żomm f’moħħok li l-valutazzjoni tar-riskju hija meħtieġa qabel ma tfassal kwalunkwe proċess fl-għeluq, għalkemm dan jikkonċerna prinċipalment lill-maniġment.</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8448541" y="429114"/>
            <a:ext cx="3368809"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t" sz="1400" b="1" i="0" strike="noStrike" cap="none" spc="0" baseline="0" dirty="0">
                <a:solidFill>
                  <a:srgbClr val="F6A317"/>
                </a:solidFill>
                <a:effectLst/>
                <a:latin typeface="Helvetica"/>
                <a:ea typeface="Helvetica"/>
                <a:cs typeface="Helvetica"/>
              </a:rPr>
              <a:t>TAĦRIĠ DWAR PRATTIĊI TAJBA GĦALL-GĦELUQ TA’ PROĊESSI </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643711" cy="850900"/>
          </a:xfrm>
        </p:spPr>
        <p:txBody>
          <a:bodyPr anchor="t"/>
          <a:lstStyle/>
          <a:p>
            <a:pPr>
              <a:lnSpc>
                <a:spcPct val="100000"/>
              </a:lnSpc>
            </a:pPr>
            <a:r>
              <a:rPr lang="mt" sz="2800" b="1" i="0" strike="noStrike" cap="none" spc="0" baseline="0" dirty="0">
                <a:solidFill>
                  <a:srgbClr val="FFFFFF"/>
                </a:solidFill>
                <a:effectLst/>
                <a:latin typeface="Helvetica"/>
                <a:ea typeface="Helvetica"/>
                <a:cs typeface="Helvetica"/>
              </a:rPr>
              <a:t>TAĦRIĠ DWAR PRATTIĊI TAJBA GĦALL-GĦELUQ TA’ PROĊESSI </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7739743" y="321972"/>
            <a:ext cx="4057305"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8"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NEPSI </a:t>
            </a:r>
            <a:r>
              <a:rPr lang="mt" sz="1800" b="0" i="0" strike="noStrike" cap="none" spc="0" baseline="0" dirty="0">
                <a:solidFill>
                  <a:srgbClr val="000000"/>
                </a:solidFill>
                <a:effectLst/>
                <a:latin typeface="Helvetica"/>
                <a:ea typeface="Helvetica"/>
                <a:cs typeface="Helvetica"/>
              </a:rPr>
              <a:t>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mt" sz="1800" b="0" i="0" strike="noStrike" cap="none" spc="0" baseline="0" dirty="0" smtClean="0">
                <a:solidFill>
                  <a:srgbClr val="000000"/>
                </a:solidFill>
                <a:effectLst/>
                <a:latin typeface="Helvetica"/>
                <a:ea typeface="Helvetica"/>
                <a:cs typeface="Helvetica"/>
              </a:rPr>
              <a:t>.</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L-għan </a:t>
            </a:r>
            <a:r>
              <a:rPr lang="mt" sz="1800" b="0" i="0" strike="noStrike" cap="none" spc="0" baseline="0" dirty="0">
                <a:solidFill>
                  <a:srgbClr val="000000"/>
                </a:solidFill>
                <a:effectLst/>
                <a:latin typeface="Helvetica"/>
                <a:ea typeface="Helvetica"/>
                <a:cs typeface="Helvetica"/>
              </a:rPr>
              <a:t>tat-taħriġ huwa biex jinforma u jeduka lill-ħaddiema sabiex jgħinhom jużaw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il-miżuri </a:t>
            </a:r>
            <a:r>
              <a:rPr lang="mt" sz="1800" b="0" i="0" strike="noStrike" cap="none" spc="0" baseline="0" dirty="0">
                <a:solidFill>
                  <a:srgbClr val="000000"/>
                </a:solidFill>
                <a:effectLst/>
                <a:latin typeface="Helvetica"/>
                <a:ea typeface="Helvetica"/>
                <a:cs typeface="Helvetica"/>
              </a:rPr>
              <a:t>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a:t>
            </a:r>
            <a:r>
              <a:rPr lang="mt" sz="1800" b="0" i="0" strike="noStrike" cap="none" spc="0" baseline="0" dirty="0">
                <a:solidFill>
                  <a:srgbClr val="000000"/>
                </a:solidFill>
                <a:effectLst/>
                <a:latin typeface="Helvetica"/>
                <a:ea typeface="Helvetica"/>
                <a:cs typeface="Helvetica"/>
              </a:rPr>
              <a:t>’ taħriġ, kif meħtieġ.</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03171" cy="3682369"/>
          </a:xfrm>
        </p:spPr>
        <p:txBody>
          <a:bodyPr/>
          <a:lstStyle/>
          <a:p>
            <a:pPr>
              <a:lnSpc>
                <a:spcPts val="2400"/>
              </a:lnSpc>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bil-PowerPoint, inti ser titgħallem dwar: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Kif proċessi fl-għeluq inaqqsu l-esponiment għat-trab respirabbli tas-silika kristallina (RCS)</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Gwida bażika dwar l-għeluq ta’ proċessi</a:t>
            </a:r>
          </a:p>
          <a:p>
            <a:pPr marL="285750" indent="-285750">
              <a:lnSpc>
                <a:spcPts val="24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li jimtela mill-għalliem - jekk inti żidt slajd personalizzat, daħħal ħarsa qasira tal-materjal kontestwali</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1043870"/>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153986"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L-għeluq tal-proċessi huwa wieħed mill-ħames tekniki prinċipali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għall-kontroll </a:t>
            </a:r>
            <a:r>
              <a:rPr lang="mt" sz="1800" b="0" i="0" strike="noStrike" cap="none" spc="0" baseline="0" dirty="0">
                <a:solidFill>
                  <a:srgbClr val="000000"/>
                </a:solidFill>
                <a:effectLst/>
                <a:latin typeface="Helvetica"/>
                <a:ea typeface="Helvetica"/>
                <a:cs typeface="Helvetica"/>
              </a:rPr>
              <a:t>tat-trab.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431236"/>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r>
              <a:rPr lang="en-IN" sz="1050" b="1" i="0" strike="noStrike" cap="none" spc="50" baseline="0" dirty="0" smtClean="0">
                <a:solidFill>
                  <a:srgbClr val="EF9A2E"/>
                </a:solidFill>
                <a:effectLst/>
                <a:latin typeface="Futura Medium"/>
                <a:ea typeface="Futura Medium"/>
                <a:cs typeface="Futura Medium"/>
              </a:rPr>
              <a:t/>
            </a:r>
            <a:br>
              <a:rPr lang="en-IN" sz="1050" b="1" i="0" strike="noStrike" cap="none" spc="50" baseline="0" dirty="0" smtClean="0">
                <a:solidFill>
                  <a:srgbClr val="EF9A2E"/>
                </a:solidFill>
                <a:effectLst/>
                <a:latin typeface="Futura Medium"/>
                <a:ea typeface="Futura Medium"/>
                <a:cs typeface="Futura Medium"/>
              </a:rPr>
            </a:br>
            <a:r>
              <a:rPr lang="mt" sz="1050" b="1" i="0" strike="noStrike" cap="none" spc="50" baseline="0" dirty="0" smtClean="0">
                <a:solidFill>
                  <a:srgbClr val="EF9A2E"/>
                </a:solidFill>
                <a:effectLst/>
                <a:latin typeface="Futura Medium"/>
                <a:ea typeface="Futura Medium"/>
                <a:cs typeface="Futura Medium"/>
              </a:rPr>
              <a:t>ŻAMMA </a:t>
            </a:r>
            <a:r>
              <a:rPr lang="mt" sz="1050" b="1" i="0" strike="noStrike" cap="none" spc="50" baseline="0" dirty="0">
                <a:solidFill>
                  <a:srgbClr val="EF9A2E"/>
                </a:solidFill>
                <a:effectLst/>
                <a:latin typeface="Futura Medium"/>
                <a:ea typeface="Futura Medium"/>
                <a:cs typeface="Futura Medium"/>
              </a:rPr>
              <a:t>TAD-DAR</a:t>
            </a:r>
          </a:p>
          <a:p>
            <a:r>
              <a:rPr lang="mt" sz="1200" b="0" i="0" strike="noStrike" cap="none" spc="0" baseline="0" dirty="0">
                <a:solidFill>
                  <a:srgbClr val="000000"/>
                </a:solidFill>
                <a:effectLst/>
                <a:latin typeface="Calibri"/>
                <a:ea typeface="Calibri"/>
                <a:cs typeface="Calibri"/>
              </a:rPr>
              <a:t>Il-ħasil tal-ħwejjeġ tax-xogħol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t-tneħħija bil-vakum tat-trab li jiġi prodott minn proċessi jwaqqaf it-trab milli jakkumula tul iż-żmien - post tax-xogħol nadif huwa wieħed sigur</a:t>
            </a:r>
          </a:p>
          <a:p>
            <a:endParaRPr lang="en-US" dirty="0"/>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5" y="3394767"/>
            <a:ext cx="1873328"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a:solidFill>
                  <a:srgbClr val="000000"/>
                </a:solidFill>
                <a:effectLst/>
                <a:latin typeface="Calibri"/>
                <a:ea typeface="Calibri"/>
                <a:cs typeface="Calibri"/>
              </a:rPr>
              <a:t>Aqbad l-RCS jinqabad fis-sors qabel ma tiġi espost għalih u ssostitwixxi l-arja kontaminata ma’ arja nadifa.</a:t>
            </a:r>
          </a:p>
          <a:p>
            <a:endParaRPr lang="en-US"/>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tal-esponiment</a:t>
            </a:r>
            <a:endParaRPr lang="mt" sz="1200" b="0" i="0" strike="noStrike" cap="none" spc="0" baseline="0" dirty="0">
              <a:solidFill>
                <a:srgbClr val="000000"/>
              </a:solidFill>
              <a:effectLst/>
              <a:latin typeface="Calibri"/>
              <a:ea typeface="Calibri"/>
              <a:cs typeface="Calibri"/>
            </a:endParaRPr>
          </a:p>
          <a:p>
            <a:endParaRPr lang="en-US" dirty="0"/>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fl-arja </a:t>
            </a:r>
            <a:r>
              <a:rPr lang="mt" sz="1200" b="0" i="0" strike="noStrike" cap="none" spc="0" baseline="0" dirty="0">
                <a:solidFill>
                  <a:srgbClr val="000000"/>
                </a:solidFill>
                <a:effectLst/>
                <a:latin typeface="Calibri"/>
                <a:ea typeface="Calibri"/>
                <a:cs typeface="Calibri"/>
              </a:rPr>
              <a:t>billi jaqbad il-partikli mal-ilma</a:t>
            </a:r>
          </a:p>
          <a:p>
            <a:pPr>
              <a:spcAft>
                <a:spcPts val="300"/>
              </a:spcAft>
            </a:pPr>
            <a:endParaRPr lang="en-US" dirty="0"/>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IR-RISKJI MINN DIN L-ATTIVITÀ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Il-funzjonament tajjeb ta’ dan it-tagħmir huwa essenzjali sabiex jipproteġina mill-RCS</a:t>
            </a:r>
          </a:p>
          <a:p>
            <a:pPr marL="342900" indent="-34290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a:solidFill>
                  <a:srgbClr val="000000"/>
                </a:solidFill>
                <a:effectLst/>
                <a:latin typeface="Helvetica"/>
                <a:ea typeface="Helvetica"/>
                <a:cs typeface="Helvetica"/>
              </a:rPr>
              <a:t>Huwa importanti li nipproteġu ruħna kuljum mill-esponiment għal dan it-trab fl-arja. </a:t>
            </a:r>
          </a:p>
          <a:p>
            <a:pPr>
              <a:lnSpc>
                <a:spcPts val="2400"/>
              </a:lnSpc>
            </a:pPr>
            <a:r>
              <a:rPr lang="mt" sz="1800" b="0" i="0" strike="noStrike" cap="none" spc="0" baseline="0">
                <a:solidFill>
                  <a:srgbClr val="000000"/>
                </a:solidFill>
                <a:effectLst/>
                <a:latin typeface="Helvetica"/>
                <a:ea typeface="Helvetica"/>
                <a:cs typeface="Helvetica"/>
              </a:rPr>
              <a:t>Meta ssegwi prattiċi tajbin illum, inkunu qed nipproteġu lil saħħitna għall-futur.</a:t>
            </a:r>
          </a:p>
          <a:p>
            <a:pPr>
              <a:lnSpc>
                <a:spcPts val="2400"/>
              </a:lnSpc>
            </a:pPr>
            <a:r>
              <a:rPr lang="mt" sz="1800" b="0" i="0" strike="noStrike" cap="none" spc="0" baseline="0">
                <a:solidFill>
                  <a:srgbClr val="000000"/>
                </a:solidFill>
                <a:effectLst/>
                <a:latin typeface="Helvetica"/>
                <a:ea typeface="Helvetica"/>
                <a:cs typeface="Helvetica"/>
              </a:rPr>
              <a:t>Kif ser tqatta’ ż-żmien tal-pensjoni tiegħek?</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815644"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KIF PROĊESSI FL-GĦELUQ JGĦINU FIT-TNAQQIS </a:t>
            </a:r>
            <a:r>
              <a:rPr lang="en-IN" sz="2800" b="1" i="0" strike="noStrike" cap="none" spc="0" baseline="0" dirty="0" smtClean="0">
                <a:solidFill>
                  <a:srgbClr val="F6A317"/>
                </a:solidFill>
                <a:effectLst/>
                <a:latin typeface="Helvetica"/>
                <a:ea typeface="Helvetica"/>
                <a:cs typeface="Helvetica"/>
              </a:rPr>
              <a:t/>
            </a:r>
            <a:br>
              <a:rPr lang="en-IN" sz="2800" b="1" i="0" strike="noStrike" cap="none" spc="0" baseline="0" dirty="0" smtClean="0">
                <a:solidFill>
                  <a:srgbClr val="F6A317"/>
                </a:solidFill>
                <a:effectLst/>
                <a:latin typeface="Helvetica"/>
                <a:ea typeface="Helvetica"/>
                <a:cs typeface="Helvetica"/>
              </a:rPr>
            </a:br>
            <a:r>
              <a:rPr lang="mt" sz="2800" b="1" i="0" strike="noStrike" cap="none" spc="0" baseline="0" dirty="0" smtClean="0">
                <a:solidFill>
                  <a:srgbClr val="F6A317"/>
                </a:solidFill>
                <a:effectLst/>
                <a:latin typeface="Helvetica"/>
                <a:ea typeface="Helvetica"/>
                <a:cs typeface="Helvetica"/>
              </a:rPr>
              <a:t>TAL-ESPONIMENT </a:t>
            </a:r>
            <a:r>
              <a:rPr lang="mt" sz="2800" b="1" i="0" strike="noStrike" cap="none" spc="0" baseline="0" dirty="0">
                <a:solidFill>
                  <a:srgbClr val="F6A317"/>
                </a:solidFill>
                <a:effectLst/>
                <a:latin typeface="Helvetica"/>
                <a:ea typeface="Helvetica"/>
                <a:cs typeface="Helvetica"/>
              </a:rPr>
              <a:t>GĦALL-RCS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122073"/>
            <a:ext cx="5453624" cy="3343886"/>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Proċess fl-għeluq huwa metodu kif tikkontrolla t-trab u mod kif tnaqqas l-esponiment għat-trab billi żżomm jew tiżola s-sors tal-proċess li jitfa’ t-trab.</a:t>
            </a:r>
          </a:p>
          <a:p>
            <a:pPr>
              <a:lnSpc>
                <a:spcPts val="2400"/>
              </a:lnSpc>
            </a:pPr>
            <a:r>
              <a:rPr lang="mt" sz="1800" b="0" i="0" strike="noStrike" cap="none" spc="0" baseline="0" dirty="0">
                <a:solidFill>
                  <a:srgbClr val="000000"/>
                </a:solidFill>
                <a:effectLst/>
                <a:latin typeface="Helvetica"/>
                <a:ea typeface="Helvetica"/>
                <a:cs typeface="Helvetica"/>
              </a:rPr>
              <a:t>Meta titpoġġa sempliċement barriera bejn is-sors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u </a:t>
            </a:r>
            <a:r>
              <a:rPr lang="mt" sz="1800" b="0" i="0" strike="noStrike" cap="none" spc="0" baseline="0" dirty="0">
                <a:solidFill>
                  <a:srgbClr val="000000"/>
                </a:solidFill>
                <a:effectLst/>
                <a:latin typeface="Helvetica"/>
                <a:ea typeface="Helvetica"/>
                <a:cs typeface="Helvetica"/>
              </a:rPr>
              <a:t>l-ħaddiema, il-livelli tal-esponiment għat-trab jista’ jitnaqqas b’mod sinifikanti. L-għeluq jista’ jiġi applikat lil bosta proċessi industrijali.</a:t>
            </a:r>
          </a:p>
          <a:p>
            <a:pPr>
              <a:lnSpc>
                <a:spcPts val="2400"/>
              </a:lnSpc>
            </a:pPr>
            <a:endParaRPr lang="en-GB" sz="1800" dirty="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a:blip r:embed="rId2"/>
          <a:srcRect l="10802" r="10802"/>
          <a:stretch>
            <a:fillRect/>
          </a:stretch>
        </p:blipFill>
        <p:spPr>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a:xfrm>
            <a:off x="777244" y="1640901"/>
            <a:ext cx="6325685"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GWIDA BAŻIKA DWAR L-GĦELUQ TAL-PROĊESSI</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2" y="2700338"/>
            <a:ext cx="10489471" cy="3263491"/>
          </a:xfrm>
        </p:spPr>
        <p:txBody>
          <a:bodyPr anchor="t"/>
          <a:lstStyle/>
          <a:p>
            <a:pPr>
              <a:lnSpc>
                <a:spcPts val="2400"/>
              </a:lnSpc>
              <a:spcAft>
                <a:spcPts val="1000"/>
              </a:spcAft>
            </a:pPr>
            <a:r>
              <a:rPr lang="mt" sz="1800" b="0" i="0" strike="noStrike" cap="none" spc="0" baseline="0" dirty="0">
                <a:solidFill>
                  <a:srgbClr val="000000"/>
                </a:solidFill>
                <a:effectLst/>
                <a:latin typeface="Helvetica"/>
                <a:ea typeface="Helvetica"/>
                <a:cs typeface="Helvetica"/>
              </a:rPr>
              <a:t>L-għeluq tal-proċessi huwa wieħed mill-mezzi l-iktar effettivi tal-kontroll tat-trab:</a:t>
            </a:r>
          </a:p>
          <a:p>
            <a:pPr marL="342900" indent="-342900">
              <a:lnSpc>
                <a:spcPts val="2400"/>
              </a:lnSpc>
              <a:spcAft>
                <a:spcPts val="10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Preferibbilment, it-trab dejjem għandu jiġi kontrollat fis-sors u mhux biss niddependu fuq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it-Tagħmir </a:t>
            </a:r>
            <a:r>
              <a:rPr lang="mt" sz="1800" b="0" i="0" strike="noStrike" cap="none" spc="0" baseline="0" dirty="0">
                <a:solidFill>
                  <a:srgbClr val="000000"/>
                </a:solidFill>
                <a:effectLst/>
                <a:latin typeface="Helvetica"/>
                <a:ea typeface="Helvetica"/>
                <a:cs typeface="Helvetica"/>
              </a:rPr>
              <a:t>Personali Protettiv (eż. maskri tat-trab) għall-ħaddiema, li mhux biss jipproteġu lil min jilbishom u li mhux dejjem tista’ tiddependi fuqhom.</a:t>
            </a:r>
          </a:p>
          <a:p>
            <a:pPr marL="342900" indent="-342900">
              <a:lnSpc>
                <a:spcPts val="2400"/>
              </a:lnSpc>
              <a:spcAft>
                <a:spcPts val="10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L-użu ta’ ventilazzjoni għall-ekżost u pressjoni negattiva tista’ tgħin lill-metodi tal-għeluq. Ventilazzjoni tajba tal-post tax-xogħol tassigura kwalità tal-arja tajba u twaqqab it-trab milli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jerġa</a:t>
            </a:r>
            <a:r>
              <a:rPr lang="mt" sz="1800" b="0" i="0" strike="noStrike" cap="none" spc="0" baseline="0" dirty="0">
                <a:solidFill>
                  <a:srgbClr val="000000"/>
                </a:solidFill>
                <a:effectLst/>
                <a:latin typeface="Helvetica"/>
                <a:ea typeface="Helvetica"/>
                <a:cs typeface="Helvetica"/>
              </a:rPr>
              <a:t>’ jidħol.</a:t>
            </a:r>
          </a:p>
          <a:p>
            <a:pPr>
              <a:lnSpc>
                <a:spcPts val="2400"/>
              </a:lnSpc>
              <a:spcAft>
                <a:spcPts val="1000"/>
              </a:spcAft>
            </a:pPr>
            <a:endParaRPr lang="en-GB" sz="1800" dirty="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758642" cy="850900"/>
          </a:xfrm>
        </p:spPr>
        <p:txBody>
          <a:bodyPr anchor="t"/>
          <a:lstStyle/>
          <a:p>
            <a:pPr>
              <a:lnSpc>
                <a:spcPct val="100000"/>
              </a:lnSpc>
            </a:pPr>
            <a:r>
              <a:rPr lang="mt" sz="2800" b="1" i="0" strike="noStrike" cap="none" spc="0" baseline="0" dirty="0">
                <a:solidFill>
                  <a:srgbClr val="F6A317"/>
                </a:solidFill>
                <a:effectLst/>
                <a:latin typeface="Helvetica"/>
                <a:ea typeface="Helvetica"/>
                <a:cs typeface="Helvetica"/>
              </a:rPr>
              <a:t>X’GĦANDEK U X’M’GĦANDEKX TAGĦMEL GĦALL-GĦELUQ TA’ PROĊESSI </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13470"/>
            <a:ext cx="10995658" cy="3230407"/>
          </a:xfrm>
        </p:spPr>
        <p:txBody>
          <a:bodyPr/>
          <a:lstStyle/>
          <a:p>
            <a:pPr>
              <a:lnSpc>
                <a:spcPct val="100000"/>
              </a:lnSpc>
              <a:spcBef>
                <a:spcPts val="600"/>
              </a:spcBef>
            </a:pPr>
            <a:r>
              <a:rPr lang="mt" sz="1600" b="1" i="0" strike="noStrike" cap="none" spc="0" baseline="0" dirty="0">
                <a:solidFill>
                  <a:srgbClr val="000000"/>
                </a:solidFill>
                <a:effectLst/>
                <a:latin typeface="Helvetica"/>
                <a:ea typeface="Helvetica"/>
                <a:cs typeface="Helvetica"/>
              </a:rPr>
              <a:t>X’GĦANDEK TAGĦMEL</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Topera l-proċess biss meta l-post ikun magħluq u s-sistema ta’ ventilazzjoni tkun qed taħdem</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Tiċċekkja b’mod regolari għal ħsara fl-għeluq u tirrapporta difetti</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Tagħmel plan kif timmaniġġja b’mod sikur malfunzjonijiet tal-makkinarju u tixrid li jseħħ fl-għeluq.</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Twaqqaf il-proċess u tħalli ħin għall-arja biex tiħroġ qabel tidħol fl-għeluq</a:t>
            </a:r>
          </a:p>
          <a:p>
            <a:pPr marL="285750" indent="-285750">
              <a:lnSpc>
                <a:spcPct val="100000"/>
              </a:lnSpc>
              <a:spcBef>
                <a:spcPts val="600"/>
              </a:spcBef>
              <a:spcAft>
                <a:spcPts val="1000"/>
              </a:spcAft>
              <a:buSzPct val="85000"/>
              <a:buFont typeface=".Apple Color Emoji UI"/>
              <a:buChar char="✅"/>
            </a:pPr>
            <a:r>
              <a:rPr lang="mt" sz="1600" b="0" i="0" strike="noStrike" cap="none" spc="0" baseline="0" dirty="0">
                <a:solidFill>
                  <a:srgbClr val="FF0000"/>
                </a:solidFill>
                <a:effectLst/>
                <a:latin typeface="Helvetica"/>
                <a:ea typeface="Helvetica"/>
                <a:cs typeface="Helvetica"/>
              </a:rPr>
              <a:t>Test għall-għalliem — Żid test addizzjonali dwar l-għeluq ta’ proċessi li jkunu rilevanti għall-kuntest partikolari tiegħek</a:t>
            </a:r>
          </a:p>
          <a:p>
            <a:pPr>
              <a:lnSpc>
                <a:spcPct val="100000"/>
              </a:lnSpc>
              <a:spcBef>
                <a:spcPts val="600"/>
              </a:spcBef>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Tidħol fl-għeluq mingħajr ma tieħu l-prekawzjonijiet kontra l-esponiment għat-trab. (eż. Tagħmir Personali Protettiv)</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Topera proċess bil-bibien tal-għeluq miftuħa</a:t>
            </a:r>
          </a:p>
          <a:p>
            <a:pPr marL="285750" indent="-285750">
              <a:lnSpc>
                <a:spcPct val="100000"/>
              </a:lnSpc>
              <a:spcBef>
                <a:spcPts val="600"/>
              </a:spcBef>
              <a:buSzPct val="85000"/>
              <a:buFont typeface=".Apple Color Emoji UI"/>
              <a:buChar char="❌"/>
            </a:pPr>
            <a:r>
              <a:rPr lang="mt" sz="1600" b="0" i="0" strike="noStrike" cap="none" spc="0" baseline="0" dirty="0">
                <a:solidFill>
                  <a:srgbClr val="FF0000"/>
                </a:solidFill>
                <a:effectLst/>
                <a:latin typeface="Helvetica"/>
                <a:ea typeface="Helvetica"/>
                <a:cs typeface="Helvetica"/>
              </a:rPr>
              <a:t>Test għall-għalliem — Żid test addizzjonali dwar l-għeluq ta’ proċessi li jkunu rilevanti għall-kuntest partikolari tiegħek</a:t>
            </a:r>
          </a:p>
          <a:p>
            <a:pPr marL="285750" indent="-285750">
              <a:lnSpc>
                <a:spcPct val="100000"/>
              </a:lnSpc>
              <a:spcBef>
                <a:spcPts val="600"/>
              </a:spcBef>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901143" cy="3682369"/>
          </a:xfrm>
        </p:spPr>
        <p:txBody>
          <a:bodyPr/>
          <a:lstStyle/>
          <a:p>
            <a:pPr>
              <a:lnSpc>
                <a:spcPts val="2400"/>
              </a:lnSpc>
              <a:spcBef>
                <a:spcPts val="600"/>
              </a:spcBef>
              <a:spcAft>
                <a:spcPts val="1000"/>
              </a:spcAft>
            </a:pPr>
            <a:r>
              <a:rPr lang="mt" sz="1800" b="0" i="0" strike="noStrike" cap="none" spc="0" baseline="0" dirty="0">
                <a:solidFill>
                  <a:srgbClr val="000000"/>
                </a:solidFill>
                <a:effectLst/>
                <a:latin typeface="Helvetica"/>
                <a:ea typeface="Helvetica"/>
                <a:cs typeface="Helvetica"/>
              </a:rPr>
              <a:t>L-għeluq tal-proċessi huwa wieħed mill-mezzi l-iktar effettivi tal-kontroll tat-trab. Ftakar:</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Dejjem uża proċessi fl-għeluq b’sistemi ta’ ventilazzjoni jekk disponibbli — irrapporta difetti</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Agħmel plan kif timmaniġġja b’mod sikur sitwazzjonijiet fejn inti jkollok bżonn tidħol fl-ispazju magħluq</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FF0000"/>
                </a:solidFill>
                <a:effectLst/>
                <a:latin typeface="Helvetica"/>
                <a:ea typeface="Helvetica"/>
                <a:cs typeface="Helvetica"/>
              </a:rPr>
              <a:t>L-għalliem għandu jżid konklużjonijiet skont il-kuntest</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tax-xogħol</a:t>
            </a:r>
            <a:r>
              <a:rPr lang="mt" sz="1800" b="0" i="0" strike="noStrike" cap="none" spc="0" baseline="0" dirty="0">
                <a:solidFill>
                  <a:srgbClr val="000000"/>
                </a:solidFill>
                <a:effectLst/>
                <a:latin typeface="Helvetica"/>
                <a:ea typeface="Helvetica"/>
                <a:cs typeface="Helvetica"/>
              </a:rPr>
              <a:t>.</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a:t>
            </a:r>
            <a:r>
              <a:rPr lang="mt" sz="1800" b="0" i="0" strike="noStrike" cap="none" spc="0" baseline="0" dirty="0" smtClean="0">
                <a:solidFill>
                  <a:srgbClr val="000000"/>
                </a:solidFill>
                <a:effectLst/>
                <a:latin typeface="Helvetica"/>
                <a:ea typeface="Helvetica"/>
                <a:cs typeface="Helvetica"/>
              </a:rPr>
              <a:t>bil-lemin</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&gt;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biddel </a:t>
            </a:r>
            <a:r>
              <a:rPr lang="mt" sz="1800" b="0" i="0" strike="noStrike" cap="none" spc="0" baseline="0" dirty="0">
                <a:solidFill>
                  <a:srgbClr val="000000"/>
                </a:solidFill>
                <a:effectLst/>
                <a:latin typeface="Helvetica"/>
                <a:ea typeface="Helvetica"/>
                <a:cs typeface="Helvetica"/>
              </a:rPr>
              <a:t>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a:t>
            </a: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9199513"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MATERJAL ADDIZZJONALI GĦAT-TAGĦLIM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3"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4" history="0"/>
              </a:rPr>
              <a:t>Gwida NEPSI għal SMEs</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5"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D7A3A46F3A8D341BBA0A555D88E7244" ma:contentTypeVersion="11" ma:contentTypeDescription="Create a new document." ma:contentTypeScope="" ma:versionID="20dc117fdf20d5fa08902b7c1e378f56">
  <xsd:schema xmlns:xsd="http://www.w3.org/2001/XMLSchema" xmlns:xs="http://www.w3.org/2001/XMLSchema" xmlns:p="http://schemas.microsoft.com/office/2006/metadata/properties" xmlns:ns2="f06feb05-c6af-42d6-a9e8-1b05703340fb" xmlns:ns3="1bb8a05f-ba89-48bf-93b4-4109da626ae9" targetNamespace="http://schemas.microsoft.com/office/2006/metadata/properties" ma:root="true" ma:fieldsID="23a2226e0f6c765da893f4a5c2aaf304" ns2:_="" ns3:_="">
    <xsd:import namespace="f06feb05-c6af-42d6-a9e8-1b05703340fb"/>
    <xsd:import namespace="1bb8a05f-ba89-48bf-93b4-4109da626ae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6feb05-c6af-42d6-a9e8-1b05703340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db9902f-11d1-44b3-8cd8-5831b32898bb"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b8a05f-ba89-48bf-93b4-4109da626ae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6f0104c-cd00-4276-a84d-41ae421d36e3}" ma:internalName="TaxCatchAll" ma:showField="CatchAllData" ma:web="1bb8a05f-ba89-48bf-93b4-4109da626a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bb8a05f-ba89-48bf-93b4-4109da626ae9" xsi:nil="true"/>
    <lcf76f155ced4ddcb4097134ff3c332f xmlns="f06feb05-c6af-42d6-a9e8-1b05703340f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E1357B4E-8918-49BF-8BDA-CB1B3F164FED}"/>
</file>

<file path=customXml/itemProps3.xml><?xml version="1.0" encoding="utf-8"?>
<ds:datastoreItem xmlns:ds="http://schemas.openxmlformats.org/officeDocument/2006/customXml" ds:itemID="{7D545FEE-AD81-4023-B6AC-5CAEA335ED97}">
  <ds:schemaRefs>
    <ds:schemaRef ds:uri="http://schemas.microsoft.com/office/2006/metadata/properties"/>
    <ds:schemaRef ds:uri="6d9d7403-2d8c-4818-ae25-2c5629bc7330"/>
    <ds:schemaRef ds:uri="http://purl.org/dc/terms/"/>
    <ds:schemaRef ds:uri="d8ecf516-e360-4672-81b9-68723bedb71f"/>
    <ds:schemaRef ds:uri="http://schemas.microsoft.com/office/2006/documentManagement/types"/>
    <ds:schemaRef ds:uri="http://www.w3.org/XML/1998/namespace"/>
    <ds:schemaRef ds:uri="http://schemas.microsoft.com/office/infopath/2007/PartnerControls"/>
    <ds:schemaRef ds:uri="http://purl.org/dc/elements/1.1/"/>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115</TotalTime>
  <Words>603</Words>
  <Application>Microsoft Office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38</cp:revision>
  <dcterms:created xsi:type="dcterms:W3CDTF">2020-07-22T09:08:33Z</dcterms:created>
  <dcterms:modified xsi:type="dcterms:W3CDTF">2022-09-28T12:59:28Z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