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4AB6A9-DAD0-4EAA-A8B7-A96E0701F59F}" v="10" dt="2022-09-21T17:17:36.298"/>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53" autoAdjust="0"/>
    <p:restoredTop sz="76268"/>
  </p:normalViewPr>
  <p:slideViewPr>
    <p:cSldViewPr snapToGrid="0" snapToObjects="1">
      <p:cViewPr varScale="1">
        <p:scale>
          <a:sx n="56" d="100"/>
          <a:sy n="56" d="100"/>
        </p:scale>
        <p:origin x="1404" y="6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dégfelhasználó" providerId="Windows Live" clId="Web-{374AB6A9-DAD0-4EAA-A8B7-A96E0701F59F}"/>
    <pc:docChg chg="modSld">
      <pc:chgData name="Vendégfelhasználó" userId="" providerId="Windows Live" clId="Web-{374AB6A9-DAD0-4EAA-A8B7-A96E0701F59F}" dt="2022-09-21T17:17:33.407" v="6" actId="20577"/>
      <pc:docMkLst>
        <pc:docMk/>
      </pc:docMkLst>
      <pc:sldChg chg="modSp">
        <pc:chgData name="Vendégfelhasználó" userId="" providerId="Windows Live" clId="Web-{374AB6A9-DAD0-4EAA-A8B7-A96E0701F59F}" dt="2022-09-21T17:17:33.407" v="6" actId="20577"/>
        <pc:sldMkLst>
          <pc:docMk/>
          <pc:sldMk cId="2547699675" sldId="274"/>
        </pc:sldMkLst>
        <pc:spChg chg="mod">
          <ac:chgData name="Vendégfelhasználó" userId="" providerId="Windows Live" clId="Web-{374AB6A9-DAD0-4EAA-A8B7-A96E0701F59F}" dt="2022-09-21T17:17:33.407" v="6" actId="20577"/>
          <ac:spMkLst>
            <pc:docMk/>
            <pc:sldMk cId="2547699675" sldId="274"/>
            <ac:spMk id="4" creationId="{58807824-4653-4EE2-98EC-F6A5CD9E19C6}"/>
          </ac:spMkLst>
        </pc:spChg>
      </pc:sldChg>
      <pc:sldChg chg="modSp">
        <pc:chgData name="Vendégfelhasználó" userId="" providerId="Windows Live" clId="Web-{374AB6A9-DAD0-4EAA-A8B7-A96E0701F59F}" dt="2022-09-21T17:17:10.390" v="2" actId="20577"/>
        <pc:sldMkLst>
          <pc:docMk/>
          <pc:sldMk cId="1277173191" sldId="279"/>
        </pc:sldMkLst>
        <pc:spChg chg="mod">
          <ac:chgData name="Vendégfelhasználó" userId="" providerId="Windows Live" clId="Web-{374AB6A9-DAD0-4EAA-A8B7-A96E0701F59F}" dt="2022-09-21T17:17:10.390" v="2" actId="20577"/>
          <ac:spMkLst>
            <pc:docMk/>
            <pc:sldMk cId="1277173191" sldId="279"/>
            <ac:spMk id="3" creationId="{2A7895A4-A370-4F49-96A1-B01D9EBAEF69}"/>
          </ac:spMkLst>
        </pc:spChg>
      </pc:sldChg>
    </pc:docChg>
  </pc:docChgLst>
  <pc:docChgLst>
    <pc:chgData name="Samuel Davies" userId="4bb99b2c-4e56-4c10-ad8a-c1b2d904d94c" providerId="ADAL" clId="{B61B13BC-7A1C-3C43-B045-4E5D2C203417}"/>
    <pc:docChg chg="modSld">
      <pc:chgData name="Samuel Davies" userId="4bb99b2c-4e56-4c10-ad8a-c1b2d904d94c" providerId="ADAL" clId="{B61B13BC-7A1C-3C43-B045-4E5D2C203417}" dt="2020-12-09T21:33:22.385" v="7" actId="20577"/>
      <pc:docMkLst>
        <pc:docMk/>
      </pc:docMkLst>
      <pc:sldChg chg="modSp mod modNotesTx">
        <pc:chgData name="Samuel Davies" userId="4bb99b2c-4e56-4c10-ad8a-c1b2d904d94c" providerId="ADAL" clId="{B61B13BC-7A1C-3C43-B045-4E5D2C203417}" dt="2020-12-09T20:27:20.855" v="2" actId="948"/>
        <pc:sldMkLst>
          <pc:docMk/>
          <pc:sldMk cId="1902400088" sldId="259"/>
        </pc:sldMkLst>
        <pc:spChg chg="mod">
          <ac:chgData name="Samuel Davies" userId="4bb99b2c-4e56-4c10-ad8a-c1b2d904d94c" providerId="ADAL" clId="{B61B13BC-7A1C-3C43-B045-4E5D2C203417}" dt="2020-12-09T20:27:20.855" v="2" actId="948"/>
          <ac:spMkLst>
            <pc:docMk/>
            <pc:sldMk cId="1902400088" sldId="259"/>
            <ac:spMk id="3" creationId="{2A7895A4-A370-4F49-96A1-B01D9EBAEF69}"/>
          </ac:spMkLst>
        </pc:spChg>
      </pc:sldChg>
      <pc:sldChg chg="modSp mod">
        <pc:chgData name="Samuel Davies" userId="4bb99b2c-4e56-4c10-ad8a-c1b2d904d94c" providerId="ADAL" clId="{B61B13BC-7A1C-3C43-B045-4E5D2C203417}" dt="2020-12-09T21:33:22.385" v="7" actId="20577"/>
        <pc:sldMkLst>
          <pc:docMk/>
          <pc:sldMk cId="1230617260" sldId="280"/>
        </pc:sldMkLst>
        <pc:spChg chg="mod">
          <ac:chgData name="Samuel Davies" userId="4bb99b2c-4e56-4c10-ad8a-c1b2d904d94c" providerId="ADAL" clId="{B61B13BC-7A1C-3C43-B045-4E5D2C203417}" dt="2020-12-09T21:33:22.385" v="7" actId="20577"/>
          <ac:spMkLst>
            <pc:docMk/>
            <pc:sldMk cId="1230617260"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endParaRPr lang="en-US"/>
          </a:p>
          <a:p>
            <a:r>
              <a:rPr lang="hu" sz="1800" b="0" i="0" strike="noStrike" cap="none" spc="0" baseline="0">
                <a:solidFill>
                  <a:srgbClr val="000000"/>
                </a:solidFill>
                <a:effectLst/>
                <a:latin typeface="Calibri"/>
                <a:ea typeface="Calibri"/>
                <a:cs typeface="Calibri"/>
              </a:rPr>
              <a:t>Ez a képzés információkat és útmutatást nyújt a kristályos szilícium-dioxidot tartalmazó környezetek központi szellőztetésével kapcsolatban.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A szellőztetés a munkahelyi beltéri levegőminőség fenntartásának fontos eleme. Amennyiben a porképződés izolációs vagy nedves módszerekkel nem akadályozható meg, a megfelelően megtervezett helyi elszívó rendszer az egyik leghatékonyabb mód, hogy csökkentsük az RCS kitettséget.</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szellőztetésnek három fő típusa van. A helyi légelszívás alapvetően a leghatékonyabb szellőztetési módnak tekinthető, ha rendelkezésre áll, mindig alkalmazni kell.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SZELLŐZTETÉS ÉS A SZELLŐZTETŐ RENDSZEREK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SZELLŐZTETÉS ÉS A SZELLŐZTETŐ RENDSZEREK IRÁNYMUTATÓ GYAKORLATAINAK ALKALMAZÁSA</a:t>
            </a:r>
          </a:p>
        </p:txBody>
      </p:sp>
      <p:sp>
        <p:nvSpPr>
          <p:cNvPr id="2" name="Rectangle 1">
            <a:extLst>
              <a:ext uri="{FF2B5EF4-FFF2-40B4-BE49-F238E27FC236}">
                <a16:creationId xmlns:a16="http://schemas.microsoft.com/office/drawing/2014/main" id="{0B4C9CAB-7986-7246-85DA-293E0C28CCC7}"/>
              </a:ext>
            </a:extLst>
          </p:cNvPr>
          <p:cNvSpPr/>
          <p:nvPr/>
        </p:nvSpPr>
        <p:spPr>
          <a:xfrm>
            <a:off x="7869382" y="346364"/>
            <a:ext cx="4003963" cy="826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hu" sz="1800" b="1" i="0" strike="noStrike" cap="none" spc="0" baseline="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Háromféle, a munkavállalók belélegezhető kristályos szilícium-dioxid pornak (RCS) való kitettségét csökkentő szellőztetőrendszer</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szellőztetés iránymutató gyakorlatai</a:t>
            </a:r>
          </a:p>
          <a:p>
            <a:pPr marL="285750" indent="-285750">
              <a:lnSpc>
                <a:spcPts val="2400"/>
              </a:lnSpc>
              <a:buFont typeface="Arial" panose="020B0604020202020204" pitchFamily="34" charset="0"/>
              <a:buChar char="•"/>
            </a:pPr>
            <a:r>
              <a:rPr lang="hu" sz="1800" b="0" i="0" strike="noStrike" cap="none" spc="0" baseline="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szellőztetés (és az elszívás) az öt fő porcsökkentési technika egyike.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44652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446526"/>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berendezések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HOGYAN CSÖKKENTI A SZELLŐZTETÉS A RCS-T</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spcAft>
                <a:spcPts val="1000"/>
              </a:spcAft>
            </a:pPr>
            <a:r>
              <a:rPr lang="hu" sz="1800" b="0" i="0" strike="noStrike" cap="none" spc="0" baseline="0">
                <a:solidFill>
                  <a:srgbClr val="000000"/>
                </a:solidFill>
                <a:effectLst/>
                <a:latin typeface="Helvetica"/>
                <a:ea typeface="Helvetica"/>
                <a:cs typeface="Helvetica"/>
              </a:rPr>
              <a:t>A szellőztetést arra használják, hogy csökkentsék a munkavállalók levegőben szálló poroknak, köztük az RCS-nek való kitettségét.</a:t>
            </a:r>
          </a:p>
          <a:p>
            <a:pPr>
              <a:lnSpc>
                <a:spcPts val="2400"/>
              </a:lnSpc>
              <a:spcAft>
                <a:spcPts val="1000"/>
              </a:spcAft>
            </a:pPr>
            <a:r>
              <a:rPr lang="hu" sz="1800" b="0" i="0" strike="noStrike" cap="none" spc="0" baseline="0">
                <a:solidFill>
                  <a:srgbClr val="000000"/>
                </a:solidFill>
                <a:effectLst/>
                <a:latin typeface="Helvetica"/>
                <a:ea typeface="Helvetica"/>
                <a:cs typeface="Helvetica"/>
              </a:rPr>
              <a:t>A szellőztetőrendszerek célja a munkavállalók védelme az alábbiak révén:</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Felfogják a munkafolyamatok során levegőbe kerülő port mielőtt érintkezhetnénk vele</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szennyezett levegőt tiszta levegőre cserélve biztonságos levegőminőséget biztosítanak</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699035" y="5603249"/>
            <a:ext cx="4692054" cy="523220"/>
          </a:xfrm>
          <a:prstGeom prst="rect">
            <a:avLst/>
          </a:prstGeom>
          <a:noFill/>
        </p:spPr>
        <p:txBody>
          <a:bodyPr wrap="none" lIns="91440" tIns="45720" rIns="91440" bIns="45720" rtlCol="0" anchor="t">
            <a:spAutoFit/>
          </a:bodyPr>
          <a:lstStyle/>
          <a:p>
            <a:r>
              <a:rPr lang="hu" sz="1400" b="0" i="0" strike="noStrike" cap="none" spc="0" baseline="0" dirty="0">
                <a:solidFill>
                  <a:srgbClr val="000000"/>
                </a:solidFill>
                <a:effectLst/>
                <a:latin typeface="Helvetica"/>
                <a:ea typeface="Helvetica"/>
                <a:cs typeface="Helvetica"/>
              </a:rPr>
              <a:t>A szerszámokba beépített </a:t>
            </a:r>
            <a:r>
              <a:rPr lang="hu" sz="1400" dirty="0">
                <a:solidFill>
                  <a:srgbClr val="000000"/>
                </a:solidFill>
                <a:latin typeface="Helvetica"/>
                <a:ea typeface="Helvetica"/>
                <a:cs typeface="Helvetica"/>
              </a:rPr>
              <a:t>elszívó rendszer</a:t>
            </a:r>
            <a:r>
              <a:rPr lang="hu" sz="1400" b="0" i="0" strike="noStrike" cap="none" spc="0" baseline="0" dirty="0">
                <a:solidFill>
                  <a:srgbClr val="000000"/>
                </a:solidFill>
                <a:effectLst/>
                <a:latin typeface="Helvetica"/>
                <a:ea typeface="Helvetica"/>
                <a:cs typeface="Helvetica"/>
              </a:rPr>
              <a:t> a keletkezés </a:t>
            </a:r>
            <a:endParaRPr lang="hu-HU"/>
          </a:p>
          <a:p>
            <a:r>
              <a:rPr lang="hu" sz="1400" b="0" i="0" strike="noStrike" cap="none" spc="0" baseline="0" dirty="0">
                <a:solidFill>
                  <a:srgbClr val="000000"/>
                </a:solidFill>
                <a:effectLst/>
                <a:latin typeface="Helvetica"/>
                <a:ea typeface="Helvetica"/>
                <a:cs typeface="Helvetica"/>
              </a:rPr>
              <a:t>helyénél fogja fel a port</a:t>
            </a:r>
            <a:endParaRPr lang="hu" dirty="0"/>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hu" sz="2800" b="1" i="0" strike="noStrike" cap="none" spc="0" baseline="0" dirty="0">
                <a:solidFill>
                  <a:srgbClr val="F6A317"/>
                </a:solidFill>
                <a:effectLst/>
                <a:latin typeface="Helvetica"/>
                <a:ea typeface="Helvetica"/>
                <a:cs typeface="Helvetica"/>
              </a:rPr>
              <a:t>A SZELLŐZTETÉS TÍPUSAI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755244" cy="3682369"/>
          </a:xfrm>
        </p:spPr>
        <p:txBody>
          <a:bodyPr anchor="t"/>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Háromféle, eltérő funkciójú szellőztetőrendszer létezik:</a:t>
            </a:r>
          </a:p>
          <a:p>
            <a:pPr marL="285750" indent="-285750">
              <a:lnSpc>
                <a:spcPts val="2200"/>
              </a:lnSpc>
              <a:spcBef>
                <a:spcPts val="600"/>
              </a:spcBef>
              <a:buFont typeface="Arial" panose="020B0604020202020204" pitchFamily="34" charset="0"/>
              <a:buChar char="•"/>
            </a:pPr>
            <a:r>
              <a:rPr lang="hu" sz="1800" b="1" i="0" strike="noStrike" cap="none" spc="0" baseline="0" dirty="0">
                <a:solidFill>
                  <a:srgbClr val="000000"/>
                </a:solidFill>
                <a:effectLst/>
                <a:latin typeface="Helvetica"/>
                <a:ea typeface="Helvetica"/>
                <a:cs typeface="Helvetica"/>
              </a:rPr>
              <a:t>Természetes szellőztetés</a:t>
            </a:r>
            <a:r>
              <a:rPr lang="hu" sz="1800" b="0" i="0" strike="noStrike" cap="none" spc="0" baseline="0" dirty="0">
                <a:solidFill>
                  <a:srgbClr val="000000"/>
                </a:solidFill>
                <a:effectLst/>
                <a:latin typeface="Helvetica"/>
                <a:ea typeface="Helvetica"/>
                <a:cs typeface="Helvetica"/>
              </a:rPr>
              <a:t> - (pl. friss levegő bejutása ablakokon, ajtókon stb. keresztül) lehetővé teszi a levegő áramlását, ami természetes módon csökkenti a levegőben lévő szennyezőanyagok koncentrációját</a:t>
            </a:r>
          </a:p>
          <a:p>
            <a:pPr marL="285750" indent="-285750">
              <a:lnSpc>
                <a:spcPts val="2200"/>
              </a:lnSpc>
              <a:spcBef>
                <a:spcPts val="600"/>
              </a:spcBef>
              <a:buFont typeface="Arial" panose="020B0604020202020204" pitchFamily="34" charset="0"/>
              <a:buChar char="•"/>
            </a:pPr>
            <a:r>
              <a:rPr lang="hu" sz="1800" b="1" i="0" strike="noStrike" cap="none" spc="0" baseline="0" dirty="0">
                <a:solidFill>
                  <a:srgbClr val="000000"/>
                </a:solidFill>
                <a:effectLst/>
                <a:latin typeface="Helvetica"/>
                <a:ea typeface="Helvetica"/>
                <a:cs typeface="Helvetica"/>
              </a:rPr>
              <a:t>Falra szerelt ventilátorok</a:t>
            </a:r>
            <a:r>
              <a:rPr lang="hu" sz="1800" b="0" i="0" strike="noStrike" cap="none" spc="0" baseline="0" dirty="0">
                <a:solidFill>
                  <a:srgbClr val="000000"/>
                </a:solidFill>
                <a:effectLst/>
                <a:latin typeface="Helvetica"/>
                <a:ea typeface="Helvetica"/>
                <a:cs typeface="Helvetica"/>
              </a:rPr>
              <a:t> – átáramoltatják a  levegőt, így a szennyezett levegőt tiszta levegőre cserélik</a:t>
            </a:r>
          </a:p>
          <a:p>
            <a:pPr marL="285750" indent="-285750">
              <a:lnSpc>
                <a:spcPts val="2200"/>
              </a:lnSpc>
              <a:spcBef>
                <a:spcPts val="600"/>
              </a:spcBef>
              <a:buFont typeface="Arial" panose="020B0604020202020204" pitchFamily="34" charset="0"/>
              <a:buChar char="•"/>
            </a:pPr>
            <a:r>
              <a:rPr lang="hu" sz="1800" b="1" i="0" strike="noStrike" cap="none" spc="0" baseline="0" dirty="0">
                <a:solidFill>
                  <a:srgbClr val="000000"/>
                </a:solidFill>
                <a:effectLst/>
                <a:latin typeface="Helvetica"/>
                <a:ea typeface="Helvetica"/>
                <a:cs typeface="Helvetica"/>
              </a:rPr>
              <a:t>Légelszívás</a:t>
            </a:r>
            <a:r>
              <a:rPr lang="hu" sz="1800" b="0" i="0" strike="noStrike" cap="none" spc="0" baseline="0" dirty="0">
                <a:solidFill>
                  <a:srgbClr val="000000"/>
                </a:solidFill>
                <a:effectLst/>
                <a:latin typeface="Helvetica"/>
                <a:ea typeface="Helvetica"/>
                <a:cs typeface="Helvetica"/>
              </a:rPr>
              <a:t> – felfogja és biztonságos módon elszívja a levegőben szálló port mielőtt az a munkavállalók légzési zónájába kerülne</a:t>
            </a:r>
          </a:p>
          <a:p>
            <a:pPr marL="285750" indent="-285750">
              <a:lnSpc>
                <a:spcPts val="2200"/>
              </a:lnSpc>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8823" y="2087318"/>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419179" cy="850900"/>
          </a:xfrm>
        </p:spPr>
        <p:txBody>
          <a:bodyPr/>
          <a:lstStyle/>
          <a:p>
            <a:r>
              <a:rPr lang="hu" sz="2800" b="1" i="0" strike="noStrike" cap="none" spc="0" baseline="0" dirty="0">
                <a:solidFill>
                  <a:srgbClr val="F6A317"/>
                </a:solidFill>
                <a:effectLst/>
                <a:latin typeface="Helvetica"/>
                <a:ea typeface="Helvetica"/>
                <a:cs typeface="Helvetica"/>
              </a:rPr>
              <a:t>A SZELLŐZTETÉS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319273"/>
            <a:ext cx="11039620" cy="3230407"/>
          </a:xfrm>
        </p:spPr>
        <p:txBody>
          <a:bodyPr/>
          <a:lstStyle/>
          <a:p>
            <a:pPr>
              <a:lnSpc>
                <a:spcPct val="100000"/>
              </a:lnSpc>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Alkalmazza a szellőztetőrendszereket, ha rendelkezésre állnak</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Jelentse a szellőztetőrendszerekkel kapcsolatos problémákat és hibákat</a:t>
            </a:r>
          </a:p>
          <a:p>
            <a:pPr marL="285750" indent="-285750">
              <a:lnSpc>
                <a:spcPct val="100000"/>
              </a:lnSpc>
              <a:spcAft>
                <a:spcPts val="1000"/>
              </a:spcAft>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saját munkakörnyezetéhez és céljaihoz kapcsolódó szöveget a központi szellőztetésről.</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szellőztetőrendszerek működésének megzavarását</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Az olyan hordozható ventilátorok használatát, amelyek megzavarhatják az elszívó szellőztetőrendszerek körüli légáramlást vagy újra a levegőbe juttathatják a már leülepedett port</a:t>
            </a:r>
          </a:p>
          <a:p>
            <a:pPr marL="285750" indent="-285750">
              <a:lnSpc>
                <a:spcPct val="100000"/>
              </a:lnSpc>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saját kontextusához és céljaihoz kapcsolódó szöveget a központi szellőztetésről.</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78832"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szellőztetés a porcsökkentés kulcsfontosságú része, mely segít fenntartani a biztonságos levegőminőséget.</a:t>
            </a:r>
          </a:p>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Lehetőség szerint mindig használjon szellőztetőrendszereket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Ne zavarja meg a szellőztetőrendszerek működését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Ha arra gyanakszik, hogy a szellőztetőrendszer nem működik megfelelően, értesítse a helyszíni vezetőt</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központi szellőztetés iránymutató gyakorlata </a:t>
            </a:r>
            <a:br>
              <a:rPr lang="en-IN" sz="1600" b="0" i="0" strike="noStrike" cap="none" spc="0" baseline="0" dirty="0">
                <a:solidFill>
                  <a:srgbClr val="000000"/>
                </a:solidFill>
                <a:effectLst/>
                <a:latin typeface="Helvetica"/>
                <a:ea typeface="Helvetica"/>
                <a:cs typeface="Helvetica"/>
                <a:hlinkClick r:id="rId3" history="0"/>
              </a:rPr>
            </a:br>
            <a:r>
              <a:rPr lang="hu" sz="1600" b="0" i="0" strike="noStrike" cap="none" spc="0" baseline="0" dirty="0">
                <a:solidFill>
                  <a:srgbClr val="000000"/>
                </a:solidFill>
                <a:effectLst/>
                <a:latin typeface="Helvetica"/>
                <a:ea typeface="Helvetica"/>
                <a:cs typeface="Helvetica"/>
                <a:hlinkClick r:id="rId3" history="0"/>
              </a:rPr>
              <a:t>(2.1.9.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8D645886-02B3-4229-9B16-697788E61B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82</TotalTime>
  <Words>885</Words>
  <Application>Microsoft Office PowerPoint</Application>
  <PresentationFormat>Szélesvásznú</PresentationFormat>
  <Paragraphs>82</Paragraphs>
  <Slides>12</Slides>
  <Notes>11</Notes>
  <HiddenSlides>1</HiddenSlides>
  <MMClips>0</MMClips>
  <ScaleCrop>false</ScaleCrop>
  <HeadingPairs>
    <vt:vector size="4" baseType="variant">
      <vt:variant>
        <vt:lpstr>Téma</vt:lpstr>
      </vt:variant>
      <vt:variant>
        <vt:i4>1</vt:i4>
      </vt:variant>
      <vt:variant>
        <vt:lpstr>Diacímek</vt:lpstr>
      </vt:variant>
      <vt:variant>
        <vt:i4>12</vt:i4>
      </vt:variant>
    </vt:vector>
  </HeadingPairs>
  <TitlesOfParts>
    <vt:vector size="13" baseType="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pp</cp:lastModifiedBy>
  <cp:revision>21</cp:revision>
  <dcterms:created xsi:type="dcterms:W3CDTF">2020-06-24T14:34:32Z</dcterms:created>
  <dcterms:modified xsi:type="dcterms:W3CDTF">2022-09-21T17:17:37Z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