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139806-9B58-4804-8503-5D7AAD60976F}" v="54" dt="2022-09-22T23:07:37.997"/>
    <p1510:client id="{3879C5E6-3628-4AFC-B2A5-8F42EC02F580}" v="1" dt="2022-09-22T23:47:23.927"/>
    <p1510:client id="{401931F9-81B1-4BAA-92D3-9BAC866C9155}" v="1" dt="2022-09-23T14:25:18.388"/>
    <p1510:client id="{7BF64570-77C7-470C-8166-F95E62FB4E67}" v="9" dt="2022-09-23T08:44:14.854"/>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6268"/>
  </p:normalViewPr>
  <p:slideViewPr>
    <p:cSldViewPr snapToGrid="0" snapToObjects="1">
      <p:cViewPr varScale="1">
        <p:scale>
          <a:sx n="48" d="100"/>
          <a:sy n="48" d="100"/>
        </p:scale>
        <p:origin x="1340" y="3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ni Condò" userId="5cb635cf050d7968" providerId="Windows Live" clId="Web-{7BF64570-77C7-470C-8166-F95E62FB4E67}"/>
    <pc:docChg chg="modSld">
      <pc:chgData name="Nanni Condò" userId="5cb635cf050d7968" providerId="Windows Live" clId="Web-{7BF64570-77C7-470C-8166-F95E62FB4E67}" dt="2022-09-23T08:44:14.854" v="8" actId="20577"/>
      <pc:docMkLst>
        <pc:docMk/>
      </pc:docMkLst>
      <pc:sldChg chg="modSp">
        <pc:chgData name="Nanni Condò" userId="5cb635cf050d7968" providerId="Windows Live" clId="Web-{7BF64570-77C7-470C-8166-F95E62FB4E67}" dt="2022-09-23T08:44:14.854" v="8" actId="20577"/>
        <pc:sldMkLst>
          <pc:docMk/>
          <pc:sldMk cId="1230617260" sldId="280"/>
        </pc:sldMkLst>
        <pc:spChg chg="mod">
          <ac:chgData name="Nanni Condò" userId="5cb635cf050d7968" providerId="Windows Live" clId="Web-{7BF64570-77C7-470C-8166-F95E62FB4E67}" dt="2022-09-23T08:44:14.854" v="8" actId="20577"/>
          <ac:spMkLst>
            <pc:docMk/>
            <pc:sldMk cId="1230617260" sldId="280"/>
            <ac:spMk id="3" creationId="{778F63C9-1C70-4F4D-9234-7DEE4FC33B21}"/>
          </ac:spMkLst>
        </pc:spChg>
      </pc:sldChg>
    </pc:docChg>
  </pc:docChgLst>
  <pc:docChgLst>
    <pc:chgData name="Nanni Condò" userId="5cb635cf050d7968" providerId="Windows Live" clId="Web-{06139806-9B58-4804-8503-5D7AAD60976F}"/>
    <pc:docChg chg="modSld">
      <pc:chgData name="Nanni Condò" userId="5cb635cf050d7968" providerId="Windows Live" clId="Web-{06139806-9B58-4804-8503-5D7AAD60976F}" dt="2022-09-22T23:07:37.997" v="52" actId="20577"/>
      <pc:docMkLst>
        <pc:docMk/>
      </pc:docMkLst>
      <pc:sldChg chg="modSp">
        <pc:chgData name="Nanni Condò" userId="5cb635cf050d7968" providerId="Windows Live" clId="Web-{06139806-9B58-4804-8503-5D7AAD60976F}" dt="2022-09-22T23:07:37.997" v="52" actId="20577"/>
        <pc:sldMkLst>
          <pc:docMk/>
          <pc:sldMk cId="2883332536" sldId="268"/>
        </pc:sldMkLst>
        <pc:spChg chg="mod">
          <ac:chgData name="Nanni Condò" userId="5cb635cf050d7968" providerId="Windows Live" clId="Web-{06139806-9B58-4804-8503-5D7AAD60976F}" dt="2022-09-22T23:07:37.997" v="52" actId="20577"/>
          <ac:spMkLst>
            <pc:docMk/>
            <pc:sldMk cId="2883332536" sldId="268"/>
            <ac:spMk id="3" creationId="{D02FD246-F495-D545-93DD-1087536EA9F3}"/>
          </ac:spMkLst>
        </pc:spChg>
      </pc:sldChg>
      <pc:sldChg chg="modSp">
        <pc:chgData name="Nanni Condò" userId="5cb635cf050d7968" providerId="Windows Live" clId="Web-{06139806-9B58-4804-8503-5D7AAD60976F}" dt="2022-09-22T23:06:42.762" v="47" actId="20577"/>
        <pc:sldMkLst>
          <pc:docMk/>
          <pc:sldMk cId="3928309386" sldId="269"/>
        </pc:sldMkLst>
        <pc:spChg chg="mod">
          <ac:chgData name="Nanni Condò" userId="5cb635cf050d7968" providerId="Windows Live" clId="Web-{06139806-9B58-4804-8503-5D7AAD60976F}" dt="2022-09-22T23:06:42.762" v="47" actId="20577"/>
          <ac:spMkLst>
            <pc:docMk/>
            <pc:sldMk cId="3928309386" sldId="269"/>
            <ac:spMk id="3" creationId="{562CA652-A9E6-B84D-85CE-90E1A47F6B48}"/>
          </ac:spMkLst>
        </pc:spChg>
      </pc:sldChg>
      <pc:sldChg chg="modSp">
        <pc:chgData name="Nanni Condò" userId="5cb635cf050d7968" providerId="Windows Live" clId="Web-{06139806-9B58-4804-8503-5D7AAD60976F}" dt="2022-09-22T23:05:25.620" v="45" actId="20577"/>
        <pc:sldMkLst>
          <pc:docMk/>
          <pc:sldMk cId="1277173191" sldId="279"/>
        </pc:sldMkLst>
        <pc:spChg chg="mod">
          <ac:chgData name="Nanni Condò" userId="5cb635cf050d7968" providerId="Windows Live" clId="Web-{06139806-9B58-4804-8503-5D7AAD60976F}" dt="2022-09-22T23:05:25.620" v="45" actId="20577"/>
          <ac:spMkLst>
            <pc:docMk/>
            <pc:sldMk cId="1277173191" sldId="279"/>
            <ac:spMk id="3" creationId="{2A7895A4-A370-4F49-96A1-B01D9EBAEF69}"/>
          </ac:spMkLst>
        </pc:spChg>
      </pc:sldChg>
      <pc:sldChg chg="modSp">
        <pc:chgData name="Nanni Condò" userId="5cb635cf050d7968" providerId="Windows Live" clId="Web-{06139806-9B58-4804-8503-5D7AAD60976F}" dt="2022-09-22T23:03:54.712" v="0" actId="20577"/>
        <pc:sldMkLst>
          <pc:docMk/>
          <pc:sldMk cId="1230617260" sldId="280"/>
        </pc:sldMkLst>
        <pc:spChg chg="mod">
          <ac:chgData name="Nanni Condò" userId="5cb635cf050d7968" providerId="Windows Live" clId="Web-{06139806-9B58-4804-8503-5D7AAD60976F}" dt="2022-09-22T23:03:54.712" v="0" actId="20577"/>
          <ac:spMkLst>
            <pc:docMk/>
            <pc:sldMk cId="1230617260" sldId="280"/>
            <ac:spMk id="3" creationId="{778F63C9-1C70-4F4D-9234-7DEE4FC33B21}"/>
          </ac:spMkLst>
        </pc:spChg>
      </pc:sldChg>
    </pc:docChg>
  </pc:docChgLst>
  <pc:docChgLst>
    <pc:chgData name="Nanni Condò" userId="5cb635cf050d7968" providerId="Windows Live" clId="Web-{401931F9-81B1-4BAA-92D3-9BAC866C9155}"/>
    <pc:docChg chg="modSld">
      <pc:chgData name="Nanni Condò" userId="5cb635cf050d7968" providerId="Windows Live" clId="Web-{401931F9-81B1-4BAA-92D3-9BAC866C9155}" dt="2022-09-23T14:25:15.732" v="1"/>
      <pc:docMkLst>
        <pc:docMk/>
      </pc:docMkLst>
      <pc:sldChg chg="modNotes">
        <pc:chgData name="Nanni Condò" userId="5cb635cf050d7968" providerId="Windows Live" clId="Web-{401931F9-81B1-4BAA-92D3-9BAC866C9155}" dt="2022-09-23T14:25:15.732" v="1"/>
        <pc:sldMkLst>
          <pc:docMk/>
          <pc:sldMk cId="1902400088" sldId="259"/>
        </pc:sldMkLst>
      </pc:sldChg>
    </pc:docChg>
  </pc:docChgLst>
  <pc:docChgLst>
    <pc:chgData name="Nanni Condò" userId="5cb635cf050d7968" providerId="Windows Live" clId="Web-{3879C5E6-3628-4AFC-B2A5-8F42EC02F580}"/>
    <pc:docChg chg="modSld">
      <pc:chgData name="Nanni Condò" userId="5cb635cf050d7968" providerId="Windows Live" clId="Web-{3879C5E6-3628-4AFC-B2A5-8F42EC02F580}" dt="2022-09-22T23:47:23.927" v="0" actId="20577"/>
      <pc:docMkLst>
        <pc:docMk/>
      </pc:docMkLst>
      <pc:sldChg chg="modSp">
        <pc:chgData name="Nanni Condò" userId="5cb635cf050d7968" providerId="Windows Live" clId="Web-{3879C5E6-3628-4AFC-B2A5-8F42EC02F580}" dt="2022-09-22T23:47:23.927" v="0" actId="20577"/>
        <pc:sldMkLst>
          <pc:docMk/>
          <pc:sldMk cId="3037299321" sldId="276"/>
        </pc:sldMkLst>
        <pc:spChg chg="mod">
          <ac:chgData name="Nanni Condò" userId="5cb635cf050d7968" providerId="Windows Live" clId="Web-{3879C5E6-3628-4AFC-B2A5-8F42EC02F580}" dt="2022-09-22T23:47:23.927" v="0" actId="20577"/>
          <ac:spMkLst>
            <pc:docMk/>
            <pc:sldMk cId="3037299321" sldId="276"/>
            <ac:spMk id="2" creationId="{7365DD5F-04E6-6D4E-A885-E2746522BBFE}"/>
          </ac:spMkLst>
        </pc:spChg>
      </pc:sldChg>
    </pc:docChg>
  </pc:docChgLst>
  <pc:docChgLst>
    <pc:chgData name="Samuel Davies" userId="4bb99b2c-4e56-4c10-ad8a-c1b2d904d94c" providerId="ADAL" clId="{B61B13BC-7A1C-3C43-B045-4E5D2C203417}"/>
    <pc:docChg chg="modSld">
      <pc:chgData name="Samuel Davies" userId="4bb99b2c-4e56-4c10-ad8a-c1b2d904d94c" providerId="ADAL" clId="{B61B13BC-7A1C-3C43-B045-4E5D2C203417}" dt="2020-12-09T21:33:22.385" v="7" actId="20577"/>
      <pc:docMkLst>
        <pc:docMk/>
      </pc:docMkLst>
      <pc:sldChg chg="modSp mod modNotesTx">
        <pc:chgData name="Samuel Davies" userId="4bb99b2c-4e56-4c10-ad8a-c1b2d904d94c" providerId="ADAL" clId="{B61B13BC-7A1C-3C43-B045-4E5D2C203417}" dt="2020-12-09T20:27:20.855" v="2" actId="948"/>
        <pc:sldMkLst>
          <pc:docMk/>
          <pc:sldMk cId="1902400088" sldId="259"/>
        </pc:sldMkLst>
        <pc:spChg chg="mod">
          <ac:chgData name="Samuel Davies" userId="4bb99b2c-4e56-4c10-ad8a-c1b2d904d94c" providerId="ADAL" clId="{B61B13BC-7A1C-3C43-B045-4E5D2C203417}" dt="2020-12-09T20:27:20.855" v="2" actId="948"/>
          <ac:spMkLst>
            <pc:docMk/>
            <pc:sldMk cId="1902400088" sldId="259"/>
            <ac:spMk id="3" creationId="{2A7895A4-A370-4F49-96A1-B01D9EBAEF69}"/>
          </ac:spMkLst>
        </pc:spChg>
      </pc:sldChg>
      <pc:sldChg chg="modSp mod">
        <pc:chgData name="Samuel Davies" userId="4bb99b2c-4e56-4c10-ad8a-c1b2d904d94c" providerId="ADAL" clId="{B61B13BC-7A1C-3C43-B045-4E5D2C203417}" dt="2020-12-09T21:33:22.385" v="7" actId="20577"/>
        <pc:sldMkLst>
          <pc:docMk/>
          <pc:sldMk cId="1230617260" sldId="280"/>
        </pc:sldMkLst>
        <pc:spChg chg="mod">
          <ac:chgData name="Samuel Davies" userId="4bb99b2c-4e56-4c10-ad8a-c1b2d904d94c" providerId="ADAL" clId="{B61B13BC-7A1C-3C43-B045-4E5D2C203417}" dt="2020-12-09T21:33:22.385" v="7" actId="20577"/>
          <ac:spMkLst>
            <pc:docMk/>
            <pc:sldMk cId="1230617260"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a:p>
          <a:p>
            <a:r>
              <a:rPr lang="it" sz="1800" b="0" i="0" strike="noStrike" cap="none" spc="0" baseline="0" dirty="0">
                <a:solidFill>
                  <a:srgbClr val="000000"/>
                </a:solidFill>
                <a:effectLst/>
                <a:latin typeface="Calibri"/>
                <a:ea typeface="Calibri"/>
                <a:cs typeface="Calibri"/>
              </a:rPr>
              <a:t>Questo training fornisce una guida alla ventilazione generale per gli ambienti esposti alla silice cristallina.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a:solidFill>
                  <a:srgbClr val="000000"/>
                </a:solidFill>
                <a:effectLst/>
                <a:latin typeface="Calibri"/>
                <a:ea typeface="Calibri"/>
                <a:cs typeface="Calibri"/>
              </a:rPr>
              <a:t>La ventilazione è un elemento importante per mantenere la qualità dell'aria all’interno di un ambiente di lavoro. Un sistema di ventilazione a estrazione locale correttamente progettato è uno dei modi più efficaci per contribuire a ridurre l'esposizione alle polveri di silice, quando non è possibile prevenirne la formazione attraverso l’isolamento o metodi a umido.</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Esistono tre tipologie principali di ventilazione. La ventilazione a estrazione locale è generalmente considerata il tipo di ventilazione più efficace e dovrebbe essere sempre utilizzata, ove disponibile.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8464731" y="429114"/>
            <a:ext cx="33526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LA VENTILAZIONE E I SISTEMI DI VENTILAZIONE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424069"/>
            <a:ext cx="7028060" cy="1409377"/>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LA VENTILAZIONE E I SISTEMI DI VENTILAZIONE</a:t>
            </a:r>
          </a:p>
        </p:txBody>
      </p:sp>
      <p:sp>
        <p:nvSpPr>
          <p:cNvPr id="2" name="Rectangle 1">
            <a:extLst>
              <a:ext uri="{FF2B5EF4-FFF2-40B4-BE49-F238E27FC236}">
                <a16:creationId xmlns:a16="http://schemas.microsoft.com/office/drawing/2014/main" id="{0B4C9CAB-7986-7246-85DA-293E0C28CCC7}"/>
              </a:ext>
            </a:extLst>
          </p:cNvPr>
          <p:cNvSpPr/>
          <p:nvPr/>
        </p:nvSpPr>
        <p:spPr>
          <a:xfrm>
            <a:off x="7869382" y="346364"/>
            <a:ext cx="4003963" cy="849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a:t>PREMESSA PER I FORMATORI</a:t>
            </a:r>
            <a:endParaRPr lang="en-US" sz="30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tre diversi sistemi di ventilazione che vengono utilizzati per ridurre l'esposizione dei lavoratori alle polveri di silice cristallina respirabile (SCR)</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buone pratiche per la ventilazione</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800731" y="3131928"/>
            <a:ext cx="4594857" cy="3682369"/>
          </a:xfrm>
        </p:spPr>
        <p:txBody>
          <a:bodyPr/>
          <a:lstStyle/>
          <a:p>
            <a:r>
              <a:rPr lang="it" sz="1800" b="0" i="0" strike="noStrike" cap="none" spc="0" baseline="0" dirty="0">
                <a:solidFill>
                  <a:srgbClr val="000000"/>
                </a:solidFill>
                <a:effectLst/>
                <a:latin typeface="Helvetica"/>
                <a:ea typeface="Helvetica"/>
                <a:cs typeface="Helvetica"/>
              </a:rPr>
              <a:t>La ventilazione (unitamente all’aspirazione) è una delle cinque principali tecniche per il controllo delle polveri.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221433" cy="2938988"/>
          </a:xfrm>
        </p:spPr>
        <p:txBody>
          <a:bodyPr lIns="91440" tIns="45720" rIns="91440" bIns="45720"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corretto funzionamento di questi sistemi è essenziale per assicurare un’efficace protezione dalla SCR</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 sz="1800" b="0" i="0" strike="noStrike" cap="none" spc="0" baseline="0" dirty="0">
                <a:solidFill>
                  <a:srgbClr val="000000"/>
                </a:solidFill>
                <a:effectLst/>
                <a:latin typeface="Helvetica"/>
                <a:ea typeface="Helvetica"/>
                <a:cs typeface="Helvetica"/>
              </a:rPr>
              <a:t>Come </a:t>
            </a:r>
            <a:r>
              <a:rPr lang="it" sz="1800" dirty="0">
                <a:solidFill>
                  <a:srgbClr val="000000"/>
                </a:solidFill>
                <a:latin typeface="Helvetica"/>
                <a:ea typeface="Helvetica"/>
                <a:cs typeface="Helvetica"/>
              </a:rPr>
              <a:t>immaginiamo di trascorrere</a:t>
            </a:r>
            <a:r>
              <a:rPr lang="it" sz="1800" b="0" i="0" strike="noStrike" cap="none" spc="0" baseline="0" dirty="0">
                <a:solidFill>
                  <a:srgbClr val="000000"/>
                </a:solidFill>
                <a:effectLst/>
                <a:latin typeface="Helvetica"/>
                <a:ea typeface="Helvetica"/>
                <a:cs typeface="Helvetica"/>
              </a:rPr>
              <a:t> la pensione?</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6432448" cy="850900"/>
          </a:xfrm>
        </p:spPr>
        <p:txBody>
          <a:bodyPr/>
          <a:lstStyle/>
          <a:p>
            <a:r>
              <a:rPr lang="it" sz="3000" b="1" i="0" strike="noStrike" cap="none" spc="0" baseline="0" dirty="0">
                <a:solidFill>
                  <a:srgbClr val="F6A317"/>
                </a:solidFill>
                <a:effectLst/>
                <a:latin typeface="Helvetica"/>
                <a:ea typeface="Helvetica"/>
                <a:cs typeface="Helvetica"/>
              </a:rPr>
              <a:t>IN CHE MODO LA VENTILAZIONE RIDUCE LA SCR</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spcAft>
                <a:spcPts val="1000"/>
              </a:spcAft>
            </a:pPr>
            <a:r>
              <a:rPr lang="it" sz="1800" b="0" i="0" strike="noStrike" cap="none" spc="0" baseline="0" dirty="0">
                <a:solidFill>
                  <a:srgbClr val="000000"/>
                </a:solidFill>
                <a:effectLst/>
                <a:latin typeface="Helvetica"/>
                <a:ea typeface="Helvetica"/>
                <a:cs typeface="Helvetica"/>
              </a:rPr>
              <a:t>La ventilazione serve a ridurre l'esposizione dei lavoratori alle polveri aerodisperse, inclusa la silice cristallina respirabile.</a:t>
            </a:r>
          </a:p>
          <a:p>
            <a:pPr>
              <a:spcAft>
                <a:spcPts val="1000"/>
              </a:spcAft>
            </a:pPr>
            <a:r>
              <a:rPr lang="it" sz="1800" b="0" i="0" strike="noStrike" cap="none" spc="0" baseline="0" dirty="0">
                <a:solidFill>
                  <a:srgbClr val="000000"/>
                </a:solidFill>
                <a:effectLst/>
                <a:latin typeface="Helvetica"/>
                <a:ea typeface="Helvetica"/>
                <a:cs typeface="Helvetica"/>
              </a:rPr>
              <a:t>Lo scopo dei sistemi di ventilazione è quello di proteggere i lavoratori: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Captando le polveri aerodisperse generate dai processi produttivi, prima che i lavoratori vi siano esposti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Garantendo una buona qualità dell’aria, attraverso la sostituzione di quella contaminata con quella pulita di ricambio</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185613" y="5603249"/>
            <a:ext cx="5716630" cy="261610"/>
          </a:xfrm>
          <a:prstGeom prst="rect">
            <a:avLst/>
          </a:prstGeom>
          <a:noFill/>
        </p:spPr>
        <p:txBody>
          <a:bodyPr wrap="none" rtlCol="0">
            <a:spAutoFit/>
          </a:bodyPr>
          <a:lstStyle/>
          <a:p>
            <a:r>
              <a:rPr lang="it" sz="1100" b="0" i="0" strike="noStrike" cap="none" spc="0" baseline="0" dirty="0">
                <a:solidFill>
                  <a:srgbClr val="000000"/>
                </a:solidFill>
                <a:effectLst/>
                <a:latin typeface="Helvetica"/>
                <a:ea typeface="Helvetica"/>
                <a:cs typeface="Helvetica"/>
              </a:rPr>
              <a:t>Il sistema di ventilazione a estrazione integrato nei dispositivi cattura la polvere alla fonte</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a:xfrm>
            <a:off x="777244" y="1640901"/>
            <a:ext cx="6151094" cy="850900"/>
          </a:xfrm>
        </p:spPr>
        <p:txBody>
          <a:bodyPr/>
          <a:lstStyle/>
          <a:p>
            <a:r>
              <a:rPr lang="it" sz="3000" b="1" i="0" strike="noStrike" cap="none" spc="0" baseline="0" dirty="0">
                <a:solidFill>
                  <a:srgbClr val="F6A317"/>
                </a:solidFill>
                <a:effectLst/>
                <a:latin typeface="Helvetica"/>
                <a:ea typeface="Helvetica"/>
                <a:cs typeface="Helvetica"/>
              </a:rPr>
              <a:t>TIPOLOGIE DI VENTILAZIONE</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lIns="91440" tIns="45720" rIns="91440" bIns="45720" anchor="t"/>
          <a:lstStyle/>
          <a:p>
            <a:pPr>
              <a:spcAft>
                <a:spcPts val="1000"/>
              </a:spcAft>
            </a:pPr>
            <a:r>
              <a:rPr lang="it" sz="1800" b="0" i="0" strike="noStrike" cap="none" spc="0" baseline="0" dirty="0">
                <a:solidFill>
                  <a:srgbClr val="000000"/>
                </a:solidFill>
                <a:effectLst/>
                <a:latin typeface="Helvetica"/>
                <a:ea typeface="Helvetica"/>
                <a:cs typeface="Helvetica"/>
              </a:rPr>
              <a:t>Esistono tre tipologie di ventilazione, ognuna con una funzione specifica:</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La </a:t>
            </a:r>
            <a:r>
              <a:rPr lang="it" sz="1800" b="1" i="0" strike="noStrike" cap="none" spc="0" baseline="0" dirty="0">
                <a:solidFill>
                  <a:srgbClr val="000000"/>
                </a:solidFill>
                <a:effectLst/>
                <a:latin typeface="Helvetica"/>
                <a:ea typeface="Helvetica"/>
                <a:cs typeface="Helvetica"/>
              </a:rPr>
              <a:t>ventilazione naturale</a:t>
            </a:r>
            <a:r>
              <a:rPr lang="it" sz="1800" b="0" i="0" strike="noStrike" cap="none" spc="0" baseline="0" dirty="0">
                <a:solidFill>
                  <a:srgbClr val="000000"/>
                </a:solidFill>
                <a:effectLst/>
                <a:latin typeface="Helvetica"/>
                <a:ea typeface="Helvetica"/>
                <a:cs typeface="Helvetica"/>
              </a:rPr>
              <a:t> (ad esempio l'aria fresca proveniente da finestre, porte, ecc.) permette all'aria di fluire, riducendo naturalmente la concentrazione di contaminanti aerodispersi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a:t>
            </a:r>
            <a:r>
              <a:rPr lang="it" sz="1800" b="1" i="0" strike="noStrike" cap="none" spc="0" baseline="0" dirty="0">
                <a:solidFill>
                  <a:srgbClr val="000000"/>
                </a:solidFill>
                <a:effectLst/>
                <a:latin typeface="Helvetica"/>
                <a:ea typeface="Helvetica"/>
                <a:cs typeface="Helvetica"/>
              </a:rPr>
              <a:t>ventole a parete</a:t>
            </a:r>
            <a:r>
              <a:rPr lang="it" sz="1800" b="0" i="0" strike="noStrike" cap="none" spc="0" baseline="0" dirty="0">
                <a:solidFill>
                  <a:srgbClr val="000000"/>
                </a:solidFill>
                <a:effectLst/>
                <a:latin typeface="Helvetica"/>
                <a:ea typeface="Helvetica"/>
                <a:cs typeface="Helvetica"/>
              </a:rPr>
              <a:t> servono a creare un flusso d'aria passante che favorisce la sostituzione dell'aria contaminata con aria pulita</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La </a:t>
            </a:r>
            <a:r>
              <a:rPr lang="it" sz="1800" b="1" i="0" strike="noStrike" cap="none" spc="0" baseline="0" dirty="0">
                <a:solidFill>
                  <a:srgbClr val="000000"/>
                </a:solidFill>
                <a:effectLst/>
                <a:latin typeface="Helvetica"/>
                <a:ea typeface="Helvetica"/>
                <a:cs typeface="Helvetica"/>
              </a:rPr>
              <a:t>ventilazione a estrazione</a:t>
            </a:r>
            <a:r>
              <a:rPr lang="it" sz="1800" b="0" i="0" strike="noStrike" cap="none" spc="0" baseline="0" dirty="0">
                <a:solidFill>
                  <a:srgbClr val="000000"/>
                </a:solidFill>
                <a:effectLst/>
                <a:latin typeface="Helvetica"/>
                <a:ea typeface="Helvetica"/>
                <a:cs typeface="Helvetica"/>
              </a:rPr>
              <a:t> è utilizzata per catturare la polvere trasportata dall'aria prima che raggiunga la zona di respirazione dei lavoratori, per poi espellerla in modo sicuro</a:t>
            </a:r>
          </a:p>
          <a:p>
            <a:pPr marL="285750" indent="-285750">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rcRect/>
          <a:stretch/>
        </p:blipFill>
        <p:spPr>
          <a:xfrm>
            <a:off x="6351718"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VENTILAZIONE: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708175" cy="3230407"/>
          </a:xfrm>
        </p:spPr>
        <p:txBody>
          <a:bodyPr lIns="91440" tIns="45720" rIns="91440" bIns="45720" anchor="t"/>
          <a:lstStyle/>
          <a:p>
            <a:pPr>
              <a:spcBef>
                <a:spcPts val="800"/>
              </a:spcBef>
            </a:pPr>
            <a:r>
              <a:rPr lang="it" sz="1600" b="1" i="0" strike="noStrike" cap="none" spc="0" baseline="0" dirty="0">
                <a:solidFill>
                  <a:srgbClr val="000000"/>
                </a:solidFill>
                <a:effectLst/>
                <a:latin typeface="Helvetica"/>
                <a:ea typeface="Helvetica"/>
                <a:cs typeface="Helvetica"/>
              </a:rPr>
              <a:t>COSA FARE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i sistemi di ventilazione quando disponibili</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Segnalare problemi e guasti relativi ai sistemi di ventilazione</a:t>
            </a:r>
          </a:p>
          <a:p>
            <a:pPr marL="285750" indent="-285750">
              <a:spcBef>
                <a:spcPts val="800"/>
              </a:spcBef>
              <a:spcAft>
                <a:spcPts val="1000"/>
              </a:spcAft>
              <a:buSzPct val="85000"/>
              <a:buFont typeface=".Apple Color Emoji UI"/>
              <a:buChar char="✅"/>
            </a:pPr>
            <a:r>
              <a:rPr lang="it" sz="1600" b="0" i="0" strike="noStrike" cap="none" spc="0" baseline="0" dirty="0">
                <a:solidFill>
                  <a:srgbClr val="FF0000"/>
                </a:solidFill>
                <a:effectLst/>
                <a:latin typeface="Helvetica"/>
                <a:ea typeface="Helvetica"/>
                <a:cs typeface="Helvetica"/>
              </a:rPr>
              <a:t>Testo da compilare a cura del formatore: </a:t>
            </a:r>
            <a:r>
              <a:rPr lang="en-GB" sz="1600" b="0" i="0" strike="noStrike" cap="none" spc="0" baseline="0" dirty="0" err="1">
                <a:solidFill>
                  <a:srgbClr val="FF0000"/>
                </a:solidFill>
                <a:effectLst/>
                <a:latin typeface="Helvetica"/>
                <a:ea typeface="Helvetica"/>
                <a:cs typeface="Helvetica"/>
              </a:rPr>
              <a:t>inserire</a:t>
            </a:r>
            <a:r>
              <a:rPr lang="it" sz="1600" b="0" i="0" strike="noStrike" cap="none" spc="0" baseline="0" dirty="0">
                <a:solidFill>
                  <a:srgbClr val="FF0000"/>
                </a:solidFill>
                <a:effectLst/>
                <a:latin typeface="Helvetica"/>
                <a:ea typeface="Helvetica"/>
                <a:cs typeface="Helvetica"/>
              </a:rPr>
              <a:t> informazioni aggiuntive sulla ventilazione generale inerenti al proprio ambito lavorativo</a:t>
            </a:r>
          </a:p>
          <a:p>
            <a:pPr>
              <a:spcBef>
                <a:spcPts val="800"/>
              </a:spcBef>
            </a:pPr>
            <a:r>
              <a:rPr lang="it" sz="1600" b="1" i="0" strike="noStrike" cap="none" spc="0" baseline="0" dirty="0">
                <a:solidFill>
                  <a:srgbClr val="000000"/>
                </a:solidFill>
                <a:effectLst/>
                <a:latin typeface="Helvetica"/>
                <a:ea typeface="Helvetica"/>
                <a:cs typeface="Helvetica"/>
              </a:rPr>
              <a:t>COSA EVITARE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Interferire con i sistemi di ventilazione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ventilatori portatili che possano compromettere il funzionamento dei sistemi di ventilazione a estrazione o che possano sollevare i depositi di polvere</a:t>
            </a:r>
            <a:r>
              <a:rPr lang="it" dirty="0">
                <a:solidFill>
                  <a:srgbClr val="000000"/>
                </a:solidFill>
                <a:latin typeface="Helvetica"/>
                <a:ea typeface="Helvetica"/>
                <a:cs typeface="Helvetica"/>
              </a:rPr>
              <a:t> disperdendoli</a:t>
            </a:r>
            <a:r>
              <a:rPr lang="it" sz="1600" b="0" i="0" strike="noStrike" cap="none" spc="0" baseline="0" dirty="0">
                <a:solidFill>
                  <a:srgbClr val="000000"/>
                </a:solidFill>
                <a:effectLst/>
                <a:latin typeface="Helvetica"/>
                <a:ea typeface="Helvetica"/>
                <a:cs typeface="Helvetica"/>
              </a:rPr>
              <a:t> nell’aria</a:t>
            </a:r>
          </a:p>
          <a:p>
            <a:pPr marL="285750" indent="-285750">
              <a:spcBef>
                <a:spcPts val="800"/>
              </a:spcBef>
              <a:buSzPct val="85000"/>
              <a:buFont typeface=".Apple Color Emoji UI"/>
              <a:buChar char="❌"/>
            </a:pPr>
            <a:r>
              <a:rPr lang="it" sz="1600" b="0" i="0" strike="noStrike" cap="none" spc="0" baseline="0" dirty="0">
                <a:solidFill>
                  <a:srgbClr val="FF0000"/>
                </a:solidFill>
                <a:effectLst/>
                <a:latin typeface="Helvetica"/>
                <a:ea typeface="Helvetica"/>
                <a:cs typeface="Helvetica"/>
              </a:rPr>
              <a:t>Testo da compilare a cura del formatore: </a:t>
            </a:r>
            <a:r>
              <a:rPr lang="en-GB" sz="1600" b="0" i="0" strike="noStrike" cap="none" spc="0" baseline="0" dirty="0" err="1">
                <a:solidFill>
                  <a:srgbClr val="FF0000"/>
                </a:solidFill>
                <a:effectLst/>
                <a:latin typeface="Helvetica"/>
                <a:ea typeface="Helvetica"/>
                <a:cs typeface="Helvetica"/>
              </a:rPr>
              <a:t>inserire</a:t>
            </a:r>
            <a:r>
              <a:rPr lang="it" sz="1600" b="0" i="0" strike="noStrike" cap="none" spc="0" baseline="0" dirty="0">
                <a:solidFill>
                  <a:srgbClr val="FF0000"/>
                </a:solidFill>
                <a:effectLst/>
                <a:latin typeface="Helvetica"/>
                <a:ea typeface="Helvetica"/>
                <a:cs typeface="Helvetica"/>
              </a:rPr>
              <a:t> informazioni aggiuntive sulla ventilazione generale inerenti al proprio ambito lavorativo</a:t>
            </a:r>
          </a:p>
          <a:p>
            <a:pPr marL="285750" indent="-285750">
              <a:spcBef>
                <a:spcPts val="8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La ventilazione svolge un ruolo fondamentale nel controllo delle polveri e contribuisce a garantire la qualità dell'aria.</a:t>
            </a:r>
          </a:p>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sempre i sistemi di ventilazione quando possibile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Non interferire con i sistemi di ventilazione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Contattare il responsabile in loco, se si sospetta che un sistema di ventilazione non funzioni correttamente</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7927142"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la ventilazione generale (Scheda generale 2.1.9)</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8"/>
            <a:ext cx="9532654"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645886-02B3-4229-9B16-697788E61B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30</TotalTime>
  <Words>1088</Words>
  <Application>Microsoft Office PowerPoint</Application>
  <PresentationFormat>Widescreen</PresentationFormat>
  <Paragraphs>83</Paragraphs>
  <Slides>12</Slides>
  <Notes>11</Notes>
  <HiddenSlides>1</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Andre Leite</cp:lastModifiedBy>
  <cp:revision>44</cp:revision>
  <dcterms:created xsi:type="dcterms:W3CDTF">2020-06-24T14:34:32Z</dcterms:created>
  <dcterms:modified xsi:type="dcterms:W3CDTF">2022-09-23T14:25:24Z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