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59" r:id="rId8"/>
    <p:sldId id="276" r:id="rId9"/>
    <p:sldId id="279" r:id="rId10"/>
    <p:sldId id="274" r:id="rId11"/>
    <p:sldId id="269" r:id="rId12"/>
    <p:sldId id="268"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7F7FEB-F4AD-43B9-A6F3-F42917C83EC5}" v="6" dt="2022-10-04T16:49:02.863"/>
    <p1510:client id="{B61B13BC-7A1C-3C43-B045-4E5D2C203417}" v="2" dt="2020-12-09T20:24:09.7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38" autoAdjust="0"/>
    <p:restoredTop sz="76268"/>
  </p:normalViewPr>
  <p:slideViewPr>
    <p:cSldViewPr snapToGrid="0" snapToObjects="1">
      <p:cViewPr varScale="1">
        <p:scale>
          <a:sx n="56" d="100"/>
          <a:sy n="56" d="100"/>
        </p:scale>
        <p:origin x="1404" y="6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Davies" userId="4bb99b2c-4e56-4c10-ad8a-c1b2d904d94c" providerId="ADAL" clId="{B61B13BC-7A1C-3C43-B045-4E5D2C203417}"/>
    <pc:docChg chg="modSld">
      <pc:chgData name="Samuel Davies" userId="4bb99b2c-4e56-4c10-ad8a-c1b2d904d94c" providerId="ADAL" clId="{B61B13BC-7A1C-3C43-B045-4E5D2C203417}" dt="2020-12-09T21:33:22.385" v="7" actId="20577"/>
      <pc:docMkLst>
        <pc:docMk/>
      </pc:docMkLst>
      <pc:sldChg chg="modSp mod modNotesTx">
        <pc:chgData name="Samuel Davies" userId="4bb99b2c-4e56-4c10-ad8a-c1b2d904d94c" providerId="ADAL" clId="{B61B13BC-7A1C-3C43-B045-4E5D2C203417}" dt="2020-12-09T20:27:20.855" v="2" actId="948"/>
        <pc:sldMkLst>
          <pc:docMk/>
          <pc:sldMk cId="1902400088" sldId="259"/>
        </pc:sldMkLst>
        <pc:spChg chg="mod">
          <ac:chgData name="Samuel Davies" userId="4bb99b2c-4e56-4c10-ad8a-c1b2d904d94c" providerId="ADAL" clId="{B61B13BC-7A1C-3C43-B045-4E5D2C203417}" dt="2020-12-09T20:27:20.855" v="2" actId="948"/>
          <ac:spMkLst>
            <pc:docMk/>
            <pc:sldMk cId="1902400088" sldId="259"/>
            <ac:spMk id="3" creationId="{2A7895A4-A370-4F49-96A1-B01D9EBAEF69}"/>
          </ac:spMkLst>
        </pc:spChg>
      </pc:sldChg>
      <pc:sldChg chg="modSp mod">
        <pc:chgData name="Samuel Davies" userId="4bb99b2c-4e56-4c10-ad8a-c1b2d904d94c" providerId="ADAL" clId="{B61B13BC-7A1C-3C43-B045-4E5D2C203417}" dt="2020-12-09T21:33:22.385" v="7" actId="20577"/>
        <pc:sldMkLst>
          <pc:docMk/>
          <pc:sldMk cId="1230617260" sldId="280"/>
        </pc:sldMkLst>
        <pc:spChg chg="mod">
          <ac:chgData name="Samuel Davies" userId="4bb99b2c-4e56-4c10-ad8a-c1b2d904d94c" providerId="ADAL" clId="{B61B13BC-7A1C-3C43-B045-4E5D2C203417}" dt="2020-12-09T21:33:22.385" v="7" actId="20577"/>
          <ac:spMkLst>
            <pc:docMk/>
            <pc:sldMk cId="1230617260" sldId="280"/>
            <ac:spMk id="3" creationId="{778F63C9-1C70-4F4D-9234-7DEE4FC33B21}"/>
          </ac:spMkLst>
        </pc:spChg>
      </pc:sldChg>
    </pc:docChg>
  </pc:docChgLst>
  <pc:docChgLst>
    <pc:chgData name="Vartotojas svečias" providerId="Windows Live" clId="Web-{627F7FEB-F4AD-43B9-A6F3-F42917C83EC5}"/>
    <pc:docChg chg="modSld">
      <pc:chgData name="Vartotojas svečias" userId="" providerId="Windows Live" clId="Web-{627F7FEB-F4AD-43B9-A6F3-F42917C83EC5}" dt="2022-10-04T16:49:00.520" v="3" actId="20577"/>
      <pc:docMkLst>
        <pc:docMk/>
      </pc:docMkLst>
      <pc:sldChg chg="modSp">
        <pc:chgData name="Vartotojas svečias" userId="" providerId="Windows Live" clId="Web-{627F7FEB-F4AD-43B9-A6F3-F42917C83EC5}" dt="2022-10-04T16:48:53.223" v="1" actId="20577"/>
        <pc:sldMkLst>
          <pc:docMk/>
          <pc:sldMk cId="695964686" sldId="256"/>
        </pc:sldMkLst>
        <pc:spChg chg="mod">
          <ac:chgData name="Vartotojas svečias" userId="" providerId="Windows Live" clId="Web-{627F7FEB-F4AD-43B9-A6F3-F42917C83EC5}" dt="2022-10-04T16:48:53.223" v="1" actId="20577"/>
          <ac:spMkLst>
            <pc:docMk/>
            <pc:sldMk cId="695964686" sldId="256"/>
            <ac:spMk id="3" creationId="{43302E89-B061-3248-A4DD-EEC96D8F9285}"/>
          </ac:spMkLst>
        </pc:spChg>
      </pc:sldChg>
      <pc:sldChg chg="modSp">
        <pc:chgData name="Vartotojas svečias" userId="" providerId="Windows Live" clId="Web-{627F7FEB-F4AD-43B9-A6F3-F42917C83EC5}" dt="2022-10-04T16:49:00.520" v="3" actId="20577"/>
        <pc:sldMkLst>
          <pc:docMk/>
          <pc:sldMk cId="1230617260" sldId="280"/>
        </pc:sldMkLst>
        <pc:spChg chg="mod">
          <ac:chgData name="Vartotojas svečias" userId="" providerId="Windows Live" clId="Web-{627F7FEB-F4AD-43B9-A6F3-F42917C83EC5}" dt="2022-10-04T16:49:00.520" v="3" actId="20577"/>
          <ac:spMkLst>
            <pc:docMk/>
            <pc:sldMk cId="1230617260" sldId="280"/>
            <ac:spMk id="3" creationId="{778F63C9-1C70-4F4D-9234-7DEE4FC33B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10/4/2022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33120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343469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Didelis įkvepiamo kristalinio silicio dioksido (ĮKSD) poveikis ilguoju laikotarpiu gali rimtai paveikti darbuotojų sveikatą. Dėl šios priežasties svarbu, kad darbuotojai išmanytų gerąją patirtį, padedančią išvengti arba sumažinti silicio dulkių poveikį.</a:t>
            </a:r>
          </a:p>
          <a:p>
            <a:endParaRPr lang="en-US" sz="1200">
              <a:latin typeface="+mn-lt"/>
            </a:endParaRPr>
          </a:p>
          <a:p>
            <a:r>
              <a:rPr lang="lt" sz="1200" b="0" i="0" strike="noStrike" cap="none" spc="0" baseline="0">
                <a:solidFill>
                  <a:srgbClr val="000000"/>
                </a:solidFill>
                <a:effectLst/>
                <a:latin typeface="+mn-lt"/>
                <a:ea typeface="Calibri"/>
                <a:cs typeface="Calibri"/>
              </a:rPr>
              <a:t>Šiame mokyme suteikiama bendroji aplinkos, kurioje yra kristalinio silicio, vėdinimo informacija ir gairės. </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868741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154783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Vėdinimas yra svarbi kokybiško oro darbo aplinkoje užtikrinimo dalis. Tinkamai suprojektuota vietinė ištraukiamojo vėdinimo sistema yra vienas iš veiksmingiausių būdų mažinti silicio dulkių poveikį, kai neįmanoma išvengti dulkių sklidimo taikant atitvėrimo ar drėgnus metodus.</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616542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Yra trys pagrindinės vėdinimo rūšys. Paprastai vietinis ištraukiamasis vėdinimas laikomas veiksmingiausia vėdinimo rūšimi, jei įmanoma, jis turėtų visada būti naudojamas.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808917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438252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928856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42542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6379569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lt" sz="1000" b="0" i="0" strike="noStrike" cap="none" spc="0" baseline="0">
                <a:solidFill>
                  <a:srgbClr val="000000"/>
                </a:solidFill>
                <a:effectLst/>
                <a:latin typeface="Helvetica"/>
                <a:ea typeface="Helvetica"/>
                <a:cs typeface="Helvetica"/>
              </a:rPr>
              <a:t>Ši mokymo medžiaga sudaro dalį NEPSI gerosios patirties vadovo – apsilankykite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936513-58F5-8144-9635-C8DF2ADFF08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29DE00C3-212E-434E-AB45-EF90A1E88C52}"/>
              </a:ext>
            </a:extLst>
          </p:cNvPr>
          <p:cNvSpPr txBox="1"/>
          <p:nvPr userDrawn="1"/>
        </p:nvSpPr>
        <p:spPr>
          <a:xfrm>
            <a:off x="7485017" y="429114"/>
            <a:ext cx="4332334"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t" sz="1400" b="1" i="0" strike="noStrike" cap="none" spc="0" baseline="0">
                <a:solidFill>
                  <a:srgbClr val="F6A317"/>
                </a:solidFill>
                <a:effectLst/>
                <a:latin typeface="Helvetica"/>
                <a:ea typeface="Helvetica"/>
                <a:cs typeface="Helvetica"/>
              </a:rPr>
              <a:t>GEROSIOS PATIRTIES MOKYMAS APIE VĖDINIMĄ IR VĖDINIMO SISTEMAS</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424069"/>
            <a:ext cx="7534275" cy="1409377"/>
          </a:xfrm>
        </p:spPr>
        <p:txBody>
          <a:bodyPr lIns="91440" tIns="45720" rIns="91440" bIns="45720" anchor="t"/>
          <a:lstStyle/>
          <a:p>
            <a:pPr>
              <a:lnSpc>
                <a:spcPct val="100000"/>
              </a:lnSpc>
            </a:pPr>
            <a:r>
              <a:rPr lang="lt" sz="2800" b="1" i="0" strike="noStrike" cap="none" spc="0" baseline="0" dirty="0">
                <a:solidFill>
                  <a:srgbClr val="FFFFFF"/>
                </a:solidFill>
                <a:effectLst/>
                <a:latin typeface="Helvetica"/>
                <a:ea typeface="Helvetica"/>
                <a:cs typeface="Helvetica"/>
              </a:rPr>
              <a:t>GEROSIOS PATIRTIES MOKYMAS</a:t>
            </a:r>
            <a:endParaRPr lang="lt-LT" dirty="0"/>
          </a:p>
          <a:p>
            <a:pPr>
              <a:lnSpc>
                <a:spcPct val="100000"/>
              </a:lnSpc>
            </a:pPr>
            <a:r>
              <a:rPr lang="lt" sz="2800" b="1" i="0" strike="noStrike" cap="none" spc="0" baseline="0" dirty="0">
                <a:solidFill>
                  <a:srgbClr val="FFFFFF"/>
                </a:solidFill>
                <a:effectLst/>
                <a:latin typeface="Helvetica"/>
                <a:ea typeface="Helvetica"/>
                <a:cs typeface="Helvetica"/>
              </a:rPr>
              <a:t>APIE VĖDINIMĄ IR VĖDINIMO SISTEMAS</a:t>
            </a:r>
            <a:endParaRPr lang="lt" dirty="0"/>
          </a:p>
        </p:txBody>
      </p:sp>
      <p:sp>
        <p:nvSpPr>
          <p:cNvPr id="2" name="Rectangle 1">
            <a:extLst>
              <a:ext uri="{FF2B5EF4-FFF2-40B4-BE49-F238E27FC236}">
                <a16:creationId xmlns:a16="http://schemas.microsoft.com/office/drawing/2014/main" id="{0B4C9CAB-7986-7246-85DA-293E0C28CCC7}"/>
              </a:ext>
            </a:extLst>
          </p:cNvPr>
          <p:cNvSpPr/>
          <p:nvPr/>
        </p:nvSpPr>
        <p:spPr>
          <a:xfrm>
            <a:off x="7125420" y="346364"/>
            <a:ext cx="4747926" cy="6234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lt-LT" sz="2800" dirty="0"/>
              <a:t>ĮŽANGA (INSTRUKTORIUI)</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540614" cy="3601153"/>
          </a:xfrm>
        </p:spPr>
        <p:txBody>
          <a:bodyPr lIns="91440" tIns="45720" rIns="91440" bIns="45720" anchor="t"/>
          <a:lstStyle/>
          <a:p>
            <a:pPr>
              <a:lnSpc>
                <a:spcPts val="2400"/>
              </a:lnSpc>
            </a:pPr>
            <a:r>
              <a:rPr lang="lt-LT" sz="1800" dirty="0">
                <a:latin typeface="Helvetica"/>
                <a:cs typeface="Helvetica"/>
              </a:rPr>
              <a:t>Įgyvendindama gerosios patirties nuostatas, NEPSI parengė švietimo priemonių rinkinį.</a:t>
            </a:r>
          </a:p>
          <a:p>
            <a:pPr>
              <a:lnSpc>
                <a:spcPts val="2400"/>
              </a:lnSpc>
            </a:pPr>
            <a:r>
              <a:rPr lang="lt-LT" sz="1800" dirty="0">
                <a:latin typeface="Helvetica"/>
                <a:cs typeface="Helvetica"/>
              </a:rPr>
              <a:t>Kiekviename „PowerPoint“ mokymo pakete aptariama tema, aktuali visų pramonės šakų darbuotojams, naudojantiems medžiagas, kurių sudėtyje yra kristalinio silicio dioksido. Paketuose pateikiama informacija apie su tema susijusią dulkių poveikio riziką ir gerąją patirtį bei priemones tokiai rizikai mažinti. Mokymo tikslas – informuoti ir šviesti darbuotojus, kad jie galėtų veiksmingai naudoti kontrolės priemones ir sumažinti įkvepiamojo kristalinio silicio dioksido (ĮKSD) poveikį darbo vietoje.</a:t>
            </a:r>
          </a:p>
          <a:p>
            <a:pPr>
              <a:lnSpc>
                <a:spcPts val="2400"/>
              </a:lnSpc>
            </a:pPr>
            <a:r>
              <a:rPr lang="lt-LT" sz="1800" dirty="0">
                <a:latin typeface="Helvetica"/>
                <a:cs typeface="Helvetica"/>
              </a:rPr>
              <a:t>Jei reikia, naudokite tuščią šabloną ir vietos žymeklius, kad į šį mokymo paketą įtrauktumėte papildomos informacijos.</a:t>
            </a:r>
          </a:p>
        </p:txBody>
      </p:sp>
    </p:spTree>
    <p:extLst>
      <p:ext uri="{BB962C8B-B14F-4D97-AF65-F5344CB8AC3E}">
        <p14:creationId xmlns:p14="http://schemas.microsoft.com/office/powerpoint/2010/main" val="123061726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lt" sz="2800" b="1" i="0" strike="noStrike" cap="none" spc="0" baseline="0">
                <a:solidFill>
                  <a:srgbClr val="F6A317"/>
                </a:solidFill>
                <a:effectLst/>
                <a:latin typeface="Helvetica"/>
                <a:ea typeface="Helvetica"/>
                <a:cs typeface="Helvetica"/>
              </a:rPr>
              <a:t>ATKREIPKITE DĖMESĮ</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lt" sz="1800" b="0" i="0" strike="noStrike" cap="none" spc="0" baseline="0">
                <a:solidFill>
                  <a:srgbClr val="000000"/>
                </a:solidFill>
                <a:effectLst/>
                <a:latin typeface="Helvetica"/>
                <a:ea typeface="Helvetica"/>
                <a:cs typeface="Helvetica"/>
              </a:rPr>
              <a:t>Šioje „PowerPoint“ mokymosi medžiagoje pateikta informacija yra patariamojo pobūdžio ir informacinio turinio. Tai nėra standartas ar reglamentas, ji nesukuria naujų teisinių įsipareigojimų ir nekeičia esamų įpareigojimų, kuriuos nustato sveikatos teisės aktai ir politika.</a:t>
            </a:r>
          </a:p>
        </p:txBody>
      </p:sp>
    </p:spTree>
    <p:extLst>
      <p:ext uri="{BB962C8B-B14F-4D97-AF65-F5344CB8AC3E}">
        <p14:creationId xmlns:p14="http://schemas.microsoft.com/office/powerpoint/2010/main" val="137868115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lt" sz="2800" b="1" i="0" strike="noStrike" cap="none" spc="0" baseline="0">
                <a:solidFill>
                  <a:srgbClr val="F6A317"/>
                </a:solidFill>
                <a:effectLst/>
                <a:latin typeface="Helvetica"/>
                <a:ea typeface="Helvetica"/>
                <a:cs typeface="Helvetica"/>
              </a:rPr>
              <a:t>ĮVADAS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lt" sz="1800" b="1" i="0" strike="noStrike" cap="none" spc="0" baseline="0">
                <a:solidFill>
                  <a:srgbClr val="000000"/>
                </a:solidFill>
                <a:effectLst/>
                <a:latin typeface="Helvetica"/>
                <a:ea typeface="Helvetica"/>
                <a:cs typeface="Helvetica"/>
              </a:rPr>
              <a:t>Išmokti apsisaugoti nuo darbe kylančių pavojų yra labai svarbu.</a:t>
            </a:r>
          </a:p>
          <a:p>
            <a:pPr>
              <a:lnSpc>
                <a:spcPts val="2400"/>
              </a:lnSpc>
            </a:pPr>
            <a:r>
              <a:rPr lang="lt" sz="1800" b="0" i="0" strike="noStrike" cap="none" spc="0" baseline="0">
                <a:solidFill>
                  <a:srgbClr val="000000"/>
                </a:solidFill>
                <a:effectLst/>
                <a:latin typeface="Helvetica"/>
                <a:ea typeface="Helvetica"/>
                <a:cs typeface="Helvetica"/>
              </a:rPr>
              <a:t>Šio „PowerPoint“ mokymo metu jūs išmoksite:</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apie tris vėdinimo sistemos rūšis, naudojamas įkvepiamojo kristalinio silicio dioksido (ĮKSD) poveikiui darbuotojams mažinti;</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gerąsias vėdinimo patirtis.</a:t>
            </a:r>
          </a:p>
          <a:p>
            <a:pPr marL="285750" indent="-285750">
              <a:lnSpc>
                <a:spcPts val="2400"/>
              </a:lnSpc>
              <a:buFont typeface="Arial" panose="020B0604020202020204" pitchFamily="34" charset="0"/>
              <a:buChar char="•"/>
            </a:pPr>
            <a:r>
              <a:rPr lang="lt" sz="1800" b="0" i="0" strike="noStrike" cap="none" spc="0" baseline="0">
                <a:solidFill>
                  <a:srgbClr val="FF0000"/>
                </a:solidFill>
                <a:effectLst/>
                <a:latin typeface="Helvetica"/>
                <a:ea typeface="Helvetica"/>
                <a:cs typeface="Helvetica"/>
              </a:rPr>
              <a:t>Vieta mokytojui įrašyti tekstą – jei pridėjote pasirinktinę skaidrę, įterpkite trumpą kontekstinės medžiagos apžvalgą.</a:t>
            </a:r>
          </a:p>
          <a:p>
            <a:pPr marL="285750" indent="-285750">
              <a:lnSpc>
                <a:spcPts val="2400"/>
              </a:lnSpc>
              <a:buFont typeface="Arial" panose="020B0604020202020204" pitchFamily="34" charset="0"/>
              <a:buChar char="•"/>
            </a:pPr>
            <a:endParaRPr lang="en-US" sz="1800"/>
          </a:p>
          <a:p>
            <a:pPr marL="285750" indent="-285750">
              <a:lnSpc>
                <a:spcPts val="2400"/>
              </a:lnSpc>
              <a:buFont typeface="Arial" panose="020B0604020202020204" pitchFamily="34" charset="0"/>
              <a:buChar char="•"/>
            </a:pPr>
            <a:endParaRPr lang="en-US" sz="1800"/>
          </a:p>
        </p:txBody>
      </p:sp>
      <p:pic>
        <p:nvPicPr>
          <p:cNvPr id="1025" name="Picture 1" descr="page1image189220480">
            <a:extLst>
              <a:ext uri="{FF2B5EF4-FFF2-40B4-BE49-F238E27FC236}">
                <a16:creationId xmlns:a16="http://schemas.microsoft.com/office/drawing/2014/main" id="{8E6F8E53-DA1B-4145-B49A-DB95CBC3829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885708" y="2660661"/>
            <a:ext cx="4842132" cy="308639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age1image189220912">
            <a:extLst>
              <a:ext uri="{FF2B5EF4-FFF2-40B4-BE49-F238E27FC236}">
                <a16:creationId xmlns:a16="http://schemas.microsoft.com/office/drawing/2014/main" id="{37991D75-69AF-5145-A1CC-4C6201DDCE6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982691" y="621437"/>
            <a:ext cx="6858000" cy="1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40008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484340" cy="850900"/>
          </a:xfrm>
        </p:spPr>
        <p:txBody>
          <a:bodyPr/>
          <a:lstStyle/>
          <a:p>
            <a:r>
              <a:rPr lang="lt" sz="2800" b="1" i="0" strike="noStrike" cap="none" spc="0" baseline="0">
                <a:solidFill>
                  <a:srgbClr val="F6A317"/>
                </a:solidFill>
                <a:effectLst/>
                <a:latin typeface="Helvetica"/>
                <a:ea typeface="Helvetica"/>
                <a:cs typeface="Helvetica"/>
              </a:rPr>
              <a:t>DULKIŲ KONTROLĖS METODAI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lt" sz="1800" b="0" i="0" strike="noStrike" cap="none" spc="0" baseline="0">
                <a:solidFill>
                  <a:srgbClr val="000000"/>
                </a:solidFill>
                <a:effectLst/>
                <a:latin typeface="Helvetica"/>
                <a:ea typeface="Helvetica"/>
                <a:cs typeface="Helvetica"/>
              </a:rPr>
              <a:t>Vėdinimas (ir ištraukimas) yra vienas iš penkių pagrindinių dulkių kontrolės metodų. </a:t>
            </a:r>
          </a:p>
        </p:txBody>
      </p:sp>
      <p:pic>
        <p:nvPicPr>
          <p:cNvPr id="22" name="Picture 21" descr="A screenshot of a cell phone&#10;&#10;Description automatically generated">
            <a:extLst>
              <a:ext uri="{FF2B5EF4-FFF2-40B4-BE49-F238E27FC236}">
                <a16:creationId xmlns:a16="http://schemas.microsoft.com/office/drawing/2014/main" id="{96FA4A61-1C8C-9441-8D93-A41219113A32}"/>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F3AB0E14-4E1E-414C-9431-282A79CE0CB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79CD2578-96E6-514D-857C-7A5DCC6D18E3}"/>
              </a:ext>
            </a:extLst>
          </p:cNvPr>
          <p:cNvPicPr>
            <a:picLocks noChangeAspect="1"/>
          </p:cNvPicPr>
          <p:nvPr/>
        </p:nvPicPr>
        <p:blipFill>
          <a:blip r:embed="rId3"/>
          <a:srcRect l="7057" t="9146" r="76967" b="66230"/>
          <a:stretch>
            <a:fillRect/>
          </a:stretch>
        </p:blipFill>
        <p:spPr>
          <a:xfrm>
            <a:off x="5383925"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356F961-2531-A240-8399-5DCF2353368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5DFA808-2B4A-8240-A91D-2F1A09851540}"/>
              </a:ext>
            </a:extLst>
          </p:cNvPr>
          <p:cNvPicPr>
            <a:picLocks noChangeAspect="1"/>
          </p:cNvPicPr>
          <p:nvPr/>
        </p:nvPicPr>
        <p:blipFill>
          <a:blip r:embed="rId3"/>
          <a:srcRect l="58184" t="9878" r="26749" b="66739"/>
          <a:stretch>
            <a:fillRect/>
          </a:stretch>
        </p:blipFill>
        <p:spPr>
          <a:xfrm>
            <a:off x="5444986" y="4852473"/>
            <a:ext cx="1012189" cy="1010607"/>
          </a:xfrm>
          <a:prstGeom prst="rect">
            <a:avLst/>
          </a:prstGeom>
        </p:spPr>
      </p:pic>
      <p:sp>
        <p:nvSpPr>
          <p:cNvPr id="27" name="TextBox 26">
            <a:extLst>
              <a:ext uri="{FF2B5EF4-FFF2-40B4-BE49-F238E27FC236}">
                <a16:creationId xmlns:a16="http://schemas.microsoft.com/office/drawing/2014/main" id="{7C9EF97F-DCDB-194F-AE2B-8731C08CA145}"/>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TINKAMA HIGIENA IR PATALPŲ PRIEŽIŪRA</a:t>
            </a:r>
          </a:p>
          <a:p>
            <a:r>
              <a:rPr lang="lt" sz="1200" b="0" i="0" strike="noStrike" cap="none" spc="0" baseline="0">
                <a:solidFill>
                  <a:srgbClr val="000000"/>
                </a:solidFill>
                <a:effectLst/>
                <a:latin typeface="Calibri"/>
                <a:ea typeface="Calibri"/>
                <a:cs typeface="Calibri"/>
              </a:rPr>
              <a:t>Plaunant darbo drabužius ir susiurbiant procesų metu atsiradusias dulkes užkertamas kelias jų kaupimuisi per laiką – švari darbo vieta yra saugi darbo vieta</a:t>
            </a:r>
          </a:p>
          <a:p>
            <a:endParaRPr lang="en-US"/>
          </a:p>
        </p:txBody>
      </p:sp>
      <p:sp>
        <p:nvSpPr>
          <p:cNvPr id="28" name="TextBox 27">
            <a:extLst>
              <a:ext uri="{FF2B5EF4-FFF2-40B4-BE49-F238E27FC236}">
                <a16:creationId xmlns:a16="http://schemas.microsoft.com/office/drawing/2014/main" id="{4B18799A-7BB4-CE40-AABF-395977044742}"/>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ATITVĖRIMAS</a:t>
            </a:r>
          </a:p>
          <a:p>
            <a:pPr>
              <a:spcAft>
                <a:spcPts val="300"/>
              </a:spcAft>
            </a:pPr>
            <a:r>
              <a:rPr lang="lt" sz="1200" b="0" i="0" strike="noStrike" cap="none" spc="0" baseline="0">
                <a:solidFill>
                  <a:srgbClr val="000000"/>
                </a:solidFill>
                <a:effectLst/>
                <a:latin typeface="Calibri"/>
                <a:ea typeface="Calibri"/>
                <a:cs typeface="Calibri"/>
              </a:rPr>
              <a:t>Procesus, kurių metu susidaro ĮKSD dulkės, vykdant uždaroje aplinkoje išvengiama dulkių poveikio</a:t>
            </a:r>
          </a:p>
          <a:p>
            <a:pPr>
              <a:spcAft>
                <a:spcPts val="300"/>
              </a:spcAft>
            </a:pPr>
            <a:endParaRPr lang="en-US"/>
          </a:p>
        </p:txBody>
      </p:sp>
      <p:sp>
        <p:nvSpPr>
          <p:cNvPr id="29" name="TextBox 28">
            <a:extLst>
              <a:ext uri="{FF2B5EF4-FFF2-40B4-BE49-F238E27FC236}">
                <a16:creationId xmlns:a16="http://schemas.microsoft.com/office/drawing/2014/main" id="{05C478F3-51B4-1A4D-ABD9-1E0128297EDB}"/>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IŠTRAUKIMAS / VĖDINIMAS</a:t>
            </a:r>
          </a:p>
          <a:p>
            <a:pPr>
              <a:spcAft>
                <a:spcPts val="300"/>
              </a:spcAft>
            </a:pPr>
            <a:r>
              <a:rPr lang="lt" sz="1200" b="0" i="0" strike="noStrike" cap="none" spc="0" baseline="0">
                <a:solidFill>
                  <a:srgbClr val="000000"/>
                </a:solidFill>
                <a:effectLst/>
                <a:latin typeface="Calibri"/>
                <a:ea typeface="Calibri"/>
                <a:cs typeface="Calibri"/>
              </a:rPr>
              <a:t>ĮKSD surinkimas atsiradimo vietoje, kol mums nepasireiškė jo poveikis, ir užteršto oro pakeitimas švariu.</a:t>
            </a:r>
          </a:p>
          <a:p>
            <a:endParaRPr lang="en-US"/>
          </a:p>
        </p:txBody>
      </p:sp>
      <p:sp>
        <p:nvSpPr>
          <p:cNvPr id="30" name="TextBox 29">
            <a:extLst>
              <a:ext uri="{FF2B5EF4-FFF2-40B4-BE49-F238E27FC236}">
                <a16:creationId xmlns:a16="http://schemas.microsoft.com/office/drawing/2014/main" id="{65238AFC-5BA5-EA4D-9DF4-A19D5EE9AF68}"/>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APSAUGOS PRIEMONĖS</a:t>
            </a:r>
          </a:p>
          <a:p>
            <a:r>
              <a:rPr lang="lt" sz="1200" b="0" i="0" strike="noStrike" cap="none" spc="0" baseline="0">
                <a:solidFill>
                  <a:srgbClr val="000000"/>
                </a:solidFill>
                <a:effectLst/>
                <a:latin typeface="Calibri"/>
                <a:ea typeface="Calibri"/>
                <a:cs typeface="Calibri"/>
              </a:rPr>
              <a:t>AAP (pvz., veido kaukės) apsaugo darbuotojus nuo dulkių, kai visų kitų valdymo priemonių nepakanka poveikio rizikai kontroliuoti.</a:t>
            </a:r>
          </a:p>
          <a:p>
            <a:endParaRPr lang="en-US"/>
          </a:p>
        </p:txBody>
      </p:sp>
      <p:sp>
        <p:nvSpPr>
          <p:cNvPr id="31" name="TextBox 30">
            <a:extLst>
              <a:ext uri="{FF2B5EF4-FFF2-40B4-BE49-F238E27FC236}">
                <a16:creationId xmlns:a16="http://schemas.microsoft.com/office/drawing/2014/main" id="{AB660412-ECE7-334F-BC67-5B70703BB86B}"/>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VANDUO</a:t>
            </a:r>
          </a:p>
          <a:p>
            <a:pPr>
              <a:spcAft>
                <a:spcPts val="300"/>
              </a:spcAft>
            </a:pPr>
            <a:r>
              <a:rPr lang="lt" sz="1200" b="0" i="0" strike="noStrike" cap="none" spc="0" baseline="0">
                <a:solidFill>
                  <a:srgbClr val="000000"/>
                </a:solidFill>
                <a:effectLst/>
                <a:latin typeface="Calibri"/>
                <a:ea typeface="Calibri"/>
                <a:cs typeface="Calibri"/>
              </a:rPr>
              <a:t>Renkantis drėgnus procesus dulkės negali patekti į orą, nes daleles sulaiko vanduo.</a:t>
            </a:r>
          </a:p>
          <a:p>
            <a:pPr>
              <a:spcAft>
                <a:spcPts val="300"/>
              </a:spcAft>
            </a:pPr>
            <a:endParaRPr lang="en-US"/>
          </a:p>
        </p:txBody>
      </p:sp>
    </p:spTree>
    <p:extLst>
      <p:ext uri="{BB962C8B-B14F-4D97-AF65-F5344CB8AC3E}">
        <p14:creationId xmlns:p14="http://schemas.microsoft.com/office/powerpoint/2010/main" val="303729932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lt" sz="2800" b="1" i="0" strike="noStrike" cap="none" spc="0" baseline="0">
                <a:solidFill>
                  <a:srgbClr val="F6A317"/>
                </a:solidFill>
                <a:effectLst/>
                <a:latin typeface="Helvetica"/>
                <a:ea typeface="Helvetica"/>
                <a:cs typeface="Helvetica"/>
              </a:rPr>
              <a:t>TOKIOS VEIKLOS KELIAMI PAVOJAI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Teisingas tokių priemonių veikimas yra esminis, siekiant apsaugoti mus nuo ĮKSD.</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Ilgalaikis didelio kiekio ĮKSD poveikis gali sukelti neįgalumą sukeliančią plaučių ligą.</a:t>
            </a:r>
          </a:p>
          <a:p>
            <a:pPr>
              <a:lnSpc>
                <a:spcPts val="2400"/>
              </a:lnSpc>
            </a:pPr>
            <a:r>
              <a:rPr lang="lt" sz="1800" b="0" i="0" strike="noStrike" cap="none" spc="0" baseline="0">
                <a:solidFill>
                  <a:srgbClr val="000000"/>
                </a:solidFill>
                <a:effectLst/>
                <a:latin typeface="Helvetica"/>
                <a:ea typeface="Helvetica"/>
                <a:cs typeface="Helvetica"/>
              </a:rPr>
              <a:t>Svarbu, kad kiekvieną dieną apsisaugotume nuo šių ore esančių dulkių poveikio. </a:t>
            </a:r>
          </a:p>
          <a:p>
            <a:pPr>
              <a:lnSpc>
                <a:spcPts val="2400"/>
              </a:lnSpc>
            </a:pPr>
            <a:r>
              <a:rPr lang="lt" sz="1800" b="0" i="0" strike="noStrike" cap="none" spc="0" baseline="0">
                <a:solidFill>
                  <a:srgbClr val="000000"/>
                </a:solidFill>
                <a:effectLst/>
                <a:latin typeface="Helvetica"/>
                <a:ea typeface="Helvetica"/>
                <a:cs typeface="Helvetica"/>
              </a:rPr>
              <a:t>Vadovaudamiesi gerąją patirtimi šiandien apsaugosite savo sveikatą rytoj.</a:t>
            </a:r>
          </a:p>
          <a:p>
            <a:pPr>
              <a:lnSpc>
                <a:spcPts val="2400"/>
              </a:lnSpc>
            </a:pPr>
            <a:r>
              <a:rPr lang="lt" sz="1800" b="0" i="0" strike="noStrike" cap="none" spc="0" baseline="0">
                <a:solidFill>
                  <a:srgbClr val="000000"/>
                </a:solidFill>
                <a:effectLst/>
                <a:latin typeface="Helvetica"/>
                <a:ea typeface="Helvetica"/>
                <a:cs typeface="Helvetica"/>
              </a:rPr>
              <a:t>Ką planuojate veikti išėję į pensiją?</a:t>
            </a:r>
          </a:p>
        </p:txBody>
      </p:sp>
      <p:pic>
        <p:nvPicPr>
          <p:cNvPr id="7" name="Picture Placeholder 6" descr="A picture containing a sick person.&#10;">
            <a:extLst>
              <a:ext uri="{FF2B5EF4-FFF2-40B4-BE49-F238E27FC236}">
                <a16:creationId xmlns:a16="http://schemas.microsoft.com/office/drawing/2014/main" id="{89D6CD10-AD9D-9A45-87D3-BC373374B39F}"/>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Old man riding a wave on a surfboard in the ocean.">
            <a:extLst>
              <a:ext uri="{FF2B5EF4-FFF2-40B4-BE49-F238E27FC236}">
                <a16:creationId xmlns:a16="http://schemas.microsoft.com/office/drawing/2014/main" id="{F8D1D515-97C3-E145-92C1-EA4CDB970638}"/>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2FFA503-E478-F44F-851B-B0BB20E05F8B}"/>
              </a:ext>
            </a:extLst>
          </p:cNvPr>
          <p:cNvSpPr>
            <a:spLocks noGrp="1"/>
          </p:cNvSpPr>
          <p:nvPr>
            <p:ph type="body" sz="quarter" idx="10"/>
          </p:nvPr>
        </p:nvSpPr>
        <p:spPr>
          <a:xfrm>
            <a:off x="777244" y="1640901"/>
            <a:ext cx="4920171" cy="850900"/>
          </a:xfrm>
        </p:spPr>
        <p:txBody>
          <a:bodyPr/>
          <a:lstStyle/>
          <a:p>
            <a:r>
              <a:rPr lang="lt" sz="2800" b="1" i="0" strike="noStrike" cap="none" spc="0" baseline="0">
                <a:solidFill>
                  <a:srgbClr val="F6A317"/>
                </a:solidFill>
                <a:effectLst/>
                <a:latin typeface="Helvetica"/>
                <a:ea typeface="Helvetica"/>
                <a:cs typeface="Helvetica"/>
              </a:rPr>
              <a:t>KAIP VĖDINIMAS SUMAŽINA ĮKSD</a:t>
            </a:r>
          </a:p>
        </p:txBody>
      </p:sp>
      <p:sp>
        <p:nvSpPr>
          <p:cNvPr id="3" name="Text Placeholder 2">
            <a:extLst>
              <a:ext uri="{FF2B5EF4-FFF2-40B4-BE49-F238E27FC236}">
                <a16:creationId xmlns:a16="http://schemas.microsoft.com/office/drawing/2014/main" id="{626AC553-3CC0-A94C-89A7-8650A9D69CB2}"/>
              </a:ext>
            </a:extLst>
          </p:cNvPr>
          <p:cNvSpPr>
            <a:spLocks noGrp="1"/>
          </p:cNvSpPr>
          <p:nvPr>
            <p:ph type="body" sz="quarter" idx="11"/>
          </p:nvPr>
        </p:nvSpPr>
        <p:spPr>
          <a:xfrm>
            <a:off x="777243" y="2747474"/>
            <a:ext cx="5453624" cy="3237451"/>
          </a:xfrm>
        </p:spPr>
        <p:txBody>
          <a:bodyPr/>
          <a:lstStyle/>
          <a:p>
            <a:pPr>
              <a:lnSpc>
                <a:spcPts val="2400"/>
              </a:lnSpc>
            </a:pPr>
            <a:r>
              <a:rPr lang="lt" sz="1800" b="0" i="0" strike="noStrike" cap="none" spc="0" baseline="0">
                <a:solidFill>
                  <a:srgbClr val="000000"/>
                </a:solidFill>
                <a:effectLst/>
                <a:latin typeface="Helvetica"/>
                <a:ea typeface="Helvetica"/>
                <a:cs typeface="Helvetica"/>
              </a:rPr>
              <a:t>Vėdinimas naudojamas ore esančių dulkių, apimančių įkvepiamąjį kristalinio silicio dioksidą, poveikiui darbuotojams mažinti.</a:t>
            </a:r>
          </a:p>
          <a:p>
            <a:pPr>
              <a:lnSpc>
                <a:spcPts val="2400"/>
              </a:lnSpc>
            </a:pPr>
            <a:r>
              <a:rPr lang="lt" sz="1800" b="0" i="0" strike="noStrike" cap="none" spc="0" baseline="0">
                <a:solidFill>
                  <a:srgbClr val="000000"/>
                </a:solidFill>
                <a:effectLst/>
                <a:latin typeface="Helvetica"/>
                <a:ea typeface="Helvetica"/>
                <a:cs typeface="Helvetica"/>
              </a:rPr>
              <a:t>Vėdinimo sistemų tikslas yra apsaugoti darbuotojus:</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surenkant darbo procesų metu ore susidarančias dulkes iki to, kol jos galėtų mus paveikti;</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užtikrinant, kad oro kokybė yra saugi, pakeičiant užterštą orą švariu.</a:t>
            </a:r>
          </a:p>
        </p:txBody>
      </p:sp>
      <p:pic>
        <p:nvPicPr>
          <p:cNvPr id="6" name="Picture Placeholder 8">
            <a:extLst>
              <a:ext uri="{FF2B5EF4-FFF2-40B4-BE49-F238E27FC236}">
                <a16:creationId xmlns:a16="http://schemas.microsoft.com/office/drawing/2014/main" id="{4948EDDA-671C-4E9A-B938-FBDB4B68686B}"/>
              </a:ext>
            </a:extLst>
          </p:cNvPr>
          <p:cNvPicPr>
            <a:picLocks noGrp="1" noChangeAspect="1"/>
          </p:cNvPicPr>
          <p:nvPr>
            <p:ph type="pic" sz="quarter" idx="12"/>
          </p:nvPr>
        </p:nvPicPr>
        <p:blipFill rotWithShape="1">
          <a:blip r:embed="rId3"/>
          <a:srcRect l="1948" r="19401"/>
          <a:stretch/>
        </p:blipFill>
        <p:spPr>
          <a:xfrm>
            <a:off x="6383547" y="2491801"/>
            <a:ext cx="5383911" cy="3111448"/>
          </a:xfrm>
          <a:prstGeom prst="rect">
            <a:avLst/>
          </a:prstGeom>
        </p:spPr>
      </p:pic>
      <p:sp>
        <p:nvSpPr>
          <p:cNvPr id="4" name="TextBox 3">
            <a:extLst>
              <a:ext uri="{FF2B5EF4-FFF2-40B4-BE49-F238E27FC236}">
                <a16:creationId xmlns:a16="http://schemas.microsoft.com/office/drawing/2014/main" id="{58807824-4653-4EE2-98EC-F6A5CD9E19C6}"/>
              </a:ext>
            </a:extLst>
          </p:cNvPr>
          <p:cNvSpPr txBox="1"/>
          <p:nvPr/>
        </p:nvSpPr>
        <p:spPr>
          <a:xfrm>
            <a:off x="6383547" y="5585714"/>
            <a:ext cx="5383911" cy="523220"/>
          </a:xfrm>
          <a:prstGeom prst="rect">
            <a:avLst/>
          </a:prstGeom>
          <a:noFill/>
        </p:spPr>
        <p:txBody>
          <a:bodyPr wrap="square" rtlCol="0">
            <a:spAutoFit/>
          </a:bodyPr>
          <a:lstStyle/>
          <a:p>
            <a:pPr algn="ctr"/>
            <a:r>
              <a:rPr lang="lt" sz="1400" b="0" i="0" strike="noStrike" cap="none" spc="0" baseline="0">
                <a:solidFill>
                  <a:srgbClr val="000000"/>
                </a:solidFill>
                <a:effectLst/>
                <a:latin typeface="Helvetica"/>
                <a:ea typeface="Helvetica"/>
                <a:cs typeface="Helvetica"/>
              </a:rPr>
              <a:t>Įrankiuose sumontuotos ištraukiamosios vėdinimo sistemos surenka dulkes jų susidarymo vietoje.</a:t>
            </a:r>
          </a:p>
        </p:txBody>
      </p:sp>
    </p:spTree>
    <p:extLst>
      <p:ext uri="{BB962C8B-B14F-4D97-AF65-F5344CB8AC3E}">
        <p14:creationId xmlns:p14="http://schemas.microsoft.com/office/powerpoint/2010/main" val="254769967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C5C503-148E-804A-B6BD-D81F27B00C0E}"/>
              </a:ext>
            </a:extLst>
          </p:cNvPr>
          <p:cNvSpPr>
            <a:spLocks noGrp="1"/>
          </p:cNvSpPr>
          <p:nvPr>
            <p:ph type="body" sz="quarter" idx="10"/>
          </p:nvPr>
        </p:nvSpPr>
        <p:spPr/>
        <p:txBody>
          <a:bodyPr/>
          <a:lstStyle/>
          <a:p>
            <a:r>
              <a:rPr lang="lt" sz="2800" b="1" i="0" strike="noStrike" cap="none" spc="0" baseline="0">
                <a:solidFill>
                  <a:srgbClr val="F6A317"/>
                </a:solidFill>
                <a:effectLst/>
                <a:latin typeface="Helvetica"/>
                <a:ea typeface="Helvetica"/>
                <a:cs typeface="Helvetica"/>
              </a:rPr>
              <a:t>VĖDINIMO METODAI</a:t>
            </a:r>
          </a:p>
        </p:txBody>
      </p:sp>
      <p:sp>
        <p:nvSpPr>
          <p:cNvPr id="3" name="Text Placeholder 2">
            <a:extLst>
              <a:ext uri="{FF2B5EF4-FFF2-40B4-BE49-F238E27FC236}">
                <a16:creationId xmlns:a16="http://schemas.microsoft.com/office/drawing/2014/main" id="{562CA652-A9E6-B84D-85CE-90E1A47F6B48}"/>
              </a:ext>
            </a:extLst>
          </p:cNvPr>
          <p:cNvSpPr>
            <a:spLocks noGrp="1"/>
          </p:cNvSpPr>
          <p:nvPr>
            <p:ph type="body" sz="quarter" idx="11"/>
          </p:nvPr>
        </p:nvSpPr>
        <p:spPr>
          <a:xfrm>
            <a:off x="783579" y="2252507"/>
            <a:ext cx="5858761" cy="3682369"/>
          </a:xfrm>
        </p:spPr>
        <p:txBody>
          <a:bodyPr anchor="t"/>
          <a:lstStyle/>
          <a:p>
            <a:pPr>
              <a:lnSpc>
                <a:spcPts val="2400"/>
              </a:lnSpc>
              <a:spcAft>
                <a:spcPts val="1000"/>
              </a:spcAft>
            </a:pPr>
            <a:r>
              <a:rPr lang="lt" sz="1800" b="0" i="0" strike="noStrike" cap="none" spc="0" baseline="0">
                <a:solidFill>
                  <a:srgbClr val="000000"/>
                </a:solidFill>
                <a:effectLst/>
                <a:latin typeface="Helvetica"/>
                <a:ea typeface="Helvetica"/>
                <a:cs typeface="Helvetica"/>
              </a:rPr>
              <a:t>Yra trijų tipų vėdinimo sistemos, atliekančios skirtingas funkcijas:</a:t>
            </a:r>
          </a:p>
          <a:p>
            <a:pPr marL="285750" indent="-285750">
              <a:lnSpc>
                <a:spcPts val="2400"/>
              </a:lnSpc>
              <a:spcBef>
                <a:spcPts val="600"/>
              </a:spcBef>
              <a:buFont typeface="Arial" panose="020B0604020202020204" pitchFamily="34" charset="0"/>
              <a:buChar char="•"/>
            </a:pPr>
            <a:r>
              <a:rPr lang="lt" sz="1800" b="1" i="0" strike="noStrike" cap="none" spc="0" baseline="0">
                <a:solidFill>
                  <a:srgbClr val="000000"/>
                </a:solidFill>
                <a:effectLst/>
                <a:latin typeface="Helvetica"/>
                <a:ea typeface="Helvetica"/>
                <a:cs typeface="Helvetica"/>
              </a:rPr>
              <a:t>Natūralus vėdinimas</a:t>
            </a:r>
            <a:r>
              <a:rPr lang="lt" sz="1800" b="0" i="0" strike="noStrike" cap="none" spc="0" baseline="0">
                <a:solidFill>
                  <a:srgbClr val="000000"/>
                </a:solidFill>
                <a:effectLst/>
                <a:latin typeface="Helvetica"/>
                <a:ea typeface="Helvetica"/>
                <a:cs typeface="Helvetica"/>
              </a:rPr>
              <a:t> – (pvz., pro langus, duris ir pan. patenkantis šviežias oras) leidžia orui judėti, natūraliai sumažindamas ore sklandančius teršalus.</a:t>
            </a:r>
          </a:p>
          <a:p>
            <a:pPr marL="285750" indent="-285750">
              <a:lnSpc>
                <a:spcPts val="2400"/>
              </a:lnSpc>
              <a:spcBef>
                <a:spcPts val="600"/>
              </a:spcBef>
              <a:buFont typeface="Arial" panose="020B0604020202020204" pitchFamily="34" charset="0"/>
              <a:buChar char="•"/>
            </a:pPr>
            <a:r>
              <a:rPr lang="lt" sz="1800" b="1" i="0" strike="noStrike" cap="none" spc="0" baseline="0">
                <a:solidFill>
                  <a:srgbClr val="000000"/>
                </a:solidFill>
                <a:effectLst/>
                <a:latin typeface="Helvetica"/>
                <a:ea typeface="Helvetica"/>
                <a:cs typeface="Helvetica"/>
              </a:rPr>
              <a:t>Sienose montuojami ventiliatoriai</a:t>
            </a:r>
            <a:r>
              <a:rPr lang="lt" sz="1800" b="0" i="0" strike="noStrike" cap="none" spc="0" baseline="0">
                <a:solidFill>
                  <a:srgbClr val="000000"/>
                </a:solidFill>
                <a:effectLst/>
                <a:latin typeface="Helvetica"/>
                <a:ea typeface="Helvetica"/>
                <a:cs typeface="Helvetica"/>
              </a:rPr>
              <a:t> – naudojami oro srautui sukurti, kad užterštas oras būtų pakeistas švariu.</a:t>
            </a:r>
          </a:p>
          <a:p>
            <a:pPr marL="285750" indent="-285750">
              <a:lnSpc>
                <a:spcPts val="2400"/>
              </a:lnSpc>
              <a:spcBef>
                <a:spcPts val="600"/>
              </a:spcBef>
              <a:buFont typeface="Arial" panose="020B0604020202020204" pitchFamily="34" charset="0"/>
              <a:buChar char="•"/>
            </a:pPr>
            <a:r>
              <a:rPr lang="lt" sz="1800" b="1" i="0" strike="noStrike" cap="none" spc="0" baseline="0">
                <a:solidFill>
                  <a:srgbClr val="000000"/>
                </a:solidFill>
                <a:effectLst/>
                <a:latin typeface="Helvetica"/>
                <a:ea typeface="Helvetica"/>
                <a:cs typeface="Helvetica"/>
              </a:rPr>
              <a:t>Ištraukiamasis vėdinimas</a:t>
            </a:r>
            <a:r>
              <a:rPr lang="lt" sz="1800" b="0" i="0" strike="noStrike" cap="none" spc="0" baseline="0">
                <a:solidFill>
                  <a:srgbClr val="000000"/>
                </a:solidFill>
                <a:effectLst/>
                <a:latin typeface="Helvetica"/>
                <a:ea typeface="Helvetica"/>
                <a:cs typeface="Helvetica"/>
              </a:rPr>
              <a:t> – naudojamas ore sklandančioms dulkėms surinkti prieš joms patenkant į darbuotojų kvėpavimo zoną ir saugiai jas ištraukti.</a:t>
            </a:r>
          </a:p>
          <a:p>
            <a:pPr marL="285750" indent="-285750">
              <a:lnSpc>
                <a:spcPts val="2400"/>
              </a:lnSpc>
              <a:buFont typeface="Arial" panose="020B0604020202020204" pitchFamily="34" charset="0"/>
              <a:buChar char="•"/>
            </a:pPr>
            <a:endParaRPr lang="en-US" sz="1800"/>
          </a:p>
        </p:txBody>
      </p:sp>
      <p:pic>
        <p:nvPicPr>
          <p:cNvPr id="4" name="Picture 3">
            <a:extLst>
              <a:ext uri="{FF2B5EF4-FFF2-40B4-BE49-F238E27FC236}">
                <a16:creationId xmlns:a16="http://schemas.microsoft.com/office/drawing/2014/main" id="{25B71734-E5BC-4D9B-BE64-6E127C590E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42340" y="1949295"/>
            <a:ext cx="5419725" cy="4095749"/>
          </a:xfrm>
          <a:prstGeom prst="rect">
            <a:avLst/>
          </a:prstGeom>
        </p:spPr>
      </p:pic>
    </p:spTree>
    <p:extLst>
      <p:ext uri="{BB962C8B-B14F-4D97-AF65-F5344CB8AC3E}">
        <p14:creationId xmlns:p14="http://schemas.microsoft.com/office/powerpoint/2010/main" val="39283093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5453623" cy="722737"/>
          </a:xfrm>
        </p:spPr>
        <p:txBody>
          <a:bodyPr/>
          <a:lstStyle/>
          <a:p>
            <a:r>
              <a:rPr lang="lt" sz="2800" b="1" i="0" strike="noStrike" cap="none" spc="0" baseline="0">
                <a:solidFill>
                  <a:srgbClr val="F6A317"/>
                </a:solidFill>
                <a:effectLst/>
                <a:latin typeface="Helvetica"/>
                <a:ea typeface="Helvetica"/>
                <a:cs typeface="Helvetica"/>
              </a:rPr>
              <a:t>VĖDINIMO TAIP IR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4" y="2363638"/>
            <a:ext cx="11039620" cy="3230407"/>
          </a:xfrm>
        </p:spPr>
        <p:txBody>
          <a:bodyPr/>
          <a:lstStyle/>
          <a:p>
            <a:pPr>
              <a:lnSpc>
                <a:spcPct val="100000"/>
              </a:lnSpc>
            </a:pPr>
            <a:r>
              <a:rPr lang="lt" sz="1600" b="1" i="0" strike="noStrike" cap="none" spc="0" baseline="0">
                <a:solidFill>
                  <a:srgbClr val="000000"/>
                </a:solidFill>
                <a:effectLst/>
                <a:latin typeface="Helvetica"/>
                <a:ea typeface="Helvetica"/>
                <a:cs typeface="Helvetica"/>
              </a:rPr>
              <a:t>TAIP</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Naudokite vėdinimo sistemas, jei tik įmanoma.</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Praneškite apie bet kokias su vėdinimo sistemomis susijusias problemas ar gedimus.</a:t>
            </a:r>
          </a:p>
          <a:p>
            <a:pPr marL="285750" indent="-285750">
              <a:lnSpc>
                <a:spcPct val="100000"/>
              </a:lnSpc>
              <a:spcAft>
                <a:spcPts val="1000"/>
              </a:spcAft>
              <a:buSzPct val="85000"/>
              <a:buFont typeface=".Apple Color Emoji UI"/>
              <a:buChar char="✅"/>
            </a:pPr>
            <a:r>
              <a:rPr lang="lt" sz="1600" b="0" i="0" strike="noStrike" cap="none" spc="0" baseline="0">
                <a:solidFill>
                  <a:srgbClr val="FF0000"/>
                </a:solidFill>
                <a:effectLst/>
                <a:latin typeface="Helvetica"/>
                <a:ea typeface="Helvetica"/>
                <a:cs typeface="Helvetica"/>
              </a:rPr>
              <a:t>Mokytojo tekstas – įrašykite papildomą tekstą apie jūsų kontekstą atitinkančią bendrąją vėdinimo informaciją.</a:t>
            </a:r>
          </a:p>
          <a:p>
            <a:pPr>
              <a:lnSpc>
                <a:spcPct val="100000"/>
              </a:lnSpc>
            </a:pPr>
            <a:r>
              <a:rPr lang="lt" sz="1600" b="1" i="0" strike="noStrike" cap="none" spc="0" baseline="0">
                <a:solidFill>
                  <a:srgbClr val="000000"/>
                </a:solidFill>
                <a:effectLst/>
                <a:latin typeface="Helvetica"/>
                <a:ea typeface="Helvetica"/>
                <a:cs typeface="Helvetica"/>
              </a:rPr>
              <a:t>NE</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Patys nieko nekeiskite vėdinimo sistemose.</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Šalia ištraukiamojo vėdinimo sistemų nenaudokite kilnojamų ventiliatorių, galinčių sutrikdyti oro tėkmę arba vėl sukelti nusėdusias dulkes į orą.</a:t>
            </a:r>
          </a:p>
          <a:p>
            <a:pPr marL="285750" indent="-285750">
              <a:lnSpc>
                <a:spcPct val="100000"/>
              </a:lnSpc>
              <a:buSzPct val="85000"/>
              <a:buFont typeface=".Apple Color Emoji UI"/>
              <a:buChar char="❌"/>
            </a:pPr>
            <a:r>
              <a:rPr lang="lt" sz="1600" b="0" i="0" strike="noStrike" cap="none" spc="0" baseline="0">
                <a:solidFill>
                  <a:srgbClr val="FF0000"/>
                </a:solidFill>
                <a:effectLst/>
                <a:latin typeface="Helvetica"/>
                <a:ea typeface="Helvetica"/>
                <a:cs typeface="Helvetica"/>
              </a:rPr>
              <a:t>Mokytojo tekstas – įrašykite papildomą tekstą apie jūsų kontekstą atitinkančią bendrąją vėdinimo informaciją.</a:t>
            </a:r>
          </a:p>
          <a:p>
            <a:pPr marL="285750" indent="-285750">
              <a:lnSpc>
                <a:spcPct val="100000"/>
              </a:lnSpc>
              <a:buSzPct val="85000"/>
              <a:buFont typeface=".Apple Color Emoji UI"/>
              <a:buChar char="✅"/>
            </a:pPr>
            <a:endParaRPr lang="en-US">
              <a:solidFill>
                <a:srgbClr val="FF0000"/>
              </a:solidFill>
            </a:endParaRPr>
          </a:p>
        </p:txBody>
      </p:sp>
    </p:spTree>
    <p:extLst>
      <p:ext uri="{BB962C8B-B14F-4D97-AF65-F5344CB8AC3E}">
        <p14:creationId xmlns:p14="http://schemas.microsoft.com/office/powerpoint/2010/main" val="28833325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lt" sz="2800" b="1" i="0" strike="noStrike" cap="none" spc="0" baseline="0">
                <a:solidFill>
                  <a:srgbClr val="F6A317"/>
                </a:solidFill>
                <a:effectLst/>
                <a:latin typeface="Helvetica"/>
                <a:ea typeface="Helvetica"/>
                <a:cs typeface="Helvetica"/>
              </a:rPr>
              <a:t>TUŠČIA SKAIDRĖ</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lt" sz="1800" b="0" i="0" strike="noStrike" cap="none" spc="0" baseline="0">
                <a:solidFill>
                  <a:srgbClr val="000000"/>
                </a:solidFill>
                <a:effectLst/>
                <a:latin typeface="Helvetica"/>
                <a:ea typeface="Helvetica"/>
                <a:cs typeface="Helvetica"/>
              </a:rPr>
              <a:t>Naudokite šią skaidrę darbo aplinkai ir (arba) kontekstui pritaikytai mokymo medžiagai sukurti.</a:t>
            </a:r>
          </a:p>
          <a:p>
            <a:pPr>
              <a:lnSpc>
                <a:spcPts val="2400"/>
              </a:lnSpc>
            </a:pPr>
            <a:r>
              <a:rPr lang="lt" sz="1800" b="0" i="0" strike="noStrike" cap="none" spc="0" baseline="0">
                <a:solidFill>
                  <a:srgbClr val="000000"/>
                </a:solidFill>
                <a:effectLst/>
                <a:latin typeface="Helvetica"/>
                <a:ea typeface="Helvetica"/>
                <a:cs typeface="Helvetica"/>
              </a:rPr>
              <a:t>Norėdami pakeisti paveikslą spauskite dešinį pelės mygtuką &gt; keisti paveikslą &gt; iš failo.</a:t>
            </a:r>
          </a:p>
          <a:p>
            <a:pPr>
              <a:lnSpc>
                <a:spcPts val="2400"/>
              </a:lnSpc>
            </a:pPr>
            <a:r>
              <a:rPr lang="lt" sz="1800" b="0" i="0" strike="noStrike" cap="none" spc="0" baseline="0">
                <a:solidFill>
                  <a:srgbClr val="000000"/>
                </a:solidFill>
                <a:effectLst/>
                <a:latin typeface="Helvetica"/>
                <a:ea typeface="Helvetica"/>
                <a:cs typeface="Helvetica"/>
              </a:rPr>
              <a:t>Norėdami sukurti daugiau skaidrių, spustelėkite viršuje esantį skirtuką „Nauja skaidrė“.</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0852129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lt" sz="2800" b="1" i="0" strike="noStrike" cap="none" spc="0" baseline="0">
                <a:solidFill>
                  <a:srgbClr val="F6A317"/>
                </a:solidFill>
                <a:effectLst/>
                <a:latin typeface="Helvetica"/>
                <a:ea typeface="Helvetica"/>
                <a:cs typeface="Helvetica"/>
              </a:rPr>
              <a:t>IŠVADA</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lt" sz="1800" b="0" i="0" strike="noStrike" cap="none" spc="0" baseline="0">
                <a:solidFill>
                  <a:srgbClr val="000000"/>
                </a:solidFill>
                <a:effectLst/>
                <a:latin typeface="Helvetica"/>
                <a:ea typeface="Helvetica"/>
                <a:cs typeface="Helvetica"/>
              </a:rPr>
              <a:t>Vėdinimas yra svarbi dulkių kontrolės dalis, padedanti išlaikyti saugų oro kokybės lygį.</a:t>
            </a:r>
          </a:p>
          <a:p>
            <a:pPr>
              <a:lnSpc>
                <a:spcPts val="2400"/>
              </a:lnSpc>
              <a:spcBef>
                <a:spcPts val="600"/>
              </a:spcBef>
              <a:spcAft>
                <a:spcPts val="1000"/>
              </a:spcAft>
            </a:pPr>
            <a:r>
              <a:rPr lang="lt" sz="1800" b="0" i="0" strike="noStrike" cap="none" spc="0" baseline="0">
                <a:solidFill>
                  <a:srgbClr val="000000"/>
                </a:solidFill>
                <a:effectLst/>
                <a:latin typeface="Helvetica"/>
                <a:ea typeface="Helvetica"/>
                <a:cs typeface="Helvetica"/>
              </a:rPr>
              <a:t>Atminkite:</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kai įmanoma, visada naudokitės vėdinimo sistemomis;</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nieko nekeiskite vėdinimo sistemose;</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jei įtariate, kad vėdinimo sistema neveikia tinkamai, informuokite padalinyje esantį vadovą.</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a:p>
          <a:p>
            <a:pPr>
              <a:lnSpc>
                <a:spcPts val="2400"/>
              </a:lnSpc>
            </a:pPr>
            <a:endParaRPr lang="en-US" sz="180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34858959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r>
              <a:rPr lang="lt" sz="2800" b="1" i="0" strike="noStrike" cap="none" spc="0" baseline="0">
                <a:solidFill>
                  <a:srgbClr val="F6A317"/>
                </a:solidFill>
                <a:effectLst/>
                <a:latin typeface="Helvetica"/>
                <a:ea typeface="Helvetica"/>
                <a:cs typeface="Helvetica"/>
              </a:rPr>
              <a:t>TOLESNIS MOKYMASIS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3" history="0"/>
              </a:rPr>
              <a:t>Geroji bendrojo vėdinimo patirtis (2.1.9 užduočių lapas)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4" history="0"/>
              </a:rPr>
              <a:t>NEPSI gerosios patirties vadovas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5" history="0"/>
              </a:rPr>
              <a:t>NEPSI vadovas mažoms ir vidutinėms įmonėms</a:t>
            </a:r>
          </a:p>
        </p:txBody>
      </p:sp>
      <p:sp>
        <p:nvSpPr>
          <p:cNvPr id="4" name="Rounded Rectangle 3">
            <a:extLst>
              <a:ext uri="{FF2B5EF4-FFF2-40B4-BE49-F238E27FC236}">
                <a16:creationId xmlns:a16="http://schemas.microsoft.com/office/drawing/2014/main" id="{664076B8-4B8B-9A4C-BC62-87D5AB8D7D1F}"/>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E755BC8-9263-4A42-8BC8-2ABF4DB8BB35}"/>
              </a:ext>
            </a:extLst>
          </p:cNvPr>
          <p:cNvSpPr/>
          <p:nvPr/>
        </p:nvSpPr>
        <p:spPr>
          <a:xfrm>
            <a:off x="1088454" y="5242918"/>
            <a:ext cx="10022946" cy="477054"/>
          </a:xfrm>
          <a:prstGeom prst="rect">
            <a:avLst/>
          </a:prstGeom>
          <a:noFill/>
          <a:ln>
            <a:noFill/>
          </a:ln>
        </p:spPr>
        <p:txBody>
          <a:bodyPr wrap="square" anchor="ctr">
            <a:spAutoFit/>
          </a:bodyPr>
          <a:lstStyle/>
          <a:p>
            <a:pPr>
              <a:lnSpc>
                <a:spcPts val="3000"/>
              </a:lnSpc>
              <a:spcBef>
                <a:spcPts val="1200"/>
              </a:spcBef>
              <a:spcAft>
                <a:spcPts val="1200"/>
              </a:spcAft>
              <a:buSzPct val="130000"/>
            </a:pPr>
            <a:r>
              <a:rPr lang="lt" b="0" i="0" strike="noStrike" cap="none" spc="0" baseline="0">
                <a:solidFill>
                  <a:srgbClr val="000000"/>
                </a:solidFill>
                <a:effectLst/>
                <a:latin typeface="Calibri"/>
                <a:ea typeface="Calibri"/>
                <a:cs typeface="Calibri"/>
              </a:rPr>
              <a:t>Daugiau mokymosi apie ĮKSD išteklių rasite apsilankę </a:t>
            </a:r>
            <a:r>
              <a:rPr lang="lt" b="1" i="0" strike="noStrike" cap="none" spc="0" baseline="0">
                <a:solidFill>
                  <a:srgbClr val="000000"/>
                </a:solidFill>
                <a:effectLst/>
                <a:latin typeface="Calibri"/>
                <a:ea typeface="Calibri"/>
                <a:cs typeface="Calibri"/>
              </a:rPr>
              <a:t>NEPSI e-mokymosi platformoje</a:t>
            </a:r>
            <a:r>
              <a:rPr lang="lt" b="0" i="0" strike="noStrike" cap="none" spc="0" baseline="0">
                <a:solidFill>
                  <a:srgbClr val="000000"/>
                </a:solidFill>
                <a:effectLst/>
                <a:latin typeface="Calibri"/>
                <a:ea typeface="Calibri"/>
                <a:cs typeface="Calibri"/>
              </a:rPr>
              <a:t> </a:t>
            </a:r>
            <a:r>
              <a:rPr lang="lt" b="0" i="0" strike="noStrike" cap="none" spc="0" baseline="0">
                <a:solidFill>
                  <a:srgbClr val="000000"/>
                </a:solidFill>
                <a:effectLst/>
                <a:latin typeface="Calibri"/>
                <a:ea typeface="Calibri"/>
                <a:cs typeface="Calibri"/>
                <a:hlinkClick r:id="rId6" history="0"/>
              </a:rPr>
              <a:t>training.nepsi.eu</a:t>
            </a:r>
            <a:r>
              <a:rPr lang="lt" b="0" i="0" strike="noStrike" cap="none" spc="0" baseline="0">
                <a:solidFill>
                  <a:srgbClr val="000000"/>
                </a:solidFill>
                <a:effectLst/>
                <a:latin typeface="Calibri"/>
                <a:ea typeface="Calibri"/>
                <a:cs typeface="Calibri"/>
              </a:rPr>
              <a:t>.</a:t>
            </a:r>
          </a:p>
        </p:txBody>
      </p:sp>
    </p:spTree>
    <p:extLst>
      <p:ext uri="{BB962C8B-B14F-4D97-AF65-F5344CB8AC3E}">
        <p14:creationId xmlns:p14="http://schemas.microsoft.com/office/powerpoint/2010/main" val="18744016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General Ventilation" id="{A96ADDEE-E5AB-104E-87B4-98BFC61B8EF6}" vid="{AD8F85EB-804D-284D-BBBB-AE7BAA1C95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eate a new document." ma:contentTypeScope="" ma:versionID="faf1aa6d15b9adb49a0b891fe4a00013">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7ba6bf6e91e33836e2f172761726ee8a"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6d9d7403-2d8c-4818-ae25-2c5629bc7330"/>
    <ds:schemaRef ds:uri="http://purl.org/dc/terms/"/>
    <ds:schemaRef ds:uri="d8ecf516-e360-4672-81b9-68723bedb71f"/>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8D645886-02B3-4229-9B16-697788E61B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120</TotalTime>
  <Words>858</Words>
  <Application>Microsoft Office PowerPoint</Application>
  <PresentationFormat>Plačiaekranė</PresentationFormat>
  <Paragraphs>82</Paragraphs>
  <Slides>12</Slides>
  <Notes>11</Notes>
  <HiddenSlides>1</HiddenSlides>
  <MMClips>0</MMClips>
  <ScaleCrop>false</ScaleCrop>
  <HeadingPairs>
    <vt:vector size="4" baseType="variant">
      <vt:variant>
        <vt:lpstr>Tema</vt:lpstr>
      </vt:variant>
      <vt:variant>
        <vt:i4>1</vt:i4>
      </vt:variant>
      <vt:variant>
        <vt:lpstr>Skaidrių pavadinimai</vt:lpstr>
      </vt:variant>
      <vt:variant>
        <vt:i4>12</vt:i4>
      </vt:variant>
    </vt:vector>
  </HeadingPairs>
  <TitlesOfParts>
    <vt:vector size="13" baseType="lpstr">
      <vt:lpstr>Office Theme</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Bhavya</cp:lastModifiedBy>
  <cp:revision>23</cp:revision>
  <dcterms:created xsi:type="dcterms:W3CDTF">2020-06-24T14:34:32Z</dcterms:created>
  <dcterms:modified xsi:type="dcterms:W3CDTF">2022-10-04T16:49:12Z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