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3" r:id="rId7"/>
    <p:sldId id="272" r:id="rId8"/>
    <p:sldId id="275" r:id="rId9"/>
    <p:sldId id="276" r:id="rId10"/>
    <p:sldId id="260" r:id="rId11"/>
    <p:sldId id="274" r:id="rId12"/>
    <p:sldId id="277" r:id="rId13"/>
    <p:sldId id="279" r:id="rId14"/>
    <p:sldId id="266" r:id="rId15"/>
    <p:sldId id="264" r:id="rId16"/>
    <p:sldId id="278" r:id="rId17"/>
    <p:sldId id="281"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8C2694-770B-0945-884E-439F56319AFD}" v="1" dt="2020-12-09T20:31:24.6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220"/>
    <p:restoredTop sz="78662" autoAdjust="0"/>
  </p:normalViewPr>
  <p:slideViewPr>
    <p:cSldViewPr snapToGrid="0">
      <p:cViewPr varScale="1">
        <p:scale>
          <a:sx n="57" d="100"/>
          <a:sy n="57" d="100"/>
        </p:scale>
        <p:origin x="1002" y="6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1E8C2694-770B-0945-884E-439F56319AFD}"/>
    <pc:docChg chg="modSld">
      <pc:chgData name="Samuel Davies" userId="4bb99b2c-4e56-4c10-ad8a-c1b2d904d94c" providerId="ADAL" clId="{1E8C2694-770B-0945-884E-439F56319AFD}" dt="2020-12-09T21:29:52.181" v="33" actId="20577"/>
      <pc:docMkLst>
        <pc:docMk/>
      </pc:docMkLst>
      <pc:sldChg chg="modNotesTx">
        <pc:chgData name="Samuel Davies" userId="4bb99b2c-4e56-4c10-ad8a-c1b2d904d94c" providerId="ADAL" clId="{1E8C2694-770B-0945-884E-439F56319AFD}" dt="2020-12-09T20:32:23.370" v="20" actId="113"/>
        <pc:sldMkLst>
          <pc:docMk/>
          <pc:sldMk cId="855221689" sldId="272"/>
        </pc:sldMkLst>
      </pc:sldChg>
      <pc:sldChg chg="modSp mod">
        <pc:chgData name="Samuel Davies" userId="4bb99b2c-4e56-4c10-ad8a-c1b2d904d94c" providerId="ADAL" clId="{1E8C2694-770B-0945-884E-439F56319AFD}" dt="2020-12-09T21:29:52.181" v="33" actId="20577"/>
        <pc:sldMkLst>
          <pc:docMk/>
          <pc:sldMk cId="2658409608" sldId="273"/>
        </pc:sldMkLst>
        <pc:spChg chg="mod">
          <ac:chgData name="Samuel Davies" userId="4bb99b2c-4e56-4c10-ad8a-c1b2d904d94c" providerId="ADAL" clId="{1E8C2694-770B-0945-884E-439F56319AFD}" dt="2020-12-09T21:29:52.181" v="33" actId="20577"/>
          <ac:spMkLst>
            <pc:docMk/>
            <pc:sldMk cId="2658409608" sldId="273"/>
            <ac:spMk id="3" creationId="{778F63C9-1C70-4F4D-9234-7DEE4FC33B21}"/>
          </ac:spMkLst>
        </pc:spChg>
      </pc:sldChg>
      <pc:sldChg chg="modSp mod">
        <pc:chgData name="Samuel Davies" userId="4bb99b2c-4e56-4c10-ad8a-c1b2d904d94c" providerId="ADAL" clId="{1E8C2694-770B-0945-884E-439F56319AFD}" dt="2020-12-09T20:31:59.406" v="18" actId="113"/>
        <pc:sldMkLst>
          <pc:docMk/>
          <pc:sldMk cId="212767136" sldId="277"/>
        </pc:sldMkLst>
        <pc:spChg chg="mod">
          <ac:chgData name="Samuel Davies" userId="4bb99b2c-4e56-4c10-ad8a-c1b2d904d94c" providerId="ADAL" clId="{1E8C2694-770B-0945-884E-439F56319AFD}" dt="2020-12-09T20:31:59.406" v="18" actId="113"/>
          <ac:spMkLst>
            <pc:docMk/>
            <pc:sldMk cId="212767136" sldId="277"/>
            <ac:spMk id="7" creationId="{DBD2A384-D14E-41D5-BBC0-8C609827F080}"/>
          </ac:spMkLst>
        </pc:spChg>
      </pc:sldChg>
      <pc:sldChg chg="modSp mod">
        <pc:chgData name="Samuel Davies" userId="4bb99b2c-4e56-4c10-ad8a-c1b2d904d94c" providerId="ADAL" clId="{1E8C2694-770B-0945-884E-439F56319AFD}" dt="2020-12-09T20:31:22.787" v="1" actId="20577"/>
        <pc:sldMkLst>
          <pc:docMk/>
          <pc:sldMk cId="41992786" sldId="280"/>
        </pc:sldMkLst>
        <pc:spChg chg="mod">
          <ac:chgData name="Samuel Davies" userId="4bb99b2c-4e56-4c10-ad8a-c1b2d904d94c" providerId="ADAL" clId="{1E8C2694-770B-0945-884E-439F56319AFD}" dt="2020-12-09T20:31:22.787" v="1" actId="20577"/>
          <ac:spMkLst>
            <pc:docMk/>
            <pc:sldMk cId="41992786" sldId="280"/>
            <ac:spMk id="7" creationId="{11EB7C82-4052-B846-89A4-42945DBEBA5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9/12/2022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cs" sz="1200" b="0" i="0" strike="noStrike" cap="none" spc="0" baseline="0">
                <a:solidFill>
                  <a:srgbClr val="808080"/>
                </a:solidFill>
                <a:effectLst/>
                <a:latin typeface="Calibri"/>
                <a:ea typeface="Calibri"/>
                <a:cs typeface="Calibri"/>
              </a:rPr>
              <a:t>PROHLÁŠENÍ O PŘÍPUSTNÉM UŽITÍ: Tento dokument může obsahovat materiály, na které se vztahují autorská práva a jejichž užití nemusel vždy schválit jejich vlastník. Tyto dostupné materiály používáme, abychom zvýšili povědomí o rizicích dýchatelného krystalického oxidu křemičitého.</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446185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962550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800" b="0" i="0" strike="noStrike" cap="none" spc="0" baseline="0">
                <a:solidFill>
                  <a:srgbClr val="000000"/>
                </a:solidFill>
                <a:effectLst/>
                <a:latin typeface="Calibri"/>
                <a:ea typeface="Calibri"/>
                <a:cs typeface="Calibri"/>
              </a:rPr>
              <a:t>Nadměrná expozice vůči dýchatelnému krystalickému oxidu křemičitému (RCS) může pracovníkům v dlouhodobém výhledu způsobit závažné zdravotní problémy Z tohoto důvodu je nutné, aby každý pracovník znal osvědčené postupy, které tuto expozici omezují či eliminují. </a:t>
            </a:r>
          </a:p>
          <a:p>
            <a:endParaRPr lang="en-US" sz="1200" b="0" i="0" u="none" strike="noStrike" kern="1200">
              <a:solidFill>
                <a:schemeClr val="tx1"/>
              </a:solidFill>
              <a:effectLst/>
              <a:latin typeface="+mn-lt"/>
              <a:ea typeface="+mn-ea"/>
              <a:cs typeface="+mn-cs"/>
            </a:endParaRPr>
          </a:p>
          <a:p>
            <a:r>
              <a:rPr lang="cs" sz="1200" b="0" i="0" strike="noStrike" cap="none" spc="0" baseline="0">
                <a:solidFill>
                  <a:srgbClr val="000000"/>
                </a:solidFill>
                <a:effectLst/>
                <a:latin typeface="Calibri"/>
                <a:ea typeface="Calibri"/>
                <a:cs typeface="Calibri"/>
              </a:rPr>
              <a:t>Toto školení obsahuje základní informace o dýchatelném krystalickém oxidu křemičitém (RCS).</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146437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561110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546122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9213854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0555129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975328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0966187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9556725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901075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cs" sz="1000" b="0" i="0" strike="noStrike" cap="none" spc="0" baseline="0">
                <a:solidFill>
                  <a:srgbClr val="000000"/>
                </a:solidFill>
                <a:effectLst/>
                <a:latin typeface="Helvetica"/>
                <a:ea typeface="Helvetica"/>
                <a:cs typeface="Helvetica"/>
              </a:rPr>
              <a:t>Tento balíček školení byl vypracován jako součást Průvodce NEPSI osvědčenými postupy – navštivte stránku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5366B3-A96E-EA4E-B349-6DB4608F06A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7" name="Text Placeholder 4">
            <a:extLst>
              <a:ext uri="{FF2B5EF4-FFF2-40B4-BE49-F238E27FC236}">
                <a16:creationId xmlns:a16="http://schemas.microsoft.com/office/drawing/2014/main" id="{1EE8AA19-9B18-934D-8071-A0234AFA1771}"/>
              </a:ext>
            </a:extLst>
          </p:cNvPr>
          <p:cNvSpPr txBox="1"/>
          <p:nvPr userDrawn="1"/>
        </p:nvSpPr>
        <p:spPr>
          <a:xfrm>
            <a:off x="8007531" y="429114"/>
            <a:ext cx="380982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r" defTabSz="914400" rtl="0" eaLnBrk="1" fontAlgn="auto" latinLnBrk="0" hangingPunct="1">
              <a:lnSpc>
                <a:spcPct val="100000"/>
              </a:lnSpc>
              <a:spcBef>
                <a:spcPts val="1000"/>
              </a:spcBef>
              <a:spcAft>
                <a:spcPct val="0"/>
              </a:spcAft>
              <a:buClrTx/>
              <a:buSzTx/>
              <a:buFontTx/>
              <a:buNone/>
              <a:defRPr/>
            </a:pPr>
            <a:r>
              <a:rPr lang="cs" sz="1400" b="1" i="0" strike="noStrike" cap="none" spc="0" baseline="0" dirty="0">
                <a:solidFill>
                  <a:srgbClr val="F6A317"/>
                </a:solidFill>
                <a:effectLst/>
                <a:latin typeface="Helvetica"/>
                <a:ea typeface="Helvetica"/>
                <a:cs typeface="Helvetica"/>
              </a:rPr>
              <a:t>OBECNÝ ÚVOD K DÝCHATELNÉMU KRYSTALICKÉMU OXIDU KŘEMIČITÉMU</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8132635" cy="850900"/>
          </a:xfrm>
        </p:spPr>
        <p:txBody>
          <a:bodyPr anchor="t"/>
          <a:lstStyle/>
          <a:p>
            <a:r>
              <a:rPr lang="cs" sz="3000" b="1" i="0" strike="noStrike" cap="none" spc="0" baseline="0" dirty="0">
                <a:solidFill>
                  <a:srgbClr val="FFFFFF"/>
                </a:solidFill>
                <a:effectLst/>
                <a:latin typeface="Helvetica"/>
                <a:ea typeface="Helvetica"/>
                <a:cs typeface="Helvetica"/>
              </a:rPr>
              <a:t>OBECNÝ ÚVOD K DÝCHATELNÉMU KRYSTALICKÉMU OXIDU KŘEMIČITÉMU</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32090748-DC11-F1DB-4E26-003E0D8C1E8C}"/>
              </a:ext>
            </a:extLst>
          </p:cNvPr>
          <p:cNvSpPr/>
          <p:nvPr/>
        </p:nvSpPr>
        <p:spPr>
          <a:xfrm>
            <a:off x="8144933" y="457200"/>
            <a:ext cx="3606800" cy="5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UPOZORNĚNÍ</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cs" sz="1800" b="0" i="0" strike="noStrike" cap="none" spc="0" baseline="0" dirty="0">
                <a:solidFill>
                  <a:srgbClr val="000000"/>
                </a:solidFill>
                <a:effectLst/>
                <a:latin typeface="Helvetica"/>
                <a:ea typeface="Helvetica"/>
                <a:cs typeface="Helvetica"/>
              </a:rPr>
              <a:t>Informace v tomto powerpointovém školení mají povahu doporučení a informací. Nejedná se o standard či nařízení a nevznikají nové právní povinnosti, ani se nemění stávající povinnosti plynoucí ze zdravotní legislativy a politiky.</a:t>
            </a:r>
          </a:p>
        </p:txBody>
      </p:sp>
    </p:spTree>
    <p:extLst>
      <p:ext uri="{BB962C8B-B14F-4D97-AF65-F5344CB8AC3E}">
        <p14:creationId xmlns:p14="http://schemas.microsoft.com/office/powerpoint/2010/main" val="4199278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CZ" sz="3000"/>
              <a:t>ÚVOD (PRO ŠKOLITELE)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822090" cy="3601153"/>
          </a:xfrm>
        </p:spPr>
        <p:txBody>
          <a:bodyPr anchor="t"/>
          <a:lstStyle/>
          <a:p>
            <a:pPr>
              <a:lnSpc>
                <a:spcPts val="2600"/>
              </a:lnSpc>
            </a:pPr>
            <a:r>
              <a:rPr lang="cs-CZ" sz="1800" dirty="0">
                <a:latin typeface="Helvetica"/>
                <a:cs typeface="Helvetica"/>
              </a:rPr>
              <a:t>Pro účely implementace osvědčených postupů vypracovala NEPSI soubor vzdělávacích zdrojů. </a:t>
            </a:r>
          </a:p>
          <a:p>
            <a:pPr>
              <a:lnSpc>
                <a:spcPts val="2600"/>
              </a:lnSpc>
            </a:pPr>
            <a:r>
              <a:rPr lang="cs-CZ" sz="1800" dirty="0">
                <a:latin typeface="Helvetica"/>
                <a:cs typeface="Helvetica"/>
              </a:rPr>
              <a:t>Každý školicí set v PowerPointu pokrývá téma, které je relevantní pro pracovníky ve všech oborech, které používají materiály obsahující krystalický oxid křemičitý. Sety poskytují informace o riziku expozice vůči prachu, které se vztahují k tomuto tématu, a o osvědčených postupech a opatřeních k jejich zmírnění. Smyslem školení je informovat a vzdělávat pracovníky, aby dostupné mechanismy používali efektivně a omezili expozici vůči dýchatelnému krystalickému oxidu křemičitému (RCS) na pracovišti.</a:t>
            </a:r>
          </a:p>
          <a:p>
            <a:pPr>
              <a:lnSpc>
                <a:spcPts val="2600"/>
              </a:lnSpc>
            </a:pPr>
            <a:r>
              <a:rPr lang="cs-CZ" sz="1800" dirty="0">
                <a:latin typeface="Helvetica"/>
                <a:cs typeface="Helvetica"/>
              </a:rPr>
              <a:t>Použijte prázdnou šablonu a vyhrazená místa a přidejte si do tohoto školení další informace dle potřeby.</a:t>
            </a:r>
          </a:p>
        </p:txBody>
      </p:sp>
    </p:spTree>
    <p:extLst>
      <p:ext uri="{BB962C8B-B14F-4D97-AF65-F5344CB8AC3E}">
        <p14:creationId xmlns:p14="http://schemas.microsoft.com/office/powerpoint/2010/main" val="265840960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ÚVOD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r>
              <a:rPr lang="cs" sz="1800" b="1" i="0" strike="noStrike" cap="none" spc="0" baseline="0" dirty="0">
                <a:solidFill>
                  <a:srgbClr val="000000"/>
                </a:solidFill>
                <a:effectLst/>
                <a:latin typeface="Helvetica"/>
                <a:ea typeface="Helvetica"/>
                <a:cs typeface="Helvetica"/>
              </a:rPr>
              <a:t>Je naprosto zásadní, abyste se v práci chránili před nebezpečím.</a:t>
            </a:r>
          </a:p>
          <a:p>
            <a:endParaRPr lang="en-US" sz="1800" b="1" dirty="0"/>
          </a:p>
          <a:p>
            <a:r>
              <a:rPr lang="cs" sz="1800" b="0" i="0" strike="noStrike" cap="none" spc="0" baseline="0" dirty="0">
                <a:solidFill>
                  <a:srgbClr val="000000"/>
                </a:solidFill>
                <a:effectLst/>
                <a:latin typeface="Helvetica"/>
                <a:ea typeface="Helvetica"/>
                <a:cs typeface="Helvetica"/>
              </a:rPr>
              <a:t>Toto powerpointové školení se zabývá následujícími tématy: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Kde se vyskytuje krystalický oxid křemičitý</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Aktivity, které vedou ke vzniku dýchatelného krystalického oxidu křemičitého (RCS)</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Nebezpečí RCS</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Jak řídit RCS v práci</a:t>
            </a:r>
          </a:p>
          <a:p>
            <a:endParaRPr lang="en-US" sz="1800" dirty="0"/>
          </a:p>
        </p:txBody>
      </p:sp>
      <p:pic>
        <p:nvPicPr>
          <p:cNvPr id="6" name="Picture 5">
            <a:extLst>
              <a:ext uri="{FF2B5EF4-FFF2-40B4-BE49-F238E27FC236}">
                <a16:creationId xmlns:a16="http://schemas.microsoft.com/office/drawing/2014/main" id="{A8E893A7-7AA2-4E31-BFB8-49C58DD3509E}"/>
              </a:ext>
            </a:extLst>
          </p:cNvPr>
          <p:cNvPicPr>
            <a:picLocks noChangeAspect="1"/>
          </p:cNvPicPr>
          <p:nvPr/>
        </p:nvPicPr>
        <p:blipFill>
          <a:blip r:embed="rId3"/>
          <a:srcRect t="6553" b="2046"/>
          <a:stretch>
            <a:fillRect/>
          </a:stretch>
        </p:blipFill>
        <p:spPr>
          <a:xfrm>
            <a:off x="6415155" y="1750929"/>
            <a:ext cx="5224384" cy="4436510"/>
          </a:xfrm>
          <a:prstGeom prst="rect">
            <a:avLst/>
          </a:prstGeom>
        </p:spPr>
      </p:pic>
    </p:spTree>
    <p:extLst>
      <p:ext uri="{BB962C8B-B14F-4D97-AF65-F5344CB8AC3E}">
        <p14:creationId xmlns:p14="http://schemas.microsoft.com/office/powerpoint/2010/main" val="85522168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282A28-07C1-AB41-9435-24B2B6527A88}"/>
              </a:ext>
            </a:extLst>
          </p:cNvPr>
          <p:cNvSpPr>
            <a:spLocks noGrp="1"/>
          </p:cNvSpPr>
          <p:nvPr>
            <p:ph type="body" sz="quarter" idx="10"/>
          </p:nvPr>
        </p:nvSpPr>
        <p:spPr>
          <a:xfrm>
            <a:off x="777244" y="1640901"/>
            <a:ext cx="6825823" cy="850900"/>
          </a:xfrm>
        </p:spPr>
        <p:txBody>
          <a:bodyPr/>
          <a:lstStyle/>
          <a:p>
            <a:r>
              <a:rPr lang="cs" sz="3000" b="1" i="0" strike="noStrike" cap="none" spc="0" baseline="0" dirty="0">
                <a:solidFill>
                  <a:srgbClr val="F6A317"/>
                </a:solidFill>
                <a:effectLst/>
                <a:latin typeface="Helvetica"/>
                <a:ea typeface="Helvetica"/>
                <a:cs typeface="Helvetica"/>
              </a:rPr>
              <a:t>KDE SE VYSKYTUJE KRYSTALICKÝ OXID KŘEMIČITÝ</a:t>
            </a:r>
          </a:p>
        </p:txBody>
      </p:sp>
      <p:sp>
        <p:nvSpPr>
          <p:cNvPr id="3" name="Text Placeholder 2">
            <a:extLst>
              <a:ext uri="{FF2B5EF4-FFF2-40B4-BE49-F238E27FC236}">
                <a16:creationId xmlns:a16="http://schemas.microsoft.com/office/drawing/2014/main" id="{AE364FA0-62C4-124C-9609-6453034D9902}"/>
              </a:ext>
            </a:extLst>
          </p:cNvPr>
          <p:cNvSpPr>
            <a:spLocks noGrp="1"/>
          </p:cNvSpPr>
          <p:nvPr>
            <p:ph type="body" sz="quarter" idx="11"/>
          </p:nvPr>
        </p:nvSpPr>
        <p:spPr>
          <a:xfrm>
            <a:off x="777243" y="2596055"/>
            <a:ext cx="5453624" cy="3448990"/>
          </a:xfrm>
        </p:spPr>
        <p:txBody>
          <a:bodyPr/>
          <a:lstStyle/>
          <a:p>
            <a:pPr>
              <a:lnSpc>
                <a:spcPts val="2700"/>
              </a:lnSpc>
              <a:spcBef>
                <a:spcPts val="600"/>
              </a:spcBef>
              <a:spcAft>
                <a:spcPts val="1000"/>
              </a:spcAft>
              <a:defRPr/>
            </a:pPr>
            <a:r>
              <a:rPr lang="cs" sz="1800" b="0" i="0" strike="noStrike" cap="none" spc="0" baseline="0" dirty="0">
                <a:solidFill>
                  <a:srgbClr val="000000"/>
                </a:solidFill>
                <a:effectLst/>
                <a:latin typeface="Helvetica"/>
                <a:ea typeface="Helvetica"/>
                <a:cs typeface="Helvetica"/>
              </a:rPr>
              <a:t>Krystalický oxid křemičitý ve formě minerálního křemene se nachází v řadě materiálů jako:</a:t>
            </a:r>
          </a:p>
          <a:p>
            <a:pPr marL="285750" indent="-285750">
              <a:lnSpc>
                <a:spcPts val="2700"/>
              </a:lnSpc>
              <a:spcBef>
                <a:spcPct val="0"/>
              </a:spcBef>
              <a:buFont typeface="Arial" panose="020B0604020202020204" pitchFamily="34" charset="0"/>
              <a:buChar char="•"/>
              <a:defRPr/>
            </a:pPr>
            <a:r>
              <a:rPr lang="cs" sz="1800" b="0" i="0" strike="noStrike" cap="none" spc="0" baseline="0" dirty="0">
                <a:solidFill>
                  <a:srgbClr val="000000"/>
                </a:solidFill>
                <a:effectLst/>
                <a:latin typeface="Helvetica"/>
                <a:ea typeface="Helvetica"/>
                <a:cs typeface="Helvetica"/>
              </a:rPr>
              <a:t>Křemenec: Více než 95 %</a:t>
            </a:r>
          </a:p>
          <a:p>
            <a:pPr marL="285750" indent="-285750">
              <a:lnSpc>
                <a:spcPts val="2700"/>
              </a:lnSpc>
              <a:spcBef>
                <a:spcPct val="0"/>
              </a:spcBef>
              <a:buFont typeface="Arial" panose="020B0604020202020204" pitchFamily="34" charset="0"/>
              <a:buChar char="•"/>
              <a:defRPr/>
            </a:pPr>
            <a:r>
              <a:rPr lang="cs" sz="1800" b="0" i="0" strike="noStrike" cap="none" spc="0" baseline="0" dirty="0">
                <a:solidFill>
                  <a:srgbClr val="000000"/>
                </a:solidFill>
                <a:effectLst/>
                <a:latin typeface="Helvetica"/>
                <a:ea typeface="Helvetica"/>
                <a:cs typeface="Helvetica"/>
              </a:rPr>
              <a:t>Písek: Více než 90 %</a:t>
            </a:r>
          </a:p>
          <a:p>
            <a:pPr marL="285750" indent="-285750">
              <a:lnSpc>
                <a:spcPts val="2700"/>
              </a:lnSpc>
              <a:spcBef>
                <a:spcPct val="0"/>
              </a:spcBef>
              <a:buFont typeface="Arial" panose="020B0604020202020204" pitchFamily="34" charset="0"/>
              <a:buChar char="•"/>
              <a:defRPr/>
            </a:pPr>
            <a:r>
              <a:rPr lang="cs" sz="1800" b="0" i="0" strike="noStrike" cap="none" spc="0" baseline="0" dirty="0">
                <a:solidFill>
                  <a:srgbClr val="000000"/>
                </a:solidFill>
                <a:effectLst/>
                <a:latin typeface="Helvetica"/>
                <a:ea typeface="Helvetica"/>
                <a:cs typeface="Helvetica"/>
              </a:rPr>
              <a:t>Pískovec: Více než 90 %</a:t>
            </a:r>
          </a:p>
          <a:p>
            <a:pPr marL="285750" indent="-285750">
              <a:lnSpc>
                <a:spcPts val="2700"/>
              </a:lnSpc>
              <a:spcBef>
                <a:spcPct val="0"/>
              </a:spcBef>
              <a:buFont typeface="Arial" panose="020B0604020202020204" pitchFamily="34" charset="0"/>
              <a:buChar char="•"/>
              <a:defRPr/>
            </a:pPr>
            <a:r>
              <a:rPr lang="cs" sz="1800" b="0" i="0" strike="noStrike" cap="none" spc="0" baseline="0" dirty="0">
                <a:solidFill>
                  <a:srgbClr val="000000"/>
                </a:solidFill>
                <a:effectLst/>
                <a:latin typeface="Helvetica"/>
                <a:ea typeface="Helvetica"/>
                <a:cs typeface="Helvetica"/>
              </a:rPr>
              <a:t>Pazourek: Více než 90 %</a:t>
            </a:r>
          </a:p>
          <a:p>
            <a:pPr marL="285750" indent="-285750">
              <a:lnSpc>
                <a:spcPts val="2700"/>
              </a:lnSpc>
              <a:spcBef>
                <a:spcPct val="0"/>
              </a:spcBef>
              <a:buFont typeface="Arial" panose="020B0604020202020204" pitchFamily="34" charset="0"/>
              <a:buChar char="•"/>
              <a:defRPr/>
            </a:pPr>
            <a:r>
              <a:rPr lang="cs" sz="1800" b="0" i="0" strike="noStrike" cap="none" spc="0" baseline="0" dirty="0">
                <a:solidFill>
                  <a:srgbClr val="000000"/>
                </a:solidFill>
                <a:effectLst/>
                <a:latin typeface="Helvetica"/>
                <a:ea typeface="Helvetica"/>
                <a:cs typeface="Helvetica"/>
              </a:rPr>
              <a:t>Hrubozrnný pískovec: Více než 80 %</a:t>
            </a:r>
          </a:p>
          <a:p>
            <a:pPr marL="285750" indent="-285750">
              <a:lnSpc>
                <a:spcPts val="2700"/>
              </a:lnSpc>
              <a:spcBef>
                <a:spcPct val="0"/>
              </a:spcBef>
              <a:buFont typeface="Arial" panose="020B0604020202020204" pitchFamily="34" charset="0"/>
              <a:buChar char="•"/>
              <a:defRPr/>
            </a:pPr>
            <a:r>
              <a:rPr lang="cs" sz="1800" b="0" i="0" strike="noStrike" cap="none" spc="0" baseline="0" dirty="0">
                <a:solidFill>
                  <a:srgbClr val="000000"/>
                </a:solidFill>
                <a:effectLst/>
                <a:latin typeface="Helvetica"/>
                <a:ea typeface="Helvetica"/>
                <a:cs typeface="Helvetica"/>
              </a:rPr>
              <a:t>Lupek: 40 až 60 %</a:t>
            </a:r>
          </a:p>
          <a:p>
            <a:pPr marL="285750" indent="-285750">
              <a:lnSpc>
                <a:spcPts val="2700"/>
              </a:lnSpc>
              <a:spcBef>
                <a:spcPct val="0"/>
              </a:spcBef>
              <a:buFont typeface="Arial" panose="020B0604020202020204" pitchFamily="34" charset="0"/>
              <a:buChar char="•"/>
              <a:defRPr/>
            </a:pPr>
            <a:r>
              <a:rPr lang="cs" sz="1800" b="0" i="0" strike="noStrike" cap="none" spc="0" baseline="0" dirty="0">
                <a:solidFill>
                  <a:srgbClr val="000000"/>
                </a:solidFill>
                <a:effectLst/>
                <a:latin typeface="Helvetica"/>
                <a:ea typeface="Helvetica"/>
                <a:cs typeface="Helvetica"/>
              </a:rPr>
              <a:t>Břidlice: až 40 %</a:t>
            </a:r>
          </a:p>
          <a:p>
            <a:pPr>
              <a:lnSpc>
                <a:spcPts val="2300"/>
              </a:lnSpc>
              <a:spcBef>
                <a:spcPts val="600"/>
              </a:spcBef>
              <a:spcAft>
                <a:spcPts val="600"/>
              </a:spcAft>
              <a:defRPr/>
            </a:pPr>
            <a:endParaRPr lang="en-GB" sz="1800" dirty="0"/>
          </a:p>
          <a:p>
            <a:endParaRPr lang="en-US" sz="1800" dirty="0"/>
          </a:p>
        </p:txBody>
      </p:sp>
      <p:pic>
        <p:nvPicPr>
          <p:cNvPr id="5" name="Picture 4">
            <a:extLst>
              <a:ext uri="{FF2B5EF4-FFF2-40B4-BE49-F238E27FC236}">
                <a16:creationId xmlns:a16="http://schemas.microsoft.com/office/drawing/2014/main" id="{7A28D218-7023-7A4D-B3A2-E7B4675FA2A6}"/>
              </a:ext>
            </a:extLst>
          </p:cNvPr>
          <p:cNvPicPr>
            <a:picLocks noChangeAspect="1"/>
          </p:cNvPicPr>
          <p:nvPr/>
        </p:nvPicPr>
        <p:blipFill>
          <a:blip r:embed="rId2"/>
          <a:stretch>
            <a:fillRect/>
          </a:stretch>
        </p:blipFill>
        <p:spPr>
          <a:xfrm>
            <a:off x="7812599" y="4603945"/>
            <a:ext cx="3602156" cy="1444933"/>
          </a:xfrm>
          <a:prstGeom prst="rect">
            <a:avLst/>
          </a:prstGeom>
        </p:spPr>
      </p:pic>
      <p:pic>
        <p:nvPicPr>
          <p:cNvPr id="6" name="Picture 5">
            <a:extLst>
              <a:ext uri="{FF2B5EF4-FFF2-40B4-BE49-F238E27FC236}">
                <a16:creationId xmlns:a16="http://schemas.microsoft.com/office/drawing/2014/main" id="{80867A13-4D2E-354F-8528-307D21E4B31A}"/>
              </a:ext>
            </a:extLst>
          </p:cNvPr>
          <p:cNvPicPr>
            <a:picLocks noChangeAspect="1"/>
          </p:cNvPicPr>
          <p:nvPr/>
        </p:nvPicPr>
        <p:blipFill>
          <a:blip r:embed="rId3"/>
          <a:stretch>
            <a:fillRect/>
          </a:stretch>
        </p:blipFill>
        <p:spPr>
          <a:xfrm>
            <a:off x="8368172" y="1818624"/>
            <a:ext cx="2221345" cy="2221345"/>
          </a:xfrm>
          <a:prstGeom prst="rect">
            <a:avLst/>
          </a:prstGeom>
        </p:spPr>
      </p:pic>
    </p:spTree>
    <p:extLst>
      <p:ext uri="{BB962C8B-B14F-4D97-AF65-F5344CB8AC3E}">
        <p14:creationId xmlns:p14="http://schemas.microsoft.com/office/powerpoint/2010/main" val="242924797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F87922-5749-B049-8C31-C544E5C89E92}"/>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PROCESY, PŘI NICHŽ VZNIKÁ PRACH</a:t>
            </a:r>
          </a:p>
        </p:txBody>
      </p:sp>
      <p:sp>
        <p:nvSpPr>
          <p:cNvPr id="3" name="Text Placeholder 2">
            <a:extLst>
              <a:ext uri="{FF2B5EF4-FFF2-40B4-BE49-F238E27FC236}">
                <a16:creationId xmlns:a16="http://schemas.microsoft.com/office/drawing/2014/main" id="{409BD6CB-CDE2-9F4B-966D-F9843531E632}"/>
              </a:ext>
            </a:extLst>
          </p:cNvPr>
          <p:cNvSpPr>
            <a:spLocks noGrp="1"/>
          </p:cNvSpPr>
          <p:nvPr>
            <p:ph type="body" sz="quarter" idx="11"/>
          </p:nvPr>
        </p:nvSpPr>
        <p:spPr>
          <a:xfrm>
            <a:off x="777243" y="2711669"/>
            <a:ext cx="5894490" cy="3333376"/>
          </a:xfrm>
        </p:spPr>
        <p:txBody>
          <a:bodyPr anchor="t"/>
          <a:lstStyle/>
          <a:p>
            <a:pPr>
              <a:lnSpc>
                <a:spcPts val="2300"/>
              </a:lnSpc>
              <a:spcBef>
                <a:spcPts val="600"/>
              </a:spcBef>
              <a:spcAft>
                <a:spcPts val="1200"/>
              </a:spcAft>
            </a:pPr>
            <a:r>
              <a:rPr lang="cs" sz="1600" b="0" i="0" strike="noStrike" cap="none" spc="0" baseline="0" dirty="0">
                <a:solidFill>
                  <a:srgbClr val="000000"/>
                </a:solidFill>
                <a:effectLst/>
                <a:latin typeface="Helvetica"/>
                <a:ea typeface="Helvetica"/>
                <a:cs typeface="Helvetica"/>
              </a:rPr>
              <a:t>Když materiály obsahující krystalický oxid křemičitý procházejí různými vysokoenergetickými procesy, vzniká jemný prach unášený vzduchem, kterému se říká dýchatelný krystalický oxid křemičitý (RCS). K těmto procesům patří:</a:t>
            </a:r>
          </a:p>
          <a:p>
            <a:pPr marL="285750" indent="-285750">
              <a:lnSpc>
                <a:spcPts val="2300"/>
              </a:lnSpc>
              <a:spcBef>
                <a:spcPct val="0"/>
              </a:spcBef>
              <a:spcAft>
                <a:spcPts val="300"/>
              </a:spcAft>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rPr>
              <a:t>Čištění</a:t>
            </a:r>
          </a:p>
          <a:p>
            <a:pPr marL="285750" indent="-285750">
              <a:lnSpc>
                <a:spcPts val="2300"/>
              </a:lnSpc>
              <a:spcBef>
                <a:spcPct val="0"/>
              </a:spcBef>
              <a:spcAft>
                <a:spcPts val="300"/>
              </a:spcAft>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rPr>
              <a:t>Doprava</a:t>
            </a:r>
          </a:p>
          <a:p>
            <a:pPr marL="285750" indent="-285750">
              <a:lnSpc>
                <a:spcPts val="2300"/>
              </a:lnSpc>
              <a:spcBef>
                <a:spcPct val="0"/>
              </a:spcBef>
              <a:spcAft>
                <a:spcPts val="300"/>
              </a:spcAft>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rPr>
              <a:t>Pytlování</a:t>
            </a:r>
          </a:p>
          <a:p>
            <a:pPr marL="285750" indent="-285750">
              <a:lnSpc>
                <a:spcPts val="2300"/>
              </a:lnSpc>
              <a:spcBef>
                <a:spcPct val="0"/>
              </a:spcBef>
              <a:spcAft>
                <a:spcPts val="300"/>
              </a:spcAft>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rPr>
              <a:t>Balení</a:t>
            </a:r>
          </a:p>
          <a:p>
            <a:pPr marL="285750" indent="-285750">
              <a:lnSpc>
                <a:spcPts val="2300"/>
              </a:lnSpc>
              <a:spcBef>
                <a:spcPct val="0"/>
              </a:spcBef>
              <a:spcAft>
                <a:spcPts val="300"/>
              </a:spcAft>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rPr>
              <a:t>Drcení</a:t>
            </a:r>
          </a:p>
          <a:p>
            <a:pPr marL="285750" indent="-285750">
              <a:lnSpc>
                <a:spcPts val="2300"/>
              </a:lnSpc>
              <a:spcBef>
                <a:spcPct val="0"/>
              </a:spcBef>
              <a:spcAft>
                <a:spcPts val="300"/>
              </a:spcAft>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rPr>
              <a:t>Mletí</a:t>
            </a:r>
          </a:p>
          <a:p>
            <a:endParaRPr lang="en-US" dirty="0"/>
          </a:p>
        </p:txBody>
      </p:sp>
      <p:sp>
        <p:nvSpPr>
          <p:cNvPr id="6" name="Rectangle 5">
            <a:extLst>
              <a:ext uri="{FF2B5EF4-FFF2-40B4-BE49-F238E27FC236}">
                <a16:creationId xmlns:a16="http://schemas.microsoft.com/office/drawing/2014/main" id="{1656AEB0-9217-A74E-89FD-222AD4A75629}"/>
              </a:ext>
            </a:extLst>
          </p:cNvPr>
          <p:cNvSpPr/>
          <p:nvPr/>
        </p:nvSpPr>
        <p:spPr>
          <a:xfrm>
            <a:off x="3048000" y="4007821"/>
            <a:ext cx="4293663" cy="2322302"/>
          </a:xfrm>
          <a:prstGeom prst="rect">
            <a:avLst/>
          </a:prstGeom>
        </p:spPr>
        <p:txBody>
          <a:bodyPr wrap="square">
            <a:spAutoFit/>
          </a:bodyPr>
          <a:lstStyle/>
          <a:p>
            <a:pPr marL="285750" indent="-285750" algn="l">
              <a:lnSpc>
                <a:spcPts val="2300"/>
              </a:lnSpc>
              <a:spcBef>
                <a:spcPct val="0"/>
              </a:spcBef>
              <a:spcAft>
                <a:spcPts val="300"/>
              </a:spcAft>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rPr>
              <a:t>Sušení</a:t>
            </a:r>
          </a:p>
          <a:p>
            <a:pPr marL="285750" indent="-285750" algn="l">
              <a:lnSpc>
                <a:spcPts val="2300"/>
              </a:lnSpc>
              <a:spcBef>
                <a:spcPct val="0"/>
              </a:spcBef>
              <a:spcAft>
                <a:spcPts val="300"/>
              </a:spcAft>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rPr>
              <a:t>Tvarování</a:t>
            </a:r>
          </a:p>
          <a:p>
            <a:pPr marL="285750" indent="-285750" algn="l">
              <a:lnSpc>
                <a:spcPts val="2300"/>
              </a:lnSpc>
              <a:spcBef>
                <a:spcPct val="0"/>
              </a:spcBef>
              <a:spcAft>
                <a:spcPts val="300"/>
              </a:spcAft>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rPr>
              <a:t>Míchání</a:t>
            </a:r>
          </a:p>
          <a:p>
            <a:pPr marL="285750" indent="-285750" algn="l">
              <a:lnSpc>
                <a:spcPts val="2300"/>
              </a:lnSpc>
              <a:spcBef>
                <a:spcPct val="0"/>
              </a:spcBef>
              <a:spcAft>
                <a:spcPts val="300"/>
              </a:spcAft>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rPr>
              <a:t>Řezání</a:t>
            </a:r>
          </a:p>
          <a:p>
            <a:pPr marL="285750" indent="-285750" algn="l">
              <a:lnSpc>
                <a:spcPts val="2300"/>
              </a:lnSpc>
              <a:spcBef>
                <a:spcPct val="0"/>
              </a:spcBef>
              <a:spcAft>
                <a:spcPts val="300"/>
              </a:spcAft>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rPr>
              <a:t>Řezání pilou</a:t>
            </a:r>
          </a:p>
          <a:p>
            <a:pPr marL="285750" indent="-285750" algn="l">
              <a:lnSpc>
                <a:spcPts val="2300"/>
              </a:lnSpc>
              <a:spcBef>
                <a:spcPct val="0"/>
              </a:spcBef>
              <a:spcAft>
                <a:spcPts val="300"/>
              </a:spcAft>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rPr>
              <a:t>Vrtání </a:t>
            </a:r>
            <a:br>
              <a:rPr lang="en-US" sz="1600" b="0" i="0" strike="noStrike" cap="none" spc="0" baseline="0" dirty="0">
                <a:solidFill>
                  <a:srgbClr val="000000"/>
                </a:solidFill>
                <a:effectLst/>
                <a:latin typeface="Helvetica"/>
                <a:ea typeface="Helvetica"/>
                <a:cs typeface="Helvetica"/>
              </a:rPr>
            </a:br>
            <a:r>
              <a:rPr lang="cs" sz="1600" b="0" i="0" strike="noStrike" cap="none" spc="0" baseline="0" dirty="0">
                <a:solidFill>
                  <a:srgbClr val="000000"/>
                </a:solidFill>
                <a:effectLst/>
                <a:latin typeface="Helvetica"/>
                <a:ea typeface="Helvetica"/>
                <a:cs typeface="Helvetica"/>
              </a:rPr>
              <a:t>(nejedná se o vyčerpávající seznam)</a:t>
            </a:r>
          </a:p>
        </p:txBody>
      </p:sp>
      <p:pic>
        <p:nvPicPr>
          <p:cNvPr id="8" name="Picture 7">
            <a:extLst>
              <a:ext uri="{FF2B5EF4-FFF2-40B4-BE49-F238E27FC236}">
                <a16:creationId xmlns:a16="http://schemas.microsoft.com/office/drawing/2014/main" id="{93F1D96C-7D16-417B-A073-B6BFB63BC40E}"/>
              </a:ext>
            </a:extLst>
          </p:cNvPr>
          <p:cNvPicPr>
            <a:picLocks noChangeAspect="1"/>
          </p:cNvPicPr>
          <p:nvPr/>
        </p:nvPicPr>
        <p:blipFill>
          <a:blip r:embed="rId3"/>
          <a:stretch>
            <a:fillRect/>
          </a:stretch>
        </p:blipFill>
        <p:spPr>
          <a:xfrm flipH="1">
            <a:off x="7341663" y="1667245"/>
            <a:ext cx="3604674" cy="4318847"/>
          </a:xfrm>
          <a:prstGeom prst="rect">
            <a:avLst/>
          </a:prstGeom>
        </p:spPr>
      </p:pic>
    </p:spTree>
    <p:extLst>
      <p:ext uri="{BB962C8B-B14F-4D97-AF65-F5344CB8AC3E}">
        <p14:creationId xmlns:p14="http://schemas.microsoft.com/office/powerpoint/2010/main" val="227864037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a:xfrm>
            <a:off x="777244" y="1640900"/>
            <a:ext cx="5725156" cy="1610299"/>
          </a:xfrm>
        </p:spPr>
        <p:txBody>
          <a:bodyPr/>
          <a:lstStyle/>
          <a:p>
            <a:r>
              <a:rPr lang="cs" sz="3000" b="1" i="0" strike="noStrike" cap="none" spc="0" baseline="0" dirty="0">
                <a:solidFill>
                  <a:srgbClr val="F6A317"/>
                </a:solidFill>
                <a:effectLst/>
                <a:latin typeface="Helvetica"/>
                <a:ea typeface="Helvetica"/>
                <a:cs typeface="Helvetica"/>
              </a:rPr>
              <a:t>OXID KŘEMIČITÝ – NEBEZPEČNÝ PRO ZDRAVÍ</a:t>
            </a:r>
          </a:p>
          <a:p>
            <a:endParaRPr lang="en-US" sz="3000" dirty="0"/>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a:xfrm>
            <a:off x="777244" y="2877801"/>
            <a:ext cx="5453623" cy="3167242"/>
          </a:xfrm>
        </p:spPr>
        <p:txBody>
          <a:bodyPr numCol="1"/>
          <a:lstStyle/>
          <a:p>
            <a:pPr marL="0" indent="0">
              <a:lnSpc>
                <a:spcPts val="2700"/>
              </a:lnSpc>
              <a:buNone/>
            </a:pPr>
            <a:r>
              <a:rPr lang="cs" sz="1800" b="0" i="0" strike="noStrike" cap="none" spc="0" baseline="0" dirty="0">
                <a:solidFill>
                  <a:srgbClr val="000000"/>
                </a:solidFill>
                <a:effectLst/>
                <a:latin typeface="Helvetica"/>
                <a:ea typeface="Helvetica"/>
                <a:cs typeface="Helvetica"/>
              </a:rPr>
              <a:t>Když se při vysokoenergetických procesech používají materiály obsahující krystalický oxid křemičitý (např. při řezání či vrtání), uvolňují se částice ve formě velmi jemného dýchatelného prachu (RCS), který je pro holé oko neviditelný i ve velmi vysokých koncentracích.</a:t>
            </a:r>
          </a:p>
          <a:p>
            <a:pPr marL="0" indent="0">
              <a:lnSpc>
                <a:spcPts val="2700"/>
              </a:lnSpc>
              <a:buNone/>
            </a:pPr>
            <a:r>
              <a:rPr lang="cs" sz="1800" b="0" i="0" strike="noStrike" cap="none" spc="0" baseline="0" dirty="0">
                <a:solidFill>
                  <a:srgbClr val="000000"/>
                </a:solidFill>
                <a:effectLst/>
                <a:latin typeface="Helvetica"/>
                <a:ea typeface="Helvetica"/>
                <a:cs typeface="Helvetica"/>
              </a:rPr>
              <a:t>RCS představuje výrazné nebezpečí pro zdraví pracovníků.</a:t>
            </a:r>
          </a:p>
        </p:txBody>
      </p:sp>
      <p:pic>
        <p:nvPicPr>
          <p:cNvPr id="5" name="Picture 4">
            <a:extLst>
              <a:ext uri="{FF2B5EF4-FFF2-40B4-BE49-F238E27FC236}">
                <a16:creationId xmlns:a16="http://schemas.microsoft.com/office/drawing/2014/main" id="{DC7E8A52-0606-42E5-B625-671FAE77388C}"/>
              </a:ext>
            </a:extLst>
          </p:cNvPr>
          <p:cNvPicPr>
            <a:picLocks noChangeAspect="1"/>
          </p:cNvPicPr>
          <p:nvPr/>
        </p:nvPicPr>
        <p:blipFill>
          <a:blip r:embed="rId3"/>
          <a:srcRect/>
          <a:stretch/>
        </p:blipFill>
        <p:spPr>
          <a:xfrm>
            <a:off x="6632612" y="1820219"/>
            <a:ext cx="4912191" cy="4331709"/>
          </a:xfrm>
          <a:prstGeom prst="rect">
            <a:avLst/>
          </a:prstGeom>
        </p:spPr>
      </p:pic>
    </p:spTree>
    <p:extLst>
      <p:ext uri="{BB962C8B-B14F-4D97-AF65-F5344CB8AC3E}">
        <p14:creationId xmlns:p14="http://schemas.microsoft.com/office/powerpoint/2010/main" val="106091957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AC2FA0-5895-0341-8BE8-5F192CE5C99F}"/>
              </a:ext>
            </a:extLst>
          </p:cNvPr>
          <p:cNvSpPr>
            <a:spLocks noGrp="1"/>
          </p:cNvSpPr>
          <p:nvPr>
            <p:ph type="body" sz="quarter" idx="10"/>
          </p:nvPr>
        </p:nvSpPr>
        <p:spPr>
          <a:xfrm>
            <a:off x="777244" y="1640901"/>
            <a:ext cx="5453623" cy="476657"/>
          </a:xfrm>
        </p:spPr>
        <p:txBody>
          <a:bodyPr/>
          <a:lstStyle/>
          <a:p>
            <a:r>
              <a:rPr lang="cs" sz="3000" b="1" i="0" strike="noStrike" cap="none" spc="0" baseline="0" dirty="0">
                <a:solidFill>
                  <a:srgbClr val="F6A317"/>
                </a:solidFill>
                <a:effectLst/>
                <a:latin typeface="Helvetica"/>
                <a:ea typeface="Helvetica"/>
                <a:cs typeface="Helvetica"/>
              </a:rPr>
              <a:t>RCS A SILIKÓZA</a:t>
            </a:r>
          </a:p>
        </p:txBody>
      </p:sp>
      <p:sp>
        <p:nvSpPr>
          <p:cNvPr id="3" name="Text Placeholder 2">
            <a:extLst>
              <a:ext uri="{FF2B5EF4-FFF2-40B4-BE49-F238E27FC236}">
                <a16:creationId xmlns:a16="http://schemas.microsoft.com/office/drawing/2014/main" id="{DB7654A3-B4F1-8948-B499-C93412D923CD}"/>
              </a:ext>
            </a:extLst>
          </p:cNvPr>
          <p:cNvSpPr>
            <a:spLocks noGrp="1"/>
          </p:cNvSpPr>
          <p:nvPr>
            <p:ph type="body" sz="quarter" idx="11"/>
          </p:nvPr>
        </p:nvSpPr>
        <p:spPr>
          <a:xfrm>
            <a:off x="777243" y="2362676"/>
            <a:ext cx="6618168" cy="4495324"/>
          </a:xfrm>
        </p:spPr>
        <p:txBody>
          <a:bodyPr anchor="t"/>
          <a:lstStyle/>
          <a:p>
            <a:pPr>
              <a:lnSpc>
                <a:spcPts val="2300"/>
              </a:lnSpc>
              <a:spcBef>
                <a:spcPts val="600"/>
              </a:spcBef>
              <a:spcAft>
                <a:spcPts val="600"/>
              </a:spcAft>
            </a:pPr>
            <a:r>
              <a:rPr lang="cs" sz="1800" b="0" i="0" strike="noStrike" cap="none" spc="0" baseline="0" dirty="0">
                <a:solidFill>
                  <a:srgbClr val="000000"/>
                </a:solidFill>
                <a:effectLst/>
                <a:latin typeface="Helvetica"/>
                <a:ea typeface="Helvetica"/>
                <a:cs typeface="Helvetica"/>
              </a:rPr>
              <a:t>Je prokázáno, že častá, nadměrná expozice vůči RCS (obvykle v průběhu mnoha let) způsobuje silikózu a rakovinu plic.</a:t>
            </a:r>
          </a:p>
          <a:p>
            <a:pPr marL="285750" indent="-285750">
              <a:lnSpc>
                <a:spcPts val="2300"/>
              </a:lnSpc>
              <a:spcBef>
                <a:spcPts val="600"/>
              </a:spcBef>
              <a:spcAft>
                <a:spcPts val="600"/>
              </a:spcAft>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Silikóza vzniká při vdechování jemných částeček prachu, což později vede k chronickým dechovým potížím a v některých případech k úmrtí. </a:t>
            </a:r>
          </a:p>
          <a:p>
            <a:pPr marL="285750" indent="-285750">
              <a:lnSpc>
                <a:spcPts val="2300"/>
              </a:lnSpc>
              <a:spcBef>
                <a:spcPts val="600"/>
              </a:spcBef>
              <a:spcAft>
                <a:spcPts val="600"/>
              </a:spcAft>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Silikóza má různé fáze až po progresivní masivní fibrózu.</a:t>
            </a:r>
          </a:p>
          <a:p>
            <a:pPr marL="285750" indent="-285750">
              <a:lnSpc>
                <a:spcPts val="2300"/>
              </a:lnSpc>
              <a:spcBef>
                <a:spcPts val="600"/>
              </a:spcBef>
              <a:spcAft>
                <a:spcPts val="600"/>
              </a:spcAft>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Epidemiologické studie ukazují, že incidence rakoviny plic se zvýšila zejména u pracovníků se silikózou. </a:t>
            </a:r>
          </a:p>
          <a:p>
            <a:endParaRPr lang="en-US" sz="1800" dirty="0"/>
          </a:p>
        </p:txBody>
      </p:sp>
      <p:sp>
        <p:nvSpPr>
          <p:cNvPr id="5" name="Rectangle 2">
            <a:extLst>
              <a:ext uri="{FF2B5EF4-FFF2-40B4-BE49-F238E27FC236}">
                <a16:creationId xmlns:a16="http://schemas.microsoft.com/office/drawing/2014/main" id="{BC5AE6DE-E33C-2B42-84D4-F3B680239B3D}"/>
              </a:ext>
            </a:extLst>
          </p:cNvPr>
          <p:cNvSpPr>
            <a:spLocks noChangeArrowheads="1"/>
          </p:cNvSpPr>
          <p:nvPr/>
        </p:nvSpPr>
        <p:spPr bwMode="auto">
          <a:xfrm>
            <a:off x="7941551" y="3848114"/>
            <a:ext cx="2268161"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cs" sz="1200" b="0" i="0" strike="noStrike" cap="none" spc="0" baseline="0" dirty="0">
                <a:solidFill>
                  <a:srgbClr val="000000"/>
                </a:solidFill>
                <a:effectLst/>
                <a:latin typeface="Helvetica"/>
                <a:ea typeface="Helvetica"/>
                <a:cs typeface="Helvetica"/>
              </a:rPr>
              <a:t>Zdravé plíce</a:t>
            </a:r>
          </a:p>
        </p:txBody>
      </p:sp>
      <p:pic>
        <p:nvPicPr>
          <p:cNvPr id="6" name="Picture 5">
            <a:extLst>
              <a:ext uri="{FF2B5EF4-FFF2-40B4-BE49-F238E27FC236}">
                <a16:creationId xmlns:a16="http://schemas.microsoft.com/office/drawing/2014/main" id="{AC6C1E7E-656D-7D4C-B1CF-9B802D60165D}"/>
              </a:ext>
            </a:extLst>
          </p:cNvPr>
          <p:cNvPicPr>
            <a:picLocks noChangeAspect="1"/>
          </p:cNvPicPr>
          <p:nvPr/>
        </p:nvPicPr>
        <p:blipFill>
          <a:blip r:embed="rId2"/>
          <a:srcRect l="57462" t="33425" r="2988" b="17231"/>
          <a:stretch>
            <a:fillRect/>
          </a:stretch>
        </p:blipFill>
        <p:spPr>
          <a:xfrm>
            <a:off x="7942687" y="4158269"/>
            <a:ext cx="2265895" cy="2118116"/>
          </a:xfrm>
          <a:prstGeom prst="rect">
            <a:avLst/>
          </a:prstGeom>
        </p:spPr>
      </p:pic>
      <p:sp>
        <p:nvSpPr>
          <p:cNvPr id="7" name="Rectangle 2">
            <a:extLst>
              <a:ext uri="{FF2B5EF4-FFF2-40B4-BE49-F238E27FC236}">
                <a16:creationId xmlns:a16="http://schemas.microsoft.com/office/drawing/2014/main" id="{22DE11F0-B908-214F-9D30-5F819333570E}"/>
              </a:ext>
            </a:extLst>
          </p:cNvPr>
          <p:cNvSpPr>
            <a:spLocks noChangeArrowheads="1"/>
          </p:cNvSpPr>
          <p:nvPr/>
        </p:nvSpPr>
        <p:spPr bwMode="auto">
          <a:xfrm>
            <a:off x="7941552" y="6345532"/>
            <a:ext cx="2268160"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cs" sz="1200" b="0" i="0" strike="noStrike" cap="none" spc="0" baseline="0" dirty="0">
                <a:solidFill>
                  <a:srgbClr val="000000"/>
                </a:solidFill>
                <a:effectLst/>
                <a:latin typeface="Helvetica"/>
                <a:ea typeface="Helvetica"/>
                <a:cs typeface="Helvetica"/>
              </a:rPr>
              <a:t> Plíce postižené PMF</a:t>
            </a:r>
          </a:p>
        </p:txBody>
      </p:sp>
      <p:pic>
        <p:nvPicPr>
          <p:cNvPr id="8" name="Picture 7">
            <a:extLst>
              <a:ext uri="{FF2B5EF4-FFF2-40B4-BE49-F238E27FC236}">
                <a16:creationId xmlns:a16="http://schemas.microsoft.com/office/drawing/2014/main" id="{80162BC9-73CB-0247-8F5D-C6AF91F53831}"/>
              </a:ext>
            </a:extLst>
          </p:cNvPr>
          <p:cNvPicPr>
            <a:picLocks noChangeAspect="1"/>
          </p:cNvPicPr>
          <p:nvPr/>
        </p:nvPicPr>
        <p:blipFill>
          <a:blip r:embed="rId2"/>
          <a:srcRect l="12383" t="34621" r="50074" b="16034"/>
          <a:stretch>
            <a:fillRect/>
          </a:stretch>
        </p:blipFill>
        <p:spPr>
          <a:xfrm>
            <a:off x="7942687" y="1582029"/>
            <a:ext cx="2265895" cy="2231296"/>
          </a:xfrm>
          <a:prstGeom prst="rect">
            <a:avLst/>
          </a:prstGeom>
        </p:spPr>
      </p:pic>
    </p:spTree>
    <p:extLst>
      <p:ext uri="{BB962C8B-B14F-4D97-AF65-F5344CB8AC3E}">
        <p14:creationId xmlns:p14="http://schemas.microsoft.com/office/powerpoint/2010/main" val="48010481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CC8FBC-D3DC-F141-B0B3-81685E987119}"/>
              </a:ext>
            </a:extLst>
          </p:cNvPr>
          <p:cNvSpPr>
            <a:spLocks noGrp="1"/>
          </p:cNvSpPr>
          <p:nvPr>
            <p:ph type="body" sz="quarter" idx="10"/>
          </p:nvPr>
        </p:nvSpPr>
        <p:spPr>
          <a:xfrm>
            <a:off x="777244" y="1640901"/>
            <a:ext cx="7655556" cy="850900"/>
          </a:xfrm>
        </p:spPr>
        <p:txBody>
          <a:bodyPr/>
          <a:lstStyle/>
          <a:p>
            <a:r>
              <a:rPr lang="cs" sz="3000" b="1" i="0" strike="noStrike" cap="none" spc="0" baseline="0" dirty="0">
                <a:solidFill>
                  <a:srgbClr val="F6A317"/>
                </a:solidFill>
                <a:effectLst/>
                <a:latin typeface="Helvetica"/>
                <a:ea typeface="Helvetica"/>
                <a:cs typeface="Helvetica"/>
              </a:rPr>
              <a:t>MINIMALIZACE EXPOZICE VŮČI RCS</a:t>
            </a:r>
          </a:p>
        </p:txBody>
      </p:sp>
      <p:pic>
        <p:nvPicPr>
          <p:cNvPr id="5" name="Picture 4" descr="A picture containing food&#10;&#10;Description automatically generated">
            <a:extLst>
              <a:ext uri="{FF2B5EF4-FFF2-40B4-BE49-F238E27FC236}">
                <a16:creationId xmlns:a16="http://schemas.microsoft.com/office/drawing/2014/main" id="{21386485-3CA1-D34C-AB2A-26872495AADF}"/>
              </a:ext>
            </a:extLst>
          </p:cNvPr>
          <p:cNvPicPr>
            <a:picLocks noChangeAspect="1"/>
          </p:cNvPicPr>
          <p:nvPr/>
        </p:nvPicPr>
        <p:blipFill>
          <a:blip r:embed="rId3"/>
          <a:stretch>
            <a:fillRect/>
          </a:stretch>
        </p:blipFill>
        <p:spPr>
          <a:xfrm rot="21178798">
            <a:off x="8841378" y="1605842"/>
            <a:ext cx="2974076" cy="4203694"/>
          </a:xfrm>
          <a:prstGeom prst="rect">
            <a:avLst/>
          </a:prstGeom>
          <a:ln>
            <a:solidFill>
              <a:schemeClr val="tx2">
                <a:alpha val="91000"/>
              </a:schemeClr>
            </a:solidFill>
          </a:ln>
          <a:effectLst>
            <a:outerShdw blurRad="50800" dist="38100" dir="2700000" algn="tl" rotWithShape="0">
              <a:prstClr val="black">
                <a:alpha val="40000"/>
              </a:prstClr>
            </a:outerShdw>
          </a:effectLst>
        </p:spPr>
      </p:pic>
      <p:sp>
        <p:nvSpPr>
          <p:cNvPr id="7" name="Text Placeholder 2">
            <a:extLst>
              <a:ext uri="{FF2B5EF4-FFF2-40B4-BE49-F238E27FC236}">
                <a16:creationId xmlns:a16="http://schemas.microsoft.com/office/drawing/2014/main" id="{DBD2A384-D14E-41D5-BBC0-8C609827F080}"/>
              </a:ext>
            </a:extLst>
          </p:cNvPr>
          <p:cNvSpPr txBox="1"/>
          <p:nvPr/>
        </p:nvSpPr>
        <p:spPr>
          <a:xfrm>
            <a:off x="777244" y="2190396"/>
            <a:ext cx="7316889" cy="43516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300"/>
              </a:lnSpc>
              <a:spcBef>
                <a:spcPts val="600"/>
              </a:spcBef>
              <a:spcAft>
                <a:spcPts val="600"/>
              </a:spcAft>
              <a:buNone/>
            </a:pPr>
            <a:r>
              <a:rPr lang="cs" sz="1800" b="0" i="0" strike="noStrike" cap="none" spc="0" baseline="0" dirty="0">
                <a:solidFill>
                  <a:srgbClr val="000000"/>
                </a:solidFill>
                <a:effectLst/>
                <a:latin typeface="Helvetica"/>
                <a:ea typeface="Helvetica"/>
                <a:cs typeface="Helvetica"/>
              </a:rPr>
              <a:t>Rozvoji plicního onemocnění se lze vyhnout používáním vhodných opatření a postupů. </a:t>
            </a:r>
          </a:p>
          <a:p>
            <a:pPr marL="0" indent="0">
              <a:lnSpc>
                <a:spcPts val="2300"/>
              </a:lnSpc>
              <a:spcBef>
                <a:spcPts val="600"/>
              </a:spcBef>
              <a:spcAft>
                <a:spcPts val="600"/>
              </a:spcAft>
              <a:buNone/>
            </a:pPr>
            <a:r>
              <a:rPr lang="cs" sz="1800" b="0" i="0" strike="noStrike" cap="none" spc="0" baseline="0" dirty="0">
                <a:solidFill>
                  <a:srgbClr val="000000"/>
                </a:solidFill>
                <a:effectLst/>
                <a:latin typeface="Helvetica"/>
                <a:ea typeface="Helvetica"/>
                <a:cs typeface="Helvetica"/>
              </a:rPr>
              <a:t>Dodržujeme osvědčené postupy NEPSI, které zahrnují čtyři hlavní kroky:</a:t>
            </a:r>
          </a:p>
          <a:p>
            <a:pPr marL="285750" indent="-285750">
              <a:lnSpc>
                <a:spcPct val="100000"/>
              </a:lnSpc>
              <a:spcBef>
                <a:spcPct val="0"/>
              </a:spcBef>
            </a:pPr>
            <a:r>
              <a:rPr lang="cs" sz="1800" b="1" i="0" strike="noStrike" cap="none" spc="0" baseline="0" dirty="0">
                <a:solidFill>
                  <a:srgbClr val="000000"/>
                </a:solidFill>
                <a:effectLst/>
                <a:latin typeface="Helvetica"/>
                <a:ea typeface="Helvetica"/>
                <a:cs typeface="Helvetica"/>
              </a:rPr>
              <a:t>Posouzení rizik:</a:t>
            </a:r>
            <a:r>
              <a:rPr lang="cs" sz="1800" b="0" i="0" strike="noStrike" cap="none" spc="0" baseline="0" dirty="0">
                <a:solidFill>
                  <a:srgbClr val="000000"/>
                </a:solidFill>
                <a:effectLst/>
                <a:latin typeface="Helvetica"/>
                <a:ea typeface="Helvetica"/>
                <a:cs typeface="Helvetica"/>
              </a:rPr>
              <a:t> Posouzení expozice vůči rizikům</a:t>
            </a:r>
          </a:p>
          <a:p>
            <a:pPr marL="285750" indent="-285750">
              <a:lnSpc>
                <a:spcPct val="100000"/>
              </a:lnSpc>
              <a:spcBef>
                <a:spcPct val="0"/>
              </a:spcBef>
            </a:pPr>
            <a:r>
              <a:rPr lang="cs" sz="1800" b="1" i="0" strike="noStrike" cap="none" spc="0" baseline="0" dirty="0">
                <a:solidFill>
                  <a:srgbClr val="000000"/>
                </a:solidFill>
                <a:effectLst/>
                <a:latin typeface="Helvetica"/>
                <a:ea typeface="Helvetica"/>
                <a:cs typeface="Helvetica"/>
              </a:rPr>
              <a:t>Řízení:</a:t>
            </a:r>
            <a:r>
              <a:rPr lang="cs" sz="1800" b="0" i="0" strike="noStrike" cap="none" spc="0" baseline="0" dirty="0">
                <a:solidFill>
                  <a:srgbClr val="000000"/>
                </a:solidFill>
                <a:effectLst/>
                <a:latin typeface="Helvetica"/>
                <a:ea typeface="Helvetica"/>
                <a:cs typeface="Helvetica"/>
              </a:rPr>
              <a:t> Rozhodnutí, jak řídit expozici a zamezovat jí</a:t>
            </a:r>
          </a:p>
          <a:p>
            <a:pPr marL="285750" indent="-285750">
              <a:lnSpc>
                <a:spcPct val="100000"/>
              </a:lnSpc>
              <a:spcBef>
                <a:spcPct val="0"/>
              </a:spcBef>
            </a:pPr>
            <a:r>
              <a:rPr lang="cs" sz="1800" b="1" i="0" strike="noStrike" cap="none" spc="0" baseline="0" dirty="0">
                <a:solidFill>
                  <a:srgbClr val="000000"/>
                </a:solidFill>
                <a:effectLst/>
                <a:latin typeface="Helvetica"/>
                <a:ea typeface="Helvetica"/>
                <a:cs typeface="Helvetica"/>
              </a:rPr>
              <a:t>Monitorování:</a:t>
            </a:r>
            <a:r>
              <a:rPr lang="cs" sz="1800" b="0" i="0" strike="noStrike" cap="none" spc="0" baseline="0" dirty="0">
                <a:solidFill>
                  <a:srgbClr val="000000"/>
                </a:solidFill>
                <a:effectLst/>
                <a:latin typeface="Helvetica"/>
                <a:ea typeface="Helvetica"/>
                <a:cs typeface="Helvetica"/>
              </a:rPr>
              <a:t> Monitorování účinnosti kontrolních opatření</a:t>
            </a:r>
          </a:p>
          <a:p>
            <a:pPr marL="285750" indent="-285750">
              <a:lnSpc>
                <a:spcPct val="100000"/>
              </a:lnSpc>
              <a:spcBef>
                <a:spcPct val="0"/>
              </a:spcBef>
            </a:pPr>
            <a:r>
              <a:rPr lang="cs" sz="1800" b="1" i="0" strike="noStrike" cap="none" spc="0" baseline="0" dirty="0">
                <a:solidFill>
                  <a:srgbClr val="000000"/>
                </a:solidFill>
                <a:effectLst/>
                <a:latin typeface="Helvetica"/>
                <a:ea typeface="Helvetica"/>
                <a:cs typeface="Helvetica"/>
              </a:rPr>
              <a:t>Vzdělání:</a:t>
            </a:r>
            <a:r>
              <a:rPr lang="cs" sz="1800" b="0" i="0" strike="noStrike" cap="none" spc="0" baseline="0" dirty="0">
                <a:solidFill>
                  <a:srgbClr val="000000"/>
                </a:solidFill>
                <a:effectLst/>
                <a:latin typeface="Helvetica"/>
                <a:ea typeface="Helvetica"/>
                <a:cs typeface="Helvetica"/>
              </a:rPr>
              <a:t> Informace, pokyny a školení</a:t>
            </a:r>
          </a:p>
          <a:p>
            <a:pPr marL="0" indent="0">
              <a:lnSpc>
                <a:spcPct val="100000"/>
              </a:lnSpc>
              <a:spcBef>
                <a:spcPct val="0"/>
              </a:spcBef>
              <a:buNone/>
            </a:pPr>
            <a:endParaRPr lang="en-GB" sz="1800" dirty="0">
              <a:latin typeface="Helvetica" pitchFamily="2" charset="0"/>
            </a:endParaRPr>
          </a:p>
          <a:p>
            <a:pPr marL="0" indent="0">
              <a:lnSpc>
                <a:spcPct val="100000"/>
              </a:lnSpc>
              <a:spcBef>
                <a:spcPct val="0"/>
              </a:spcBef>
              <a:buNone/>
            </a:pPr>
            <a:r>
              <a:rPr lang="cs" sz="1800" b="1" i="0" strike="noStrike" cap="none" spc="0" baseline="0" dirty="0">
                <a:solidFill>
                  <a:srgbClr val="000000"/>
                </a:solidFill>
                <a:effectLst/>
                <a:latin typeface="Helvetica"/>
                <a:ea typeface="Helvetica"/>
                <a:cs typeface="Helvetica"/>
              </a:rPr>
              <a:t>NEPSI</a:t>
            </a:r>
            <a:r>
              <a:rPr lang="cs" sz="1800" b="0" i="0" strike="noStrike" cap="none" spc="0" baseline="0" dirty="0">
                <a:solidFill>
                  <a:srgbClr val="000000"/>
                </a:solidFill>
                <a:effectLst/>
                <a:latin typeface="Helvetica"/>
                <a:ea typeface="Helvetica"/>
                <a:cs typeface="Helvetica"/>
              </a:rPr>
              <a:t> je akronymem Evropské sítě pro oxid křemičitý, který vytvořily odvětvové asociace zaměstnanců a zaměstnavatelů, kteří podepsali sociální dialog „Dohoda o ochraně zdraví pracovníků správným zacházením s krystalickým oxidem křemičitým“</a:t>
            </a:r>
          </a:p>
          <a:p>
            <a:endParaRPr lang="en-US" sz="1800" dirty="0"/>
          </a:p>
        </p:txBody>
      </p:sp>
    </p:spTree>
    <p:extLst>
      <p:ext uri="{BB962C8B-B14F-4D97-AF65-F5344CB8AC3E}">
        <p14:creationId xmlns:p14="http://schemas.microsoft.com/office/powerpoint/2010/main" val="2127671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TECHNIKY OMEZOVÁNÍ PRAŠNOSTI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700"/>
              </a:lnSpc>
            </a:pPr>
            <a:r>
              <a:rPr lang="cs" sz="1800" b="0" i="0" strike="noStrike" cap="none" spc="0" baseline="0" dirty="0">
                <a:solidFill>
                  <a:srgbClr val="000000"/>
                </a:solidFill>
                <a:effectLst/>
                <a:latin typeface="Helvetica"/>
                <a:ea typeface="Helvetica"/>
                <a:cs typeface="Helvetica"/>
              </a:rPr>
              <a:t>Existuje pět hlavních technik omezování prašnosti, které se používají v souvislosti s RCS a jsou zahrnuty do osvědčených postupů NEPSI.</a:t>
            </a:r>
          </a:p>
        </p:txBody>
      </p:sp>
      <p:pic>
        <p:nvPicPr>
          <p:cNvPr id="22" name="Picture 21" descr="A screenshot of a cell phone&#10;&#10;Description automatically generated">
            <a:extLst>
              <a:ext uri="{FF2B5EF4-FFF2-40B4-BE49-F238E27FC236}">
                <a16:creationId xmlns:a16="http://schemas.microsoft.com/office/drawing/2014/main" id="{6F8956E3-45A5-6E4F-988E-E3C8522E29A7}"/>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14CE66F1-0094-A24B-9C59-EFC75E82EA3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0A06FE69-E1C7-8C40-950E-1CBB5C5772E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CFAD72FA-DEFB-534E-8C57-A3697D0FDC40}"/>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49EBACDE-E94B-CF4D-8EE1-977BD02BA99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2EA0A871-AEF3-A340-96A8-AA671C538727}"/>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SPRÁVNÁ HYGIENA / ÚKLID</a:t>
            </a:r>
          </a:p>
          <a:p>
            <a:r>
              <a:rPr lang="cs" sz="1200" b="0" i="0" strike="noStrike" cap="none" spc="0" baseline="0">
                <a:solidFill>
                  <a:srgbClr val="000000"/>
                </a:solidFill>
                <a:effectLst/>
                <a:latin typeface="Calibri"/>
                <a:ea typeface="Calibri"/>
                <a:cs typeface="Calibri"/>
              </a:rPr>
              <a:t>Praní pracovních oděvů a vysávání prachu, který vzniká při výrobních procesech, zamezuje akumulaci prachu – čisté pracovní prostředí je bezpečné</a:t>
            </a:r>
          </a:p>
          <a:p>
            <a:endParaRPr lang="en-US"/>
          </a:p>
        </p:txBody>
      </p:sp>
      <p:sp>
        <p:nvSpPr>
          <p:cNvPr id="28" name="TextBox 27">
            <a:extLst>
              <a:ext uri="{FF2B5EF4-FFF2-40B4-BE49-F238E27FC236}">
                <a16:creationId xmlns:a16="http://schemas.microsoft.com/office/drawing/2014/main" id="{FAF4682E-EDA9-8A40-B8EE-34732A9D50FF}"/>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UZAVŘENÝ PROSTOR</a:t>
            </a:r>
          </a:p>
          <a:p>
            <a:pPr>
              <a:spcAft>
                <a:spcPts val="300"/>
              </a:spcAft>
            </a:pPr>
            <a:r>
              <a:rPr lang="cs" sz="1200" b="0" i="0" strike="noStrike" cap="none" spc="0" baseline="0">
                <a:solidFill>
                  <a:srgbClr val="000000"/>
                </a:solidFill>
                <a:effectLst/>
                <a:latin typeface="Calibri"/>
                <a:ea typeface="Calibri"/>
                <a:cs typeface="Calibri"/>
              </a:rPr>
              <a:t>Provádění procesů, při kterých vzniká RCS, v uzavřeném prostředí, zamezuje expozici vůči prachu u zdroje</a:t>
            </a:r>
          </a:p>
          <a:p>
            <a:pPr>
              <a:spcAft>
                <a:spcPts val="300"/>
              </a:spcAft>
            </a:pPr>
            <a:endParaRPr lang="en-US"/>
          </a:p>
        </p:txBody>
      </p:sp>
      <p:sp>
        <p:nvSpPr>
          <p:cNvPr id="29" name="TextBox 28">
            <a:extLst>
              <a:ext uri="{FF2B5EF4-FFF2-40B4-BE49-F238E27FC236}">
                <a16:creationId xmlns:a16="http://schemas.microsoft.com/office/drawing/2014/main" id="{9DBFFA0C-0B3C-8948-8D1E-D1695CC9617A}"/>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EXTRAKCE / VĚTRÁNÍ</a:t>
            </a:r>
          </a:p>
          <a:p>
            <a:pPr>
              <a:spcAft>
                <a:spcPts val="300"/>
              </a:spcAft>
            </a:pPr>
            <a:r>
              <a:rPr lang="cs" sz="1200" b="0" i="0" strike="noStrike" cap="none" spc="0" baseline="0">
                <a:solidFill>
                  <a:srgbClr val="000000"/>
                </a:solidFill>
                <a:effectLst/>
                <a:latin typeface="Calibri"/>
                <a:ea typeface="Calibri"/>
                <a:cs typeface="Calibri"/>
              </a:rPr>
              <a:t>Zachycování RCS u zdroje, než dojde k expozici, a nahrazování znečištěného vzduchu čistým.</a:t>
            </a:r>
          </a:p>
          <a:p>
            <a:endParaRPr lang="en-US"/>
          </a:p>
        </p:txBody>
      </p:sp>
      <p:sp>
        <p:nvSpPr>
          <p:cNvPr id="30" name="TextBox 29">
            <a:extLst>
              <a:ext uri="{FF2B5EF4-FFF2-40B4-BE49-F238E27FC236}">
                <a16:creationId xmlns:a16="http://schemas.microsoft.com/office/drawing/2014/main" id="{1301C440-873E-B04A-B55A-D975D7645BF9}"/>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OCHRANNÉ PROSTŘEDKY</a:t>
            </a:r>
          </a:p>
          <a:p>
            <a:r>
              <a:rPr lang="cs" sz="1200" b="0" i="0" strike="noStrike" cap="none" spc="0" baseline="0">
                <a:solidFill>
                  <a:srgbClr val="000000"/>
                </a:solidFill>
                <a:effectLst/>
                <a:latin typeface="Calibri"/>
                <a:ea typeface="Calibri"/>
                <a:cs typeface="Calibri"/>
              </a:rPr>
              <a:t>OOP (např. roušky) chrání pracovníky před prachem, pokud ostatní opatření neomezují expozici dostatečným způsobem</a:t>
            </a:r>
          </a:p>
          <a:p>
            <a:endParaRPr lang="en-US"/>
          </a:p>
        </p:txBody>
      </p:sp>
      <p:sp>
        <p:nvSpPr>
          <p:cNvPr id="31" name="TextBox 30">
            <a:extLst>
              <a:ext uri="{FF2B5EF4-FFF2-40B4-BE49-F238E27FC236}">
                <a16:creationId xmlns:a16="http://schemas.microsoft.com/office/drawing/2014/main" id="{2C78CA50-053E-AB41-BEDA-0A465B5D696C}"/>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VODA</a:t>
            </a:r>
          </a:p>
          <a:p>
            <a:pPr>
              <a:spcAft>
                <a:spcPts val="300"/>
              </a:spcAft>
            </a:pPr>
            <a:r>
              <a:rPr lang="cs" sz="1200" b="0" i="0" strike="noStrike" cap="none" spc="0" baseline="0">
                <a:solidFill>
                  <a:srgbClr val="000000"/>
                </a:solidFill>
                <a:effectLst/>
                <a:latin typeface="Calibri"/>
                <a:ea typeface="Calibri"/>
                <a:cs typeface="Calibri"/>
              </a:rPr>
              <a:t>Mokré procesy znemožňují prachu, aby se dostal do vzduchu, protože se zachytí ve vodě</a:t>
            </a:r>
          </a:p>
          <a:p>
            <a:pPr>
              <a:spcAft>
                <a:spcPts val="300"/>
              </a:spcAft>
            </a:pPr>
            <a:endParaRPr lang="en-US"/>
          </a:p>
        </p:txBody>
      </p:sp>
    </p:spTree>
    <p:extLst>
      <p:ext uri="{BB962C8B-B14F-4D97-AF65-F5344CB8AC3E}">
        <p14:creationId xmlns:p14="http://schemas.microsoft.com/office/powerpoint/2010/main" val="21001292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5657423" cy="850900"/>
          </a:xfrm>
        </p:spPr>
        <p:txBody>
          <a:bodyPr/>
          <a:lstStyle/>
          <a:p>
            <a:r>
              <a:rPr lang="cs" sz="3000" b="1" i="0" strike="noStrike" cap="none" spc="0" baseline="0" dirty="0">
                <a:solidFill>
                  <a:srgbClr val="F6A317"/>
                </a:solidFill>
                <a:effectLst/>
                <a:latin typeface="Helvetica"/>
                <a:ea typeface="Helvetica"/>
                <a:cs typeface="Helvetica"/>
              </a:rPr>
              <a:t>OCHRANNÁ OPATŘENÍ PROTI RCS, KTERÁ POUŽÍVÁME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154437"/>
            <a:ext cx="5453624" cy="3229274"/>
          </a:xfrm>
        </p:spPr>
        <p:txBody>
          <a:bodyPr anchor="t"/>
          <a:lstStyle/>
          <a:p>
            <a:r>
              <a:rPr lang="cs" sz="1800" b="0" i="0" strike="noStrike" cap="none" spc="0" baseline="0" dirty="0">
                <a:solidFill>
                  <a:srgbClr val="FF0000"/>
                </a:solidFill>
                <a:effectLst/>
                <a:latin typeface="Helvetica"/>
                <a:ea typeface="Helvetica"/>
                <a:cs typeface="Helvetica"/>
              </a:rPr>
              <a:t>Místo, kam mohou školitelé přidat informace o ochraně, kterou mohou pracovníci používat na daném pracovišti (např. ventilační systémy či OOP)</a:t>
            </a:r>
          </a:p>
          <a:p>
            <a:endParaRPr lang="en-US" sz="1800" dirty="0">
              <a:solidFill>
                <a:srgbClr val="FF0000"/>
              </a:solidFill>
              <a:cs typeface="Helvetica"/>
            </a:endParaRPr>
          </a:p>
          <a:p>
            <a:r>
              <a:rPr lang="cs" sz="1800" b="0" i="0" strike="noStrike" cap="none" spc="0" baseline="0" dirty="0">
                <a:solidFill>
                  <a:srgbClr val="FF0000"/>
                </a:solidFill>
                <a:effectLst/>
                <a:latin typeface="Helvetica"/>
                <a:ea typeface="Helvetica"/>
                <a:cs typeface="Helvetica"/>
              </a:rPr>
              <a:t>*Zvažte přidání fotografie*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1447780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ZÁVĚR</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nchor="t"/>
          <a:lstStyle/>
          <a:p>
            <a:pPr>
              <a:lnSpc>
                <a:spcPts val="2300"/>
              </a:lnSpc>
              <a:spcBef>
                <a:spcPts val="600"/>
              </a:spcBef>
              <a:spcAft>
                <a:spcPts val="1000"/>
              </a:spcAft>
            </a:pPr>
            <a:r>
              <a:rPr lang="cs" sz="1800" b="0" i="0" strike="noStrike" cap="none" spc="0" baseline="0" dirty="0">
                <a:solidFill>
                  <a:srgbClr val="000000"/>
                </a:solidFill>
                <a:effectLst/>
                <a:latin typeface="Helvetica"/>
                <a:ea typeface="Helvetica"/>
                <a:cs typeface="Helvetica"/>
              </a:rPr>
              <a:t>RCS je riziko na pracovišti, které může vést k zásadním zdravotním problémům jako silikóza či rakovina. Pamatujte:</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RCS představuje výrazné nebezpečí pro zdraví pracovníků</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Expozici se dá zcela zabránit vhodnými opatřeními</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Opatření musejí být k dispozici, musejí být spravována a používána</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FF0000"/>
                </a:solidFill>
                <a:effectLst/>
                <a:latin typeface="Helvetica"/>
                <a:ea typeface="Helvetica"/>
                <a:cs typeface="Helvetica"/>
              </a:rPr>
              <a:t>Školitel může přidat kontextuální závěry</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98545493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PRÁZDNÝ SNÍMEK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cs" sz="1800" b="0" i="0" strike="noStrike" cap="none" spc="0" baseline="0" dirty="0">
                <a:solidFill>
                  <a:srgbClr val="000000"/>
                </a:solidFill>
                <a:effectLst/>
                <a:latin typeface="Helvetica"/>
                <a:ea typeface="Helvetica"/>
                <a:cs typeface="Helvetica"/>
              </a:rPr>
              <a:t>Na tento snímek můžete přidat obsah odpovídající příslušnému pracovnímu prostředí/kontextu.</a:t>
            </a:r>
          </a:p>
          <a:p>
            <a:r>
              <a:rPr lang="cs" sz="1800" b="0" i="0" strike="noStrike" cap="none" spc="0" baseline="0" dirty="0">
                <a:solidFill>
                  <a:srgbClr val="000000"/>
                </a:solidFill>
                <a:effectLst/>
                <a:latin typeface="Helvetica"/>
                <a:ea typeface="Helvetica"/>
                <a:cs typeface="Helvetica"/>
              </a:rPr>
              <a:t>Chcete-li změnit obrázek, klikněte pravým tlačítkem myši a zvolte možnost Změnit obrázek a následně Toto zařízení.</a:t>
            </a:r>
          </a:p>
          <a:p>
            <a:r>
              <a:rPr lang="cs" sz="1800" b="0" i="0" strike="noStrike" cap="none" spc="0" baseline="0" dirty="0">
                <a:solidFill>
                  <a:srgbClr val="000000"/>
                </a:solidFill>
                <a:effectLst/>
                <a:latin typeface="Helvetica"/>
                <a:ea typeface="Helvetica"/>
                <a:cs typeface="Helvetica"/>
              </a:rPr>
              <a:t>Chcete-li přidat další snímky, klikněte nahoře na tlačítko Nový snímek.</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8738224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cs" sz="3000" b="1" i="0" strike="noStrike" cap="none" spc="0" baseline="0" dirty="0">
                <a:solidFill>
                  <a:srgbClr val="F6A317"/>
                </a:solidFill>
                <a:effectLst/>
                <a:latin typeface="Helvetica"/>
                <a:ea typeface="Helvetica"/>
                <a:cs typeface="Helvetica"/>
              </a:rPr>
              <a:t>PAMATUJTE SI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5" y="2361600"/>
            <a:ext cx="5453624" cy="2938988"/>
          </a:xfrm>
        </p:spPr>
        <p:txBody>
          <a:bodyPr anchor="t"/>
          <a:lstStyle/>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Dlouhodobá expozice vůči vysokým úrovním RCS může způsobit závažné plicní onemocnění</a:t>
            </a:r>
          </a:p>
          <a:p>
            <a:pPr>
              <a:lnSpc>
                <a:spcPts val="2700"/>
              </a:lnSpc>
            </a:pPr>
            <a:r>
              <a:rPr lang="cs" sz="1800" b="0" i="0" strike="noStrike" cap="none" spc="0" baseline="0" dirty="0">
                <a:solidFill>
                  <a:srgbClr val="000000"/>
                </a:solidFill>
                <a:effectLst/>
                <a:latin typeface="Helvetica"/>
                <a:ea typeface="Helvetica"/>
                <a:cs typeface="Helvetica"/>
              </a:rPr>
              <a:t>Je důležité, abychom se před expozicí vůči tomuto vzdušnému prachu chránili každý den. </a:t>
            </a:r>
          </a:p>
          <a:p>
            <a:pPr>
              <a:lnSpc>
                <a:spcPts val="2700"/>
              </a:lnSpc>
            </a:pPr>
            <a:r>
              <a:rPr lang="cs" sz="1800" b="0" i="0" strike="noStrike" cap="none" spc="0" baseline="0" dirty="0">
                <a:solidFill>
                  <a:srgbClr val="000000"/>
                </a:solidFill>
                <a:effectLst/>
                <a:latin typeface="Helvetica"/>
                <a:ea typeface="Helvetica"/>
                <a:cs typeface="Helvetica"/>
              </a:rPr>
              <a:t>Dodržováním osvědčených postupů dnes chráníme své zdraví do budoucna.</a:t>
            </a:r>
          </a:p>
          <a:p>
            <a:pPr>
              <a:lnSpc>
                <a:spcPts val="2700"/>
              </a:lnSpc>
            </a:pPr>
            <a:r>
              <a:rPr lang="cs" sz="1800" b="0" i="0" strike="noStrike" cap="none" spc="0" baseline="0" dirty="0">
                <a:solidFill>
                  <a:srgbClr val="000000"/>
                </a:solidFill>
                <a:effectLst/>
                <a:latin typeface="Helvetica"/>
                <a:ea typeface="Helvetica"/>
                <a:cs typeface="Helvetica"/>
              </a:rPr>
              <a:t>Jak prožijete svou penzi?</a:t>
            </a:r>
          </a:p>
        </p:txBody>
      </p:sp>
      <p:pic>
        <p:nvPicPr>
          <p:cNvPr id="7" name="Picture Placeholder 6" descr="A picture containing person, indoor, bed, room&#10;&#10;Description automatically generated">
            <a:extLst>
              <a:ext uri="{FF2B5EF4-FFF2-40B4-BE49-F238E27FC236}">
                <a16:creationId xmlns:a16="http://schemas.microsoft.com/office/drawing/2014/main" id="{36986571-0686-1244-B678-AD9A82EB3363}"/>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AFD78D10-DF3B-C943-B5A9-0393C340A1AB}"/>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r>
              <a:rPr lang="cs" sz="3000" b="1" i="0" strike="noStrike" cap="none" spc="0" baseline="0" dirty="0">
                <a:solidFill>
                  <a:srgbClr val="F6A317"/>
                </a:solidFill>
                <a:effectLst/>
                <a:latin typeface="Helvetica"/>
                <a:ea typeface="Helvetica"/>
                <a:cs typeface="Helvetica"/>
              </a:rPr>
              <a:t>DALŠÍ UČEBNÍ MATERIÁLY</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a:solidFill>
                  <a:srgbClr val="000000"/>
                </a:solidFill>
                <a:effectLst/>
                <a:latin typeface="Helvetica"/>
                <a:ea typeface="Helvetica"/>
                <a:cs typeface="Helvetica"/>
                <a:hlinkClick r:id="rId3" history="0"/>
              </a:rPr>
              <a:t>Pracovní listy NEPSI</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a:solidFill>
                  <a:srgbClr val="000000"/>
                </a:solidFill>
                <a:effectLst/>
                <a:latin typeface="Helvetica"/>
                <a:ea typeface="Helvetica"/>
                <a:cs typeface="Helvetica"/>
                <a:hlinkClick r:id="rId4" history="0"/>
              </a:rPr>
              <a:t>Průvodce NEPSI osvědčenými postupy</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a:solidFill>
                  <a:srgbClr val="000000"/>
                </a:solidFill>
                <a:effectLst/>
                <a:latin typeface="Helvetica"/>
                <a:ea typeface="Helvetica"/>
                <a:cs typeface="Helvetica"/>
                <a:hlinkClick r:id="rId5" history="0"/>
              </a:rPr>
              <a:t>Průvodce NEPSI pro MSP</a:t>
            </a:r>
          </a:p>
        </p:txBody>
      </p:sp>
      <p:sp>
        <p:nvSpPr>
          <p:cNvPr id="4" name="Rounded Rectangle 3">
            <a:extLst>
              <a:ext uri="{FF2B5EF4-FFF2-40B4-BE49-F238E27FC236}">
                <a16:creationId xmlns:a16="http://schemas.microsoft.com/office/drawing/2014/main" id="{02E08090-777B-7149-9865-440C9B15F9B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74A14FE-B6CE-E14A-A05B-C76153F6B7ED}"/>
              </a:ext>
            </a:extLst>
          </p:cNvPr>
          <p:cNvSpPr/>
          <p:nvPr/>
        </p:nvSpPr>
        <p:spPr>
          <a:xfrm>
            <a:off x="1088454" y="5158278"/>
            <a:ext cx="10022946" cy="646331"/>
          </a:xfrm>
          <a:prstGeom prst="rect">
            <a:avLst/>
          </a:prstGeom>
          <a:noFill/>
          <a:ln>
            <a:noFill/>
          </a:ln>
        </p:spPr>
        <p:txBody>
          <a:bodyPr wrap="square" anchor="ctr">
            <a:spAutoFit/>
          </a:bodyPr>
          <a:lstStyle/>
          <a:p>
            <a:pPr>
              <a:spcBef>
                <a:spcPts val="1200"/>
              </a:spcBef>
              <a:spcAft>
                <a:spcPts val="1200"/>
              </a:spcAft>
              <a:buSzPct val="130000"/>
            </a:pPr>
            <a:r>
              <a:rPr lang="cs" b="0" i="0" strike="noStrike" cap="none" spc="0" baseline="0" dirty="0">
                <a:solidFill>
                  <a:srgbClr val="000000"/>
                </a:solidFill>
                <a:effectLst/>
                <a:latin typeface="Calibri"/>
                <a:ea typeface="Calibri"/>
                <a:cs typeface="Calibri"/>
              </a:rPr>
              <a:t>Chcete-li další informace o dýchatelném krystalickém oxidu křemičitém, </a:t>
            </a:r>
            <a:br>
              <a:rPr lang="en-US" b="0" i="0" strike="noStrike" cap="none" spc="0" baseline="0" dirty="0">
                <a:solidFill>
                  <a:srgbClr val="000000"/>
                </a:solidFill>
                <a:effectLst/>
                <a:latin typeface="Calibri"/>
                <a:ea typeface="Calibri"/>
                <a:cs typeface="Calibri"/>
              </a:rPr>
            </a:br>
            <a:r>
              <a:rPr lang="cs" b="0" i="0" strike="noStrike" cap="none" spc="0" baseline="0" dirty="0">
                <a:solidFill>
                  <a:srgbClr val="000000"/>
                </a:solidFill>
                <a:effectLst/>
                <a:latin typeface="Calibri"/>
                <a:ea typeface="Calibri"/>
                <a:cs typeface="Calibri"/>
              </a:rPr>
              <a:t>navštivte </a:t>
            </a:r>
            <a:r>
              <a:rPr lang="cs" b="1" i="0" strike="noStrike" cap="none" spc="0" baseline="0" dirty="0">
                <a:solidFill>
                  <a:srgbClr val="000000"/>
                </a:solidFill>
                <a:effectLst/>
                <a:latin typeface="Calibri"/>
                <a:ea typeface="Calibri"/>
                <a:cs typeface="Calibri"/>
              </a:rPr>
              <a:t>e-learningovou platformu NEPSI</a:t>
            </a:r>
            <a:r>
              <a:rPr lang="cs" b="0" i="0" strike="noStrike" cap="none" spc="0" baseline="0" dirty="0">
                <a:solidFill>
                  <a:srgbClr val="000000"/>
                </a:solidFill>
                <a:effectLst/>
                <a:latin typeface="Calibri"/>
                <a:ea typeface="Calibri"/>
                <a:cs typeface="Calibri"/>
              </a:rPr>
              <a:t> na stránce </a:t>
            </a:r>
            <a:r>
              <a:rPr lang="cs" b="0" i="0" strike="noStrike" cap="none" spc="0" baseline="0" dirty="0">
                <a:solidFill>
                  <a:srgbClr val="000000"/>
                </a:solidFill>
                <a:effectLst/>
                <a:latin typeface="Calibri"/>
                <a:ea typeface="Calibri"/>
                <a:cs typeface="Calibri"/>
                <a:hlinkClick r:id="rId6" history="0"/>
              </a:rPr>
              <a:t>training.nepsi.eu</a:t>
            </a:r>
          </a:p>
        </p:txBody>
      </p:sp>
    </p:spTree>
    <p:extLst>
      <p:ext uri="{BB962C8B-B14F-4D97-AF65-F5344CB8AC3E}">
        <p14:creationId xmlns:p14="http://schemas.microsoft.com/office/powerpoint/2010/main" val="52209398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ée un document." ma:contentTypeScope="" ma:versionID="a2aae6594e88dd81b3e444bd28827a8c">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fdd43d770917111209dca723230b269d"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E7C5A76-57F0-4FB2-B1BE-8281BE5BAC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purl.org/dc/dcmitype/"/>
    <ds:schemaRef ds:uri="http://purl.org/dc/elements/1.1/"/>
    <ds:schemaRef ds:uri="http://schemas.microsoft.com/office/2006/documentManagement/types"/>
    <ds:schemaRef ds:uri="6d9d7403-2d8c-4818-ae25-2c5629bc7330"/>
    <ds:schemaRef ds:uri="http://schemas.openxmlformats.org/package/2006/metadata/core-properties"/>
    <ds:schemaRef ds:uri="http://www.w3.org/XML/1998/namespace"/>
    <ds:schemaRef ds:uri="d8ecf516-e360-4672-81b9-68723bedb71f"/>
    <ds:schemaRef ds:uri="http://purl.org/dc/terms/"/>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77</TotalTime>
  <Words>993</Words>
  <Application>Microsoft Office PowerPoint</Application>
  <PresentationFormat>Widescreen</PresentationFormat>
  <Paragraphs>109</Paragraphs>
  <Slides>15</Slides>
  <Notes>12</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Bhavya</cp:lastModifiedBy>
  <cp:revision>19</cp:revision>
  <dcterms:created xsi:type="dcterms:W3CDTF">2020-07-21T15:14:21Z</dcterms:created>
  <dcterms:modified xsi:type="dcterms:W3CDTF">2022-09-12T13:05:52Z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