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client id="{E78CC9D5-22F2-42D0-9C6E-7AE6F11C3D14}" v="16" dt="2022-09-21T17:16:59.7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71" autoAdjust="0"/>
    <p:restoredTop sz="78662" autoAdjust="0"/>
  </p:normalViewPr>
  <p:slideViewPr>
    <p:cSldViewPr snapToGrid="0">
      <p:cViewPr varScale="1">
        <p:scale>
          <a:sx n="58" d="100"/>
          <a:sy n="58" d="100"/>
        </p:scale>
        <p:origin x="1260" y="6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1E8C2694-770B-0945-884E-439F56319AFD}"/>
    <pc:docChg chg="modSld">
      <pc:chgData name="Samuel Davies" userId="4bb99b2c-4e56-4c10-ad8a-c1b2d904d94c" providerId="ADAL" clId="{1E8C2694-770B-0945-884E-439F56319AFD}" dt="2020-12-09T21:29:52.181" v="33" actId="20577"/>
      <pc:docMkLst>
        <pc:docMk/>
      </pc:docMkLst>
      <pc:sldChg chg="modNotesTx">
        <pc:chgData name="Samuel Davies" userId="4bb99b2c-4e56-4c10-ad8a-c1b2d904d94c" providerId="ADAL" clId="{1E8C2694-770B-0945-884E-439F56319AFD}" dt="2020-12-09T20:32:23.370" v="20" actId="113"/>
        <pc:sldMkLst>
          <pc:docMk/>
          <pc:sldMk cId="855221689" sldId="272"/>
        </pc:sldMkLst>
      </pc:sldChg>
      <pc:sldChg chg="modSp mod">
        <pc:chgData name="Samuel Davies" userId="4bb99b2c-4e56-4c10-ad8a-c1b2d904d94c" providerId="ADAL" clId="{1E8C2694-770B-0945-884E-439F56319AFD}" dt="2020-12-09T21:29:52.181" v="33" actId="20577"/>
        <pc:sldMkLst>
          <pc:docMk/>
          <pc:sldMk cId="2658409608" sldId="273"/>
        </pc:sldMkLst>
        <pc:spChg chg="mod">
          <ac:chgData name="Samuel Davies" userId="4bb99b2c-4e56-4c10-ad8a-c1b2d904d94c" providerId="ADAL" clId="{1E8C2694-770B-0945-884E-439F56319AFD}" dt="2020-12-09T21:29:52.181" v="33" actId="20577"/>
          <ac:spMkLst>
            <pc:docMk/>
            <pc:sldMk cId="2658409608" sldId="273"/>
            <ac:spMk id="3" creationId="{778F63C9-1C70-4F4D-9234-7DEE4FC33B21}"/>
          </ac:spMkLst>
        </pc:spChg>
      </pc:sldChg>
      <pc:sldChg chg="modSp mod">
        <pc:chgData name="Samuel Davies" userId="4bb99b2c-4e56-4c10-ad8a-c1b2d904d94c" providerId="ADAL" clId="{1E8C2694-770B-0945-884E-439F56319AFD}" dt="2020-12-09T20:31:59.406" v="18" actId="113"/>
        <pc:sldMkLst>
          <pc:docMk/>
          <pc:sldMk cId="212767136" sldId="277"/>
        </pc:sldMkLst>
        <pc:spChg chg="mod">
          <ac:chgData name="Samuel Davies" userId="4bb99b2c-4e56-4c10-ad8a-c1b2d904d94c" providerId="ADAL" clId="{1E8C2694-770B-0945-884E-439F56319AFD}" dt="2020-12-09T20:31:59.406" v="18" actId="113"/>
          <ac:spMkLst>
            <pc:docMk/>
            <pc:sldMk cId="212767136" sldId="277"/>
            <ac:spMk id="7" creationId="{DBD2A384-D14E-41D5-BBC0-8C609827F080}"/>
          </ac:spMkLst>
        </pc:spChg>
      </pc:sldChg>
      <pc:sldChg chg="modSp mod">
        <pc:chgData name="Samuel Davies" userId="4bb99b2c-4e56-4c10-ad8a-c1b2d904d94c" providerId="ADAL" clId="{1E8C2694-770B-0945-884E-439F56319AFD}" dt="2020-12-09T20:31:22.787" v="1" actId="20577"/>
        <pc:sldMkLst>
          <pc:docMk/>
          <pc:sldMk cId="41992786" sldId="280"/>
        </pc:sldMkLst>
        <pc:spChg chg="mod">
          <ac:chgData name="Samuel Davies" userId="4bb99b2c-4e56-4c10-ad8a-c1b2d904d94c" providerId="ADAL" clId="{1E8C2694-770B-0945-884E-439F56319AFD}" dt="2020-12-09T20:31:22.787" v="1" actId="20577"/>
          <ac:spMkLst>
            <pc:docMk/>
            <pc:sldMk cId="41992786" sldId="280"/>
            <ac:spMk id="7" creationId="{11EB7C82-4052-B846-89A4-42945DBEBA56}"/>
          </ac:spMkLst>
        </pc:spChg>
      </pc:sldChg>
    </pc:docChg>
  </pc:docChgLst>
  <pc:docChgLst>
    <pc:chgData name="Vendégfelhasználó" providerId="Windows Live" clId="Web-{E78CC9D5-22F2-42D0-9C6E-7AE6F11C3D14}"/>
    <pc:docChg chg="modSld">
      <pc:chgData name="Vendégfelhasználó" userId="" providerId="Windows Live" clId="Web-{E78CC9D5-22F2-42D0-9C6E-7AE6F11C3D14}" dt="2022-09-21T17:16:59.151" v="8" actId="20577"/>
      <pc:docMkLst>
        <pc:docMk/>
      </pc:docMkLst>
      <pc:sldChg chg="modSp">
        <pc:chgData name="Vendégfelhasználó" userId="" providerId="Windows Live" clId="Web-{E78CC9D5-22F2-42D0-9C6E-7AE6F11C3D14}" dt="2022-09-21T17:16:10.414" v="3" actId="20577"/>
        <pc:sldMkLst>
          <pc:docMk/>
          <pc:sldMk cId="855221689" sldId="272"/>
        </pc:sldMkLst>
        <pc:spChg chg="mod">
          <ac:chgData name="Vendégfelhasználó" userId="" providerId="Windows Live" clId="Web-{E78CC9D5-22F2-42D0-9C6E-7AE6F11C3D14}" dt="2022-09-21T17:16:10.414" v="3" actId="20577"/>
          <ac:spMkLst>
            <pc:docMk/>
            <pc:sldMk cId="855221689" sldId="272"/>
            <ac:spMk id="3" creationId="{2A7895A4-A370-4F49-96A1-B01D9EBAEF69}"/>
          </ac:spMkLst>
        </pc:spChg>
      </pc:sldChg>
      <pc:sldChg chg="modSp">
        <pc:chgData name="Vendégfelhasználó" userId="" providerId="Windows Live" clId="Web-{E78CC9D5-22F2-42D0-9C6E-7AE6F11C3D14}" dt="2022-09-21T17:16:24.211" v="6" actId="20577"/>
        <pc:sldMkLst>
          <pc:docMk/>
          <pc:sldMk cId="2278640375" sldId="276"/>
        </pc:sldMkLst>
        <pc:spChg chg="mod">
          <ac:chgData name="Vendégfelhasználó" userId="" providerId="Windows Live" clId="Web-{E78CC9D5-22F2-42D0-9C6E-7AE6F11C3D14}" dt="2022-09-21T17:16:24.211" v="6" actId="20577"/>
          <ac:spMkLst>
            <pc:docMk/>
            <pc:sldMk cId="2278640375" sldId="276"/>
            <ac:spMk id="6" creationId="{1656AEB0-9217-A74E-89FD-222AD4A75629}"/>
          </ac:spMkLst>
        </pc:spChg>
      </pc:sldChg>
      <pc:sldChg chg="modSp">
        <pc:chgData name="Vendégfelhasználó" userId="" providerId="Windows Live" clId="Web-{E78CC9D5-22F2-42D0-9C6E-7AE6F11C3D14}" dt="2022-09-21T17:16:59.151" v="8" actId="20577"/>
        <pc:sldMkLst>
          <pc:docMk/>
          <pc:sldMk cId="1277173191" sldId="281"/>
        </pc:sldMkLst>
        <pc:spChg chg="mod">
          <ac:chgData name="Vendégfelhasználó" userId="" providerId="Windows Live" clId="Web-{E78CC9D5-22F2-42D0-9C6E-7AE6F11C3D14}" dt="2022-09-21T17:16:59.151" v="8" actId="20577"/>
          <ac:spMkLst>
            <pc:docMk/>
            <pc:sldMk cId="1277173191" sldId="281"/>
            <ac:spMk id="3" creationId="{2A7895A4-A370-4F49-96A1-B01D9EBAEF6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a:solidFill>
                  <a:srgbClr val="808080"/>
                </a:solidFill>
                <a:effectLst/>
                <a:latin typeface="Calibri"/>
                <a:ea typeface="Calibri"/>
                <a:cs typeface="Calibri"/>
              </a:rPr>
              <a:t>TISZTESSÉGES HASZNÁLATI TÁJÉKOZTATÁS: Ez a dokumentum tartalmazhat olyan szerzői jogvédelem alatt álló anyagokat, amelyek felhasználását a szerzői jog tulajdonosa nem minden esetben engedélyezte külön. Ilyen tartalmakat azért teszünk elérhetővé, hogy elősegítsük a belélegezhető kristályos szilícium-dioxid (RCS) jelentette veszélyek megértését.</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csökkentik vagy megakadályozzák a szilícium-dioxid pornak való kitettséget. </a:t>
            </a:r>
          </a:p>
          <a:p>
            <a:endParaRPr lang="en-US"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Ez a képzés alapvető információkat nyújt az RCS-ről.</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hu" sz="1400" b="1" i="0" strike="noStrike" cap="none" spc="0" baseline="0">
                <a:solidFill>
                  <a:srgbClr val="F6A317"/>
                </a:solidFill>
                <a:effectLst/>
                <a:latin typeface="Helvetica"/>
                <a:ea typeface="Helvetica"/>
                <a:cs typeface="Helvetica"/>
              </a:rPr>
              <a:t>A BELÉLEGEZHETŐ KRISTÁLYOS SZILÍCIUM-DIOXID ÁLTALÁNOS BEMUTATÁSA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534275" cy="850900"/>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A BELÉLEGEZHETŐ KRISTÁLYOS SZILÍCIUM-DIOXID ÁLTALÁNOS BEMUTATÁSA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8630307" y="332509"/>
            <a:ext cx="3223642" cy="781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t>A NEPSI iránymutató gyakorlatai megvalósításának oktatási részéhez a NEPSI kidolgozott egy oktatási segédanyag csomagot.</a:t>
            </a:r>
          </a:p>
          <a:p>
            <a:pPr>
              <a:lnSpc>
                <a:spcPts val="2400"/>
              </a:lnSpc>
            </a:pPr>
            <a:r>
              <a:rPr lang="hu-HU" sz="1800" dirty="0"/>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t>Használja az üres sablonokat és a helyőrzőket (azok a részek, ahová egyedi szövegeket tud beilleszteni), hogy szükség szerint további információkkal egészítse ki ezt a képzési csomagot.</a:t>
            </a:r>
          </a:p>
          <a:p>
            <a:pPr>
              <a:lnSpc>
                <a:spcPts val="2400"/>
              </a:lnSpc>
            </a:pPr>
            <a:endParaRPr lang="hu-HU" sz="1800" dirty="0"/>
          </a:p>
          <a:p>
            <a:pPr>
              <a:lnSpc>
                <a:spcPts val="2400"/>
              </a:lnSpc>
            </a:pPr>
            <a:endParaRPr lang="hu-HU" sz="1800" dirty="0"/>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lIns="91440" tIns="45720" rIns="91440" bIns="45720" anchor="t"/>
          <a:lstStyle/>
          <a:p>
            <a:pPr>
              <a:lnSpc>
                <a:spcPts val="2400"/>
              </a:lnSpc>
            </a:pPr>
            <a:r>
              <a:rPr lang="hu" sz="1800" b="1" i="0" strike="noStrike" cap="none" spc="0" baseline="0" dirty="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dirty="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Hol fordul elő kristályos szilícium-dioxid</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Belélegezhető kristályos szilícium-dioxidot (RCS) </a:t>
            </a:r>
            <a:r>
              <a:rPr lang="hu" sz="1800" dirty="0">
                <a:solidFill>
                  <a:srgbClr val="000000"/>
                </a:solidFill>
                <a:latin typeface="Helvetica"/>
                <a:ea typeface="Helvetica"/>
                <a:cs typeface="Helvetica"/>
              </a:rPr>
              <a:t>képző tevékenységek</a:t>
            </a:r>
            <a:endParaRPr lang="hu"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Az RCS veszélyei</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kezeljük az RCS-t a munkahelyen</a:t>
            </a:r>
          </a:p>
          <a:p>
            <a:pPr>
              <a:lnSpc>
                <a:spcPts val="2400"/>
              </a:lnSpc>
            </a:pPr>
            <a:endParaRPr lang="en-US" sz="180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a:xfrm>
            <a:off x="777244" y="1640901"/>
            <a:ext cx="6421578"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AHOL KRISTÁLYOS SZILÍCIUM-DIOXID ELŐFORDUL</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spcAft>
                <a:spcPts val="1000"/>
              </a:spcAft>
              <a:defRPr/>
            </a:pPr>
            <a:r>
              <a:rPr lang="hu" sz="1800" b="0" i="0" strike="noStrike" cap="none" spc="0" baseline="0">
                <a:solidFill>
                  <a:srgbClr val="000000"/>
                </a:solidFill>
                <a:effectLst/>
                <a:latin typeface="Helvetica"/>
                <a:ea typeface="Helvetica"/>
                <a:cs typeface="Helvetica"/>
              </a:rPr>
              <a:t>A kristályos szilícium-dioxid kvarc formájában számos anyagban megtalálható, például:</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Kvarcit: Több mint 95%</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Homok: Több mint 90%</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Homokkő: 90%-nál nagyobb,</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Tűzkő (flint): Több mint 90%</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Durvaszemcsés homokkő (grit): Több mint 80%</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Agyagpala: 40-60% között</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Pala: akár 40%</a:t>
            </a:r>
          </a:p>
          <a:p>
            <a:pPr>
              <a:lnSpc>
                <a:spcPts val="2400"/>
              </a:lnSpc>
              <a:spcBef>
                <a:spcPts val="600"/>
              </a:spcBef>
              <a:spcAft>
                <a:spcPts val="600"/>
              </a:spcAft>
              <a:defRPr/>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hu" sz="2800" b="1" i="0" strike="noStrike" cap="none" spc="0" baseline="0" dirty="0">
                <a:solidFill>
                  <a:srgbClr val="F6A317"/>
                </a:solidFill>
                <a:effectLst/>
                <a:latin typeface="Helvetica"/>
                <a:ea typeface="Helvetica"/>
                <a:cs typeface="Helvetica"/>
              </a:rPr>
              <a:t>PORKÉPZŐ FOLYAMATOK</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341133"/>
            <a:ext cx="5453624" cy="3333376"/>
          </a:xfrm>
        </p:spPr>
        <p:txBody>
          <a:bodyPr anchor="t"/>
          <a:lstStyle/>
          <a:p>
            <a:pPr>
              <a:lnSpc>
                <a:spcPts val="2300"/>
              </a:lnSpc>
              <a:spcBef>
                <a:spcPts val="600"/>
              </a:spcBef>
              <a:spcAft>
                <a:spcPts val="1200"/>
              </a:spcAft>
            </a:pPr>
            <a:r>
              <a:rPr lang="hu" sz="1600" b="0" i="0" strike="noStrike" cap="none" spc="0" baseline="0" dirty="0">
                <a:solidFill>
                  <a:srgbClr val="000000"/>
                </a:solidFill>
                <a:effectLst/>
                <a:latin typeface="Helvetica"/>
                <a:ea typeface="Helvetica"/>
                <a:cs typeface="Helvetica"/>
              </a:rPr>
              <a:t>Amikor a kristályos szilícium-dioxidot tartalmazó anyagok különböző nagy energiaigényű ipari folyamatokon mennek keresztül, finom, levegőben szálló por keletkezik, amelyet belélegezhető kristályos szilícium-dioxidnak (RCS) nevezzük. Ilyen folyamatok közé tartoznak:</a:t>
            </a:r>
          </a:p>
          <a:p>
            <a:pPr marL="285750" indent="-285750">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Tisztítás</a:t>
            </a:r>
          </a:p>
          <a:p>
            <a:pPr marL="285750" indent="-285750">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Szállítás</a:t>
            </a:r>
          </a:p>
          <a:p>
            <a:pPr marL="285750" indent="-285750">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Zsákolás</a:t>
            </a:r>
          </a:p>
          <a:p>
            <a:pPr marL="285750" indent="-285750">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Csomagolás</a:t>
            </a:r>
          </a:p>
          <a:p>
            <a:pPr marL="285750" indent="-285750">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Zúzás</a:t>
            </a:r>
          </a:p>
          <a:p>
            <a:pPr marL="285750" indent="-285750">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Csiszolás</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2692769" y="3957946"/>
            <a:ext cx="4648894" cy="2036575"/>
          </a:xfrm>
          <a:prstGeom prst="rect">
            <a:avLst/>
          </a:prstGeom>
        </p:spPr>
        <p:txBody>
          <a:bodyPr wrap="square" lIns="91440" tIns="45720" rIns="91440" bIns="45720" anchor="t">
            <a:spAutoFit/>
          </a:bodyPr>
          <a:lstStyle/>
          <a:p>
            <a:pPr marL="285750" indent="-285750" algn="l">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Szárítás</a:t>
            </a:r>
          </a:p>
          <a:p>
            <a:pPr marL="285750" indent="-285750" algn="l">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Alakítás</a:t>
            </a:r>
          </a:p>
          <a:p>
            <a:pPr marL="285750" indent="-285750" algn="l">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Keverés</a:t>
            </a:r>
          </a:p>
          <a:p>
            <a:pPr marL="285750" indent="-285750" algn="l">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Vágás</a:t>
            </a:r>
          </a:p>
          <a:p>
            <a:pPr marL="285750" indent="-285750" algn="l">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Fűrészelés</a:t>
            </a:r>
          </a:p>
          <a:p>
            <a:pPr marL="285750" indent="-285750" algn="l">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Fúrás </a:t>
            </a:r>
            <a:r>
              <a:rPr lang="hu" sz="1600" b="0" i="0" strike="noStrike" cap="none" spc="0" baseline="0" dirty="0">
                <a:solidFill>
                  <a:srgbClr val="A6A6A6"/>
                </a:solidFill>
                <a:effectLst/>
                <a:latin typeface="Helvetica"/>
                <a:ea typeface="Helvetica"/>
                <a:cs typeface="Helvetica"/>
              </a:rPr>
              <a:t>(</a:t>
            </a:r>
            <a:r>
              <a:rPr lang="hu" sz="1600" dirty="0">
                <a:solidFill>
                  <a:srgbClr val="A6A6A6"/>
                </a:solidFill>
                <a:latin typeface="Helvetica"/>
                <a:ea typeface="Helvetica"/>
                <a:cs typeface="Helvetica"/>
              </a:rPr>
              <a:t>stb.)</a:t>
            </a:r>
            <a:endParaRPr lang="hu" sz="1600" b="0" i="0" strike="noStrike" cap="none" spc="0" baseline="0" dirty="0">
              <a:solidFill>
                <a:srgbClr val="A6A6A6"/>
              </a:solidFill>
              <a:effectLst/>
              <a:latin typeface="Helvetica"/>
              <a:ea typeface="Helvetica"/>
              <a:cs typeface="Helvetica"/>
            </a:endParaRP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a:xfrm>
            <a:off x="777244" y="1640901"/>
            <a:ext cx="6055818" cy="850900"/>
          </a:xfrm>
        </p:spPr>
        <p:txBody>
          <a:bodyPr/>
          <a:lstStyle/>
          <a:p>
            <a:pPr>
              <a:lnSpc>
                <a:spcPct val="100000"/>
              </a:lnSpc>
              <a:spcBef>
                <a:spcPct val="0"/>
              </a:spcBef>
            </a:pPr>
            <a:r>
              <a:rPr lang="hu" sz="2800" b="1" i="0" strike="noStrike" cap="none" spc="0" baseline="0" dirty="0">
                <a:solidFill>
                  <a:srgbClr val="F6A317"/>
                </a:solidFill>
                <a:effectLst/>
                <a:latin typeface="Helvetica"/>
                <a:ea typeface="Helvetica"/>
                <a:cs typeface="Helvetica"/>
              </a:rPr>
              <a:t>SZILÍCIUM-DIOXID – EGÉSZSÉGÜGYI </a:t>
            </a:r>
            <a:r>
              <a:rPr lang="hu" sz="2800" b="0" i="0" strike="noStrike" cap="none" spc="0" baseline="0" dirty="0">
                <a:solidFill>
                  <a:srgbClr val="F6A317"/>
                </a:solidFill>
                <a:effectLst/>
                <a:latin typeface="Helvetica"/>
                <a:ea typeface="Helvetica"/>
                <a:cs typeface="Helvetica"/>
              </a:rPr>
              <a:t> </a:t>
            </a:r>
          </a:p>
          <a:p>
            <a:pPr>
              <a:lnSpc>
                <a:spcPct val="100000"/>
              </a:lnSpc>
              <a:spcBef>
                <a:spcPct val="0"/>
              </a:spcBef>
            </a:pPr>
            <a:r>
              <a:rPr lang="hu" sz="2800" b="1" i="0" strike="noStrike" cap="none" spc="0" baseline="0" dirty="0">
                <a:solidFill>
                  <a:srgbClr val="F6A317"/>
                </a:solidFill>
                <a:effectLst/>
                <a:latin typeface="Helvetica"/>
                <a:ea typeface="Helvetica"/>
                <a:cs typeface="Helvetica"/>
              </a:rPr>
              <a:t>KOCKÁZAT</a:t>
            </a:r>
          </a:p>
          <a:p>
            <a:endParaRPr lang="en-US"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3127183"/>
            <a:ext cx="5453623" cy="3167242"/>
          </a:xfrm>
        </p:spPr>
        <p:txBody>
          <a:bodyPr numCol="1"/>
          <a:lstStyle/>
          <a:p>
            <a:pPr marL="0" indent="0">
              <a:lnSpc>
                <a:spcPts val="2400"/>
              </a:lnSpc>
              <a:buNone/>
            </a:pPr>
            <a:r>
              <a:rPr lang="hu" sz="1800" b="0" i="0" strike="noStrike" cap="none" spc="0" baseline="0" dirty="0">
                <a:solidFill>
                  <a:srgbClr val="000000"/>
                </a:solidFill>
                <a:effectLst/>
                <a:latin typeface="Helvetica"/>
                <a:ea typeface="Helvetica"/>
                <a:cs typeface="Helvetica"/>
              </a:rPr>
              <a:t>Amikor kristályos szilícium-dioxidot tartalmazó anyagokat használnak nagy energiaigényű folyamatokban (például fűrészelés vagy fúrás), a részecskék nagyon finom, belélegezhető por (RCS) formájában szabadulnak fel, mely szabad szemmel láthatatlan, még nagy koncentrációban is.</a:t>
            </a:r>
          </a:p>
          <a:p>
            <a:pPr marL="0" indent="0">
              <a:lnSpc>
                <a:spcPts val="2400"/>
              </a:lnSpc>
              <a:buNone/>
            </a:pPr>
            <a:r>
              <a:rPr lang="hu" sz="1800" b="0" i="0" strike="noStrike" cap="none" spc="0" baseline="0" dirty="0">
                <a:solidFill>
                  <a:srgbClr val="000000"/>
                </a:solidFill>
                <a:effectLst/>
                <a:latin typeface="Helvetica"/>
                <a:ea typeface="Helvetica"/>
                <a:cs typeface="Helvetica"/>
              </a:rPr>
              <a:t>Az RCS komoly veszélyt jelent a munkavállalók egészségére.</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hu" sz="2800" b="1" i="0" strike="noStrike" cap="none" spc="0" baseline="0">
                <a:solidFill>
                  <a:srgbClr val="F6A317"/>
                </a:solidFill>
                <a:effectLst/>
                <a:latin typeface="Helvetica"/>
                <a:ea typeface="Helvetica"/>
                <a:cs typeface="Helvetica"/>
              </a:rPr>
              <a:t>RCS ÉS A SZILIKÓZIS</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anchor="t"/>
          <a:lstStyle/>
          <a:p>
            <a:pPr>
              <a:lnSpc>
                <a:spcPts val="2400"/>
              </a:lnSpc>
              <a:spcBef>
                <a:spcPts val="600"/>
              </a:spcBef>
              <a:spcAft>
                <a:spcPts val="600"/>
              </a:spcAft>
            </a:pPr>
            <a:r>
              <a:rPr lang="hu" sz="1800" b="0" i="0" strike="noStrike" cap="none" spc="0" baseline="0">
                <a:solidFill>
                  <a:srgbClr val="000000"/>
                </a:solidFill>
                <a:effectLst/>
                <a:latin typeface="Helvetica"/>
                <a:ea typeface="Helvetica"/>
                <a:cs typeface="Helvetica"/>
              </a:rPr>
              <a:t>A gyakori és túlzott (általában sok éven át tartó) RCS kitettség bizonyítottan szilikózist és tüdőrákot okoz:</a:t>
            </a:r>
          </a:p>
          <a:p>
            <a:pPr marL="285750" indent="-285750">
              <a:lnSpc>
                <a:spcPts val="2400"/>
              </a:lnSpc>
              <a:spcBef>
                <a:spcPts val="600"/>
              </a:spcBef>
              <a:spcAft>
                <a:spcPts val="600"/>
              </a:spcAft>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szilikózis a finom porszemcsék belégzésével, tüdőbe jutásával alakul ki, ami az élet későbbi szakaszában krónikus légzési nehézségekhez, egyes esetekben pedig halálhoz vezet. </a:t>
            </a:r>
          </a:p>
          <a:p>
            <a:pPr marL="285750" indent="-285750">
              <a:lnSpc>
                <a:spcPts val="2400"/>
              </a:lnSpc>
              <a:spcBef>
                <a:spcPts val="600"/>
              </a:spcBef>
              <a:spcAft>
                <a:spcPts val="600"/>
              </a:spcAft>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szilikózisnak különböző stádiumai vannak, az egyszerű szilikózistól a progresszív masszív fibrózisig (PMF).</a:t>
            </a:r>
          </a:p>
          <a:p>
            <a:pPr marL="285750" indent="-285750">
              <a:lnSpc>
                <a:spcPts val="2400"/>
              </a:lnSpc>
              <a:spcBef>
                <a:spcPts val="600"/>
              </a:spcBef>
              <a:spcAft>
                <a:spcPts val="600"/>
              </a:spcAft>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Epidemiológiai tanulmányok azt mutatják, hogy különösen a szilikózisban szenvedő munkavállalók körében nőtt a tüdőrák előfordulása. </a:t>
            </a:r>
          </a:p>
          <a:p>
            <a:pPr>
              <a:lnSpc>
                <a:spcPts val="2400"/>
              </a:lnSpc>
            </a:pPr>
            <a:endParaRPr lang="en-US" sz="180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hu" sz="1200" b="0" i="0" strike="noStrike" cap="none" spc="0" baseline="0">
                <a:solidFill>
                  <a:srgbClr val="000000"/>
                </a:solidFill>
                <a:effectLst/>
                <a:latin typeface="Helvetica"/>
                <a:ea typeface="Helvetica"/>
                <a:cs typeface="Helvetica"/>
              </a:rPr>
              <a:t>Egészséges tüdő</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hu" sz="1200" b="0" i="0" strike="noStrike" cap="none" spc="0" baseline="0">
                <a:solidFill>
                  <a:srgbClr val="000000"/>
                </a:solidFill>
                <a:effectLst/>
                <a:latin typeface="Helvetica"/>
                <a:ea typeface="Helvetica"/>
                <a:cs typeface="Helvetica"/>
              </a:rPr>
              <a:t> PMF által érintett tüdő</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3" y="1640901"/>
            <a:ext cx="7618611" cy="850900"/>
          </a:xfrm>
        </p:spPr>
        <p:txBody>
          <a:bodyPr/>
          <a:lstStyle/>
          <a:p>
            <a:pPr>
              <a:lnSpc>
                <a:spcPct val="100000"/>
              </a:lnSpc>
              <a:spcBef>
                <a:spcPct val="0"/>
              </a:spcBef>
            </a:pPr>
            <a:r>
              <a:rPr lang="hu" sz="2800" b="1" i="0" strike="noStrike" cap="none" spc="0" baseline="0" dirty="0">
                <a:solidFill>
                  <a:srgbClr val="F6A317"/>
                </a:solidFill>
                <a:effectLst/>
                <a:latin typeface="Helvetica"/>
                <a:ea typeface="Helvetica"/>
                <a:cs typeface="Helvetica"/>
              </a:rPr>
              <a:t>AZ RCS KITETTSÉG MINIMALIZÁLÁSA</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32566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300"/>
              </a:lnSpc>
              <a:spcBef>
                <a:spcPts val="600"/>
              </a:spcBef>
              <a:buNone/>
            </a:pPr>
            <a:r>
              <a:rPr lang="hu" sz="1800" b="0" i="0" strike="noStrike" cap="none" spc="0" baseline="0" dirty="0">
                <a:solidFill>
                  <a:srgbClr val="000000"/>
                </a:solidFill>
                <a:effectLst/>
                <a:latin typeface="Helvetica"/>
                <a:ea typeface="Helvetica"/>
                <a:cs typeface="Helvetica"/>
              </a:rPr>
              <a:t>A tüdőbetegség kialakulásának kockázata teljes mértékben megelőzhető, </a:t>
            </a:r>
            <a:br>
              <a:rPr lang="en-IN" sz="1800" b="0" i="0" strike="noStrike" cap="none" spc="0" baseline="0" dirty="0">
                <a:solidFill>
                  <a:srgbClr val="000000"/>
                </a:solidFill>
                <a:effectLst/>
                <a:latin typeface="Helvetica"/>
                <a:ea typeface="Helvetica"/>
                <a:cs typeface="Helvetica"/>
              </a:rPr>
            </a:br>
            <a:r>
              <a:rPr lang="hu" sz="1800" b="0" i="0" strike="noStrike" cap="none" spc="0" baseline="0" dirty="0">
                <a:solidFill>
                  <a:srgbClr val="000000"/>
                </a:solidFill>
                <a:effectLst/>
                <a:latin typeface="Helvetica"/>
                <a:ea typeface="Helvetica"/>
                <a:cs typeface="Helvetica"/>
              </a:rPr>
              <a:t>ha ellenőrző intézkedéseket és iránymutató gyakorlatokat alkalmaznak. </a:t>
            </a:r>
          </a:p>
          <a:p>
            <a:pPr marL="0" indent="0">
              <a:lnSpc>
                <a:spcPts val="2300"/>
              </a:lnSpc>
              <a:spcBef>
                <a:spcPts val="600"/>
              </a:spcBef>
              <a:buNone/>
            </a:pPr>
            <a:r>
              <a:rPr lang="hu" sz="1800" b="0" i="0" strike="noStrike" cap="none" spc="0" baseline="0" dirty="0">
                <a:solidFill>
                  <a:srgbClr val="000000"/>
                </a:solidFill>
                <a:effectLst/>
                <a:latin typeface="Helvetica"/>
                <a:ea typeface="Helvetica"/>
                <a:cs typeface="Helvetica"/>
              </a:rPr>
              <a:t>Mi a NEPSI iránymutató gyakorlatát követjük, mely négy fő lépésből áll:</a:t>
            </a:r>
          </a:p>
          <a:p>
            <a:pPr marL="285750" indent="-285750">
              <a:lnSpc>
                <a:spcPts val="2300"/>
              </a:lnSpc>
              <a:spcBef>
                <a:spcPct val="0"/>
              </a:spcBef>
            </a:pPr>
            <a:r>
              <a:rPr lang="hu" sz="1800" b="1" i="0" strike="noStrike" cap="none" spc="0" baseline="0" dirty="0">
                <a:solidFill>
                  <a:srgbClr val="000000"/>
                </a:solidFill>
                <a:effectLst/>
                <a:latin typeface="Helvetica"/>
                <a:ea typeface="Helvetica"/>
                <a:cs typeface="Helvetica"/>
              </a:rPr>
              <a:t>Kockázatértékelés:</a:t>
            </a:r>
            <a:r>
              <a:rPr lang="hu" sz="1800" b="0" i="0" strike="noStrike" cap="none" spc="0" baseline="0" dirty="0">
                <a:solidFill>
                  <a:srgbClr val="000000"/>
                </a:solidFill>
                <a:effectLst/>
                <a:latin typeface="Helvetica"/>
                <a:ea typeface="Helvetica"/>
                <a:cs typeface="Helvetica"/>
              </a:rPr>
              <a:t> Az kitettség kockázatának felmérése</a:t>
            </a:r>
          </a:p>
          <a:p>
            <a:pPr marL="285750" indent="-285750">
              <a:lnSpc>
                <a:spcPts val="2300"/>
              </a:lnSpc>
              <a:spcBef>
                <a:spcPct val="0"/>
              </a:spcBef>
            </a:pPr>
            <a:r>
              <a:rPr lang="hu" sz="1800" b="1" i="0" strike="noStrike" cap="none" spc="0" baseline="0" dirty="0">
                <a:solidFill>
                  <a:srgbClr val="000000"/>
                </a:solidFill>
                <a:effectLst/>
                <a:latin typeface="Helvetica"/>
                <a:ea typeface="Helvetica"/>
                <a:cs typeface="Helvetica"/>
              </a:rPr>
              <a:t>Ellenőrzés:</a:t>
            </a:r>
            <a:r>
              <a:rPr lang="hu" sz="1800" b="0" i="0" strike="noStrike" cap="none" spc="0" baseline="0" dirty="0">
                <a:solidFill>
                  <a:srgbClr val="000000"/>
                </a:solidFill>
                <a:effectLst/>
                <a:latin typeface="Helvetica"/>
                <a:ea typeface="Helvetica"/>
                <a:cs typeface="Helvetica"/>
              </a:rPr>
              <a:t> Az kitettség ellenőrzésének és megelőzés módjainak meghatározása</a:t>
            </a:r>
          </a:p>
          <a:p>
            <a:pPr marL="285750" indent="-285750">
              <a:lnSpc>
                <a:spcPts val="2300"/>
              </a:lnSpc>
              <a:spcBef>
                <a:spcPct val="0"/>
              </a:spcBef>
            </a:pPr>
            <a:r>
              <a:rPr lang="hu" sz="1800" b="1" i="0" strike="noStrike" cap="none" spc="0" baseline="0" dirty="0">
                <a:solidFill>
                  <a:srgbClr val="000000"/>
                </a:solidFill>
                <a:effectLst/>
                <a:latin typeface="Helvetica"/>
                <a:ea typeface="Helvetica"/>
                <a:cs typeface="Helvetica"/>
              </a:rPr>
              <a:t>Nyomon követés:</a:t>
            </a:r>
            <a:r>
              <a:rPr lang="hu" sz="1800" b="0" i="0" strike="noStrike" cap="none" spc="0" baseline="0" dirty="0">
                <a:solidFill>
                  <a:srgbClr val="000000"/>
                </a:solidFill>
                <a:effectLst/>
                <a:latin typeface="Helvetica"/>
                <a:ea typeface="Helvetica"/>
                <a:cs typeface="Helvetica"/>
              </a:rPr>
              <a:t> Az intézkedések hatékonyságának nyomon követése</a:t>
            </a:r>
          </a:p>
          <a:p>
            <a:pPr marL="285750" indent="-285750">
              <a:lnSpc>
                <a:spcPts val="2300"/>
              </a:lnSpc>
              <a:spcBef>
                <a:spcPct val="0"/>
              </a:spcBef>
            </a:pPr>
            <a:r>
              <a:rPr lang="hu" sz="1800" b="1" i="0" strike="noStrike" cap="none" spc="0" baseline="0" dirty="0">
                <a:solidFill>
                  <a:srgbClr val="000000"/>
                </a:solidFill>
                <a:effectLst/>
                <a:latin typeface="Helvetica"/>
                <a:ea typeface="Helvetica"/>
                <a:cs typeface="Helvetica"/>
              </a:rPr>
              <a:t>Oktatás:</a:t>
            </a:r>
            <a:r>
              <a:rPr lang="hu" sz="1800" b="0" i="0" strike="noStrike" cap="none" spc="0" baseline="0" dirty="0">
                <a:solidFill>
                  <a:srgbClr val="000000"/>
                </a:solidFill>
                <a:effectLst/>
                <a:latin typeface="Helvetica"/>
                <a:ea typeface="Helvetica"/>
                <a:cs typeface="Helvetica"/>
              </a:rPr>
              <a:t> Tájékoztatás, oktatás és képzés biztosítása</a:t>
            </a:r>
          </a:p>
          <a:p>
            <a:pPr marL="0" indent="0">
              <a:lnSpc>
                <a:spcPts val="2300"/>
              </a:lnSpc>
              <a:buNone/>
            </a:pPr>
            <a:r>
              <a:rPr lang="hu" sz="1800" b="0" i="0" strike="noStrike" cap="none" spc="0" baseline="0" dirty="0">
                <a:solidFill>
                  <a:srgbClr val="000000"/>
                </a:solidFill>
                <a:effectLst/>
                <a:latin typeface="Helvetica"/>
                <a:ea typeface="Helvetica"/>
                <a:cs typeface="Helvetica"/>
              </a:rPr>
              <a:t>A </a:t>
            </a:r>
            <a:r>
              <a:rPr lang="hu" sz="1800" b="1" i="0" strike="noStrike" cap="none" spc="0" baseline="0" dirty="0">
                <a:solidFill>
                  <a:srgbClr val="000000"/>
                </a:solidFill>
                <a:effectLst/>
                <a:latin typeface="Helvetica"/>
                <a:ea typeface="Helvetica"/>
                <a:cs typeface="Helvetica"/>
              </a:rPr>
              <a:t>NEPSI</a:t>
            </a:r>
            <a:r>
              <a:rPr lang="hu" sz="1800" b="0" i="0" strike="noStrike" cap="none" spc="0" baseline="0" dirty="0">
                <a:solidFill>
                  <a:srgbClr val="000000"/>
                </a:solidFill>
                <a:effectLst/>
                <a:latin typeface="Helvetica"/>
                <a:ea typeface="Helvetica"/>
                <a:cs typeface="Helvetica"/>
              </a:rPr>
              <a:t> az Európai Szilíciumhálózat angol megfelelőjének mozaikszava, melyet a "Megállapodás a munkavállalók egészségének a kristályos szilícium-dioxid helyes kezelése és felhasználása révén történő védelméről" című szociális párbeszédet aláíró európai ágazati munkavállalói és munkáltatói szövetségek hoztak létre.</a:t>
            </a:r>
          </a:p>
          <a:p>
            <a:pPr>
              <a:lnSpc>
                <a:spcPts val="23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Az RCS kezelésére öt fő porszabályozási technikát alkalmaznak, melyek a NEPSI iránymutató gyakorlatának részét képezik.</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Az egyéni védőfelszerelés (PPE, pl. arcvédő maszk) védi a munkavállalót a portól, ha a többi védelmi intézkedés nem elegendő a kitettségi kockázatok kezelésére.</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5673432" cy="850900"/>
          </a:xfrm>
        </p:spPr>
        <p:txBody>
          <a:bodyPr/>
          <a:lstStyle/>
          <a:p>
            <a:pPr>
              <a:lnSpc>
                <a:spcPct val="100000"/>
              </a:lnSpc>
              <a:spcBef>
                <a:spcPct val="0"/>
              </a:spcBef>
            </a:pPr>
            <a:r>
              <a:rPr lang="hu" sz="2800" b="1" i="0" strike="noStrike" cap="none" spc="0" baseline="0" dirty="0">
                <a:solidFill>
                  <a:srgbClr val="F6A317"/>
                </a:solidFill>
                <a:effectLst/>
                <a:latin typeface="Helvetica"/>
                <a:ea typeface="Helvetica"/>
                <a:cs typeface="Helvetica"/>
              </a:rPr>
              <a:t>AZ ÁLTALUNK ALKALMAZOTT RCS VÉDELMI INTÉZKEDÉSEK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pPr>
              <a:lnSpc>
                <a:spcPts val="2400"/>
              </a:lnSpc>
            </a:pPr>
            <a:r>
              <a:rPr lang="hu" sz="1800" b="0" i="0" strike="noStrike" cap="none" spc="0" baseline="0" dirty="0">
                <a:solidFill>
                  <a:srgbClr val="FF0000"/>
                </a:solidFill>
                <a:effectLst/>
                <a:latin typeface="Helvetica"/>
                <a:ea typeface="Helvetica"/>
                <a:cs typeface="Helvetica"/>
              </a:rPr>
              <a:t>Oktató által kitöltendő - információ hozzáadása arról, hogy az adott helyszínen milyen védelmet kell a munkavállalóknak alkalmazniuk (pl. szellőztető rendszerek bekapcsolása, egyéni védőfelszerelés használata stb.).</a:t>
            </a:r>
          </a:p>
          <a:p>
            <a:pPr>
              <a:lnSpc>
                <a:spcPts val="2400"/>
              </a:lnSpc>
            </a:pPr>
            <a:endParaRPr lang="en-US" sz="1800" dirty="0">
              <a:solidFill>
                <a:srgbClr val="FF0000"/>
              </a:solidFill>
              <a:cs typeface="Helvetica"/>
            </a:endParaRPr>
          </a:p>
          <a:p>
            <a:pPr>
              <a:lnSpc>
                <a:spcPts val="2400"/>
              </a:lnSpc>
            </a:pPr>
            <a:r>
              <a:rPr lang="hu" sz="1800" b="0" i="0" strike="noStrike" cap="none" spc="0" baseline="0" dirty="0">
                <a:solidFill>
                  <a:srgbClr val="FF0000"/>
                </a:solidFill>
                <a:effectLst/>
                <a:latin typeface="Helvetica"/>
                <a:ea typeface="Helvetica"/>
                <a:cs typeface="Helvetica"/>
              </a:rPr>
              <a:t>*Képek beillesztése ajánlott*</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205448" cy="3682369"/>
          </a:xfrm>
        </p:spPr>
        <p:txBody>
          <a:bodyPr anchor="t"/>
          <a:lstStyle/>
          <a:p>
            <a:pPr>
              <a:lnSpc>
                <a:spcPts val="2400"/>
              </a:lnSpc>
              <a:spcBef>
                <a:spcPts val="600"/>
              </a:spcBef>
              <a:spcAft>
                <a:spcPts val="1000"/>
              </a:spcAft>
            </a:pPr>
            <a:r>
              <a:rPr lang="hu" sz="1800" b="0" i="0" strike="noStrike" cap="none" spc="0" baseline="0">
                <a:solidFill>
                  <a:srgbClr val="000000"/>
                </a:solidFill>
                <a:effectLst/>
                <a:latin typeface="Helvetica"/>
                <a:ea typeface="Helvetica"/>
                <a:cs typeface="Helvetica"/>
              </a:rPr>
              <a:t>Az RCS olyan foglalkozási veszélyforrás, amely az egész életünkre kiható egészségügyi problémákhoz, például szilikózishoz vagy rákhoz vezethet. 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Az RCS komoly kockázatot jelent a munkavállalók egészségére nézve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A kitettségi kockázatok teljes mértékben megelőzhetők a megfelelő ellenőrző intézkedések alkalmazásával</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A munkahelynek ellenőrző intézkedéseket kell alkalmaznia és fenntartania</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FF0000"/>
                </a:solidFill>
                <a:effectLst/>
                <a:latin typeface="Helvetica"/>
                <a:ea typeface="Helvetica"/>
                <a:cs typeface="Helvetica"/>
              </a:rPr>
              <a:t>Az oktató kapcsolódó következtetései</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hu" sz="2800" b="1" i="0" strike="noStrike" cap="none" spc="0" baseline="0">
                <a:solidFill>
                  <a:srgbClr val="F6A317"/>
                </a:solidFill>
                <a:effectLst/>
                <a:latin typeface="Helvetica"/>
                <a:ea typeface="Helvetica"/>
                <a:cs typeface="Helvetica"/>
              </a:rPr>
              <a:t>NE FELEDJÜK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lIns="91440" tIns="45720" rIns="91440" bIns="45720" anchor="t"/>
          <a:lstStyle/>
          <a:p>
            <a:pPr>
              <a:lnSpc>
                <a:spcPts val="2400"/>
              </a:lnSpc>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endParaRPr lang="hu-HU" dirty="0"/>
          </a:p>
          <a:p>
            <a:pPr>
              <a:lnSpc>
                <a:spcPts val="2400"/>
              </a:lnSpc>
            </a:pPr>
            <a:r>
              <a:rPr lang="hu" sz="1800" b="0" i="0" strike="noStrike" cap="none" spc="0" baseline="0" dirty="0">
                <a:solidFill>
                  <a:srgbClr val="000000"/>
                </a:solidFill>
                <a:effectLst/>
                <a:latin typeface="Helvetica"/>
                <a:ea typeface="Helvetica"/>
                <a:cs typeface="Helvetica"/>
              </a:rPr>
              <a:t>Fontos, hogy minden nap 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az iránymutató gyakorlatokat, azzal hosszú távon óvjuk meg egészségünket.</a:t>
            </a:r>
          </a:p>
          <a:p>
            <a:pPr>
              <a:lnSpc>
                <a:spcPts val="2400"/>
              </a:lnSpc>
            </a:pPr>
            <a:r>
              <a:rPr lang="hu" sz="1800" b="0" i="0" strike="noStrike" cap="none" spc="0" baseline="0" dirty="0">
                <a:solidFill>
                  <a:srgbClr val="000000"/>
                </a:solidFill>
                <a:effectLst/>
                <a:latin typeface="Helvetica"/>
                <a:ea typeface="Helvetica"/>
                <a:cs typeface="Helvetica"/>
              </a:rPr>
              <a:t>Hogyan fogja tölteni a nyugdíjas éveit?</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3" history="0"/>
              </a:rPr>
              <a:t>NEPSI feladatlapok</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4"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5" history="0"/>
              </a:rPr>
              <a:t>NEPSI útmutató kkv-k számára</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6"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0E7C5A76-57F0-4FB2-B1BE-8281BE5BAC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102</TotalTime>
  <Words>939</Words>
  <Application>Microsoft Office PowerPoint</Application>
  <PresentationFormat>Szélesvásznú</PresentationFormat>
  <Paragraphs>107</Paragraphs>
  <Slides>15</Slides>
  <Notes>11</Notes>
  <HiddenSlides>1</HiddenSlides>
  <MMClips>0</MMClips>
  <ScaleCrop>false</ScaleCrop>
  <HeadingPairs>
    <vt:vector size="4" baseType="variant">
      <vt:variant>
        <vt:lpstr>Téma</vt:lpstr>
      </vt:variant>
      <vt:variant>
        <vt:i4>1</vt:i4>
      </vt:variant>
      <vt:variant>
        <vt:lpstr>Diacímek</vt:lpstr>
      </vt:variant>
      <vt:variant>
        <vt:i4>15</vt:i4>
      </vt:variant>
    </vt:vector>
  </HeadingPairs>
  <TitlesOfParts>
    <vt:vector size="16" baseType="lpstr">
      <vt:lpstr>Office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pp</cp:lastModifiedBy>
  <cp:revision>19</cp:revision>
  <dcterms:created xsi:type="dcterms:W3CDTF">2020-07-21T15:14:21Z</dcterms:created>
  <dcterms:modified xsi:type="dcterms:W3CDTF">2022-09-21T17:17:02Z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