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78662" autoAdjust="0"/>
  </p:normalViewPr>
  <p:slideViewPr>
    <p:cSldViewPr snapToGrid="0">
      <p:cViewPr varScale="1">
        <p:scale>
          <a:sx n="58" d="100"/>
          <a:sy n="58" d="100"/>
        </p:scale>
        <p:origin x="1248"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1E8C2694-770B-0945-884E-439F56319AFD}"/>
    <pc:docChg chg="modSld">
      <pc:chgData name="Samuel Davies" userId="4bb99b2c-4e56-4c10-ad8a-c1b2d904d94c" providerId="ADAL" clId="{1E8C2694-770B-0945-884E-439F56319AFD}" dt="2020-12-09T21:29:52.181" v="33" actId="20577"/>
      <pc:docMkLst>
        <pc:docMk/>
      </pc:docMkLst>
      <pc:sldChg chg="modNotesTx">
        <pc:chgData name="Samuel Davies" userId="4bb99b2c-4e56-4c10-ad8a-c1b2d904d94c" providerId="ADAL" clId="{1E8C2694-770B-0945-884E-439F56319AFD}" dt="2020-12-09T20:32:23.370" v="20" actId="113"/>
        <pc:sldMkLst>
          <pc:docMk/>
          <pc:sldMk cId="855221689" sldId="272"/>
        </pc:sldMkLst>
      </pc:sldChg>
      <pc:sldChg chg="modSp mod">
        <pc:chgData name="Samuel Davies" userId="4bb99b2c-4e56-4c10-ad8a-c1b2d904d94c" providerId="ADAL" clId="{1E8C2694-770B-0945-884E-439F56319AFD}" dt="2020-12-09T21:29:52.181" v="33" actId="20577"/>
        <pc:sldMkLst>
          <pc:docMk/>
          <pc:sldMk cId="2658409608" sldId="273"/>
        </pc:sldMkLst>
        <pc:spChg chg="mod">
          <ac:chgData name="Samuel Davies" userId="4bb99b2c-4e56-4c10-ad8a-c1b2d904d94c" providerId="ADAL" clId="{1E8C2694-770B-0945-884E-439F56319AFD}" dt="2020-12-09T21:29:52.181" v="33" actId="20577"/>
          <ac:spMkLst>
            <pc:docMk/>
            <pc:sldMk cId="2658409608" sldId="273"/>
            <ac:spMk id="3" creationId="{778F63C9-1C70-4F4D-9234-7DEE4FC33B21}"/>
          </ac:spMkLst>
        </pc:spChg>
      </pc:sldChg>
      <pc:sldChg chg="modSp mod">
        <pc:chgData name="Samuel Davies" userId="4bb99b2c-4e56-4c10-ad8a-c1b2d904d94c" providerId="ADAL" clId="{1E8C2694-770B-0945-884E-439F56319AFD}" dt="2020-12-09T20:31:59.406" v="18" actId="113"/>
        <pc:sldMkLst>
          <pc:docMk/>
          <pc:sldMk cId="212767136" sldId="277"/>
        </pc:sldMkLst>
        <pc:spChg chg="mod">
          <ac:chgData name="Samuel Davies" userId="4bb99b2c-4e56-4c10-ad8a-c1b2d904d94c" providerId="ADAL" clId="{1E8C2694-770B-0945-884E-439F56319AFD}" dt="2020-12-09T20:31:59.406" v="18" actId="113"/>
          <ac:spMkLst>
            <pc:docMk/>
            <pc:sldMk cId="212767136" sldId="277"/>
            <ac:spMk id="7" creationId="{DBD2A384-D14E-41D5-BBC0-8C609827F080}"/>
          </ac:spMkLst>
        </pc:spChg>
      </pc:sldChg>
      <pc:sldChg chg="modSp mod">
        <pc:chgData name="Samuel Davies" userId="4bb99b2c-4e56-4c10-ad8a-c1b2d904d94c" providerId="ADAL" clId="{1E8C2694-770B-0945-884E-439F56319AFD}" dt="2020-12-09T20:31:22.787" v="1" actId="20577"/>
        <pc:sldMkLst>
          <pc:docMk/>
          <pc:sldMk cId="41992786" sldId="280"/>
        </pc:sldMkLst>
        <pc:spChg chg="mod">
          <ac:chgData name="Samuel Davies" userId="4bb99b2c-4e56-4c10-ad8a-c1b2d904d94c" providerId="ADAL" clId="{1E8C2694-770B-0945-884E-439F56319AFD}" dt="2020-12-09T20:31:22.787" v="1" actId="20577"/>
          <ac:spMkLst>
            <pc:docMk/>
            <pc:sldMk cId="41992786" sldId="280"/>
            <ac:spMk id="7" creationId="{11EB7C82-4052-B846-89A4-42945DBEBA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808080"/>
                </a:solidFill>
                <a:effectLst/>
                <a:latin typeface="+mn-lt"/>
                <a:ea typeface="Calibri"/>
                <a:cs typeface="Calibri"/>
              </a:rPr>
              <a:t>PRANEŠIMAS APIE SĄŽININGĄ NAUDOJIMĄ: Šiame dokumente gali būti autorių teisėmis saugomos medžiagos, kurią naudoti autorių teisių savininkas ne visada davė konkretų sutikimą. Tokią medžiagą pateikiame siekdami išsamiau supažindinti su įkvepiamojo  kristalinio silicio dioksido (ĮKSD) keliamu pavojumi.</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 </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pateikta esminė informacija apieįkvepiamąjį kristalinio silicio dioksidą (ĮKSD).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559900" y="429114"/>
            <a:ext cx="425745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lt" sz="1400" b="1" i="0" strike="noStrike" cap="none" spc="0" baseline="0">
                <a:solidFill>
                  <a:srgbClr val="F6A317"/>
                </a:solidFill>
                <a:effectLst/>
                <a:latin typeface="Helvetica"/>
                <a:ea typeface="Helvetica"/>
                <a:cs typeface="Helvetica"/>
              </a:rPr>
              <a:t>BENDRAS SUPAŽINDINIMAS SU ĮKVEPIAMOJO KRISTALINIO SILICIO DIOKSIDU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347226" cy="850900"/>
          </a:xfrm>
        </p:spPr>
        <p:txBody>
          <a:bodyPr anchor="t"/>
          <a:lstStyle/>
          <a:p>
            <a:pPr>
              <a:lnSpc>
                <a:spcPct val="100000"/>
              </a:lnSpc>
            </a:pPr>
            <a:r>
              <a:rPr lang="lt" sz="2800" b="1" i="0" strike="noStrike" cap="none" spc="0" baseline="0">
                <a:solidFill>
                  <a:srgbClr val="FFFFFF"/>
                </a:solidFill>
                <a:effectLst/>
                <a:latin typeface="Helvetica"/>
                <a:ea typeface="Helvetica"/>
                <a:cs typeface="Helvetica"/>
              </a:rPr>
              <a:t>BENDRAS SUPAŽINDINIMAS SU ĮKVEPIAMOJO KRISTALINIO SILICIO DIOKSIDU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099069" y="232756"/>
            <a:ext cx="4705004" cy="847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smtClean="0"/>
              <a:t>ĮŽANGA (INSTRUKTORIUI)</a:t>
            </a:r>
            <a:endParaRPr lang="lt-LT"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1317" cy="3601153"/>
          </a:xfrm>
        </p:spPr>
        <p:txBody>
          <a:bodyPr anchor="t"/>
          <a:lstStyle/>
          <a:p>
            <a:pPr>
              <a:lnSpc>
                <a:spcPts val="2400"/>
              </a:lnSpc>
            </a:pPr>
            <a:r>
              <a:rPr lang="lt-LT" sz="1800"/>
              <a:t>Įgyvendindama NEPSI gerosios patirties nuostatas, NEPSI parengė švietimo priemonių rinkinį.</a:t>
            </a:r>
          </a:p>
          <a:p>
            <a:pPr>
              <a:lnSpc>
                <a:spcPts val="2400"/>
              </a:lnSpc>
            </a:pPr>
            <a:r>
              <a:rPr lang="lt-LT" sz="1800"/>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 kur atsiranda kristalinis silicis;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kokios veiklos metu susidaro įkvepiamojo kristalinio silicio dioksidas (ĮKSD);</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ĮKSD keliamus pavojus;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valdyti ĮKSD darbe.</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 KUR ATSIRANDA KRISTALINIS SILICIS</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lt" sz="1800" b="0" i="0" strike="noStrike" cap="none" spc="0" baseline="0">
                <a:solidFill>
                  <a:srgbClr val="000000"/>
                </a:solidFill>
                <a:effectLst/>
                <a:latin typeface="Helvetica"/>
                <a:ea typeface="Helvetica"/>
                <a:cs typeface="Helvetica"/>
              </a:rPr>
              <a:t>Mineralinio kvarco pavidalu kristalinis silicis randamas kelete medžiagų, tokių kaip:</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kvarcitas: daugiau nei 95 %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smėlis: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smiltainis: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titnagas: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žvyras: daugiau nei 80 %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skalūnas: 40–60 %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šiferis: iki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PROCESAI, KURIŲ METU SUSIDARO DULKĖS</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321826" cy="3333376"/>
          </a:xfrm>
        </p:spPr>
        <p:txBody>
          <a:bodyPr anchor="t"/>
          <a:lstStyle/>
          <a:p>
            <a:pPr>
              <a:lnSpc>
                <a:spcPts val="2300"/>
              </a:lnSpc>
              <a:spcBef>
                <a:spcPts val="600"/>
              </a:spcBef>
              <a:spcAft>
                <a:spcPts val="1200"/>
              </a:spcAft>
            </a:pPr>
            <a:r>
              <a:rPr lang="lt" sz="1600" b="0" i="0" strike="noStrike" cap="none" spc="0" baseline="0">
                <a:solidFill>
                  <a:srgbClr val="000000"/>
                </a:solidFill>
                <a:effectLst/>
                <a:latin typeface="Helvetica"/>
                <a:ea typeface="Helvetica"/>
                <a:cs typeface="Helvetica"/>
              </a:rPr>
              <a:t>Kai medžiagos, kurių sudėtyje yra kristalinio silicio dioksido, apdorojamos įvairiuose intensyviuose pramoniniuose procesuose, susidaro smulkios ore sklindančios dulkės, vadinamos įkvepiamu kristaliniu silicio dioksidu (ĮKSD). Tokie procesai apima:</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valymą;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transportavima;</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pakavimą į maišus;</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pakavimą;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smulkinimą;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malimą;</a:t>
            </a:r>
          </a:p>
          <a:p>
            <a:endParaRPr lang="en-US"/>
          </a:p>
        </p:txBody>
      </p:sp>
      <p:sp>
        <p:nvSpPr>
          <p:cNvPr id="6" name="Rectangle 5">
            <a:extLst>
              <a:ext uri="{FF2B5EF4-FFF2-40B4-BE49-F238E27FC236}">
                <a16:creationId xmlns:a16="http://schemas.microsoft.com/office/drawing/2014/main" id="{1656AEB0-9217-A74E-89FD-222AD4A75629}"/>
              </a:ext>
            </a:extLst>
          </p:cNvPr>
          <p:cNvSpPr/>
          <p:nvPr/>
        </p:nvSpPr>
        <p:spPr>
          <a:xfrm>
            <a:off x="3048000" y="4024446"/>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džiovinimą;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formavimą;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maišymą;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pjovimą; </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šlifavimą;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gręžimą </a:t>
            </a:r>
            <a:r>
              <a:rPr lang="lt" sz="1600" b="0" i="0" strike="noStrike" cap="none" spc="0" baseline="0">
                <a:solidFill>
                  <a:srgbClr val="A6A6A6"/>
                </a:solidFill>
                <a:effectLst/>
                <a:latin typeface="Helvetica"/>
                <a:ea typeface="Helvetica"/>
                <a:cs typeface="Helvetica"/>
              </a:rPr>
              <a:t>(šis sąrašas nėra baigtinis)</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SILICIS – PAVOJUS </a:t>
            </a:r>
          </a:p>
          <a:p>
            <a:pPr>
              <a:lnSpc>
                <a:spcPct val="100000"/>
              </a:lnSpc>
              <a:spcBef>
                <a:spcPct val="0"/>
              </a:spcBef>
            </a:pPr>
            <a:r>
              <a:rPr lang="lt" sz="2800" b="1" i="0" strike="noStrike" cap="none" spc="0" baseline="0">
                <a:solidFill>
                  <a:srgbClr val="F6A317"/>
                </a:solidFill>
                <a:effectLst/>
                <a:latin typeface="Helvetica"/>
                <a:ea typeface="Helvetica"/>
                <a:cs typeface="Helvetica"/>
              </a:rPr>
              <a:t>SVEIKATAI</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744797"/>
            <a:ext cx="5453623" cy="3167242"/>
          </a:xfrm>
        </p:spPr>
        <p:txBody>
          <a:bodyPr numCol="1"/>
          <a:lstStyle/>
          <a:p>
            <a:pPr marL="0" indent="0">
              <a:lnSpc>
                <a:spcPts val="2400"/>
              </a:lnSpc>
              <a:buNone/>
            </a:pPr>
            <a:r>
              <a:rPr lang="lt" sz="1800" b="0" i="0" strike="noStrike" cap="none" spc="0" baseline="0">
                <a:solidFill>
                  <a:srgbClr val="000000"/>
                </a:solidFill>
                <a:effectLst/>
                <a:latin typeface="Helvetica"/>
                <a:ea typeface="Helvetica"/>
                <a:cs typeface="Helvetica"/>
              </a:rPr>
              <a:t>Kai medžiagos, kurių sudėtyje yra kristalinio silicio, yra naudojamos intensyviuose procesuose (kaip šlifavimas ar gręžimas), išsiskiria labai smulkios įkvepiamos dulkės (ĮKSD), kurių negalima matyti plika akimi net ir tuomet, kai jų koncentracija yra labai didelė.</a:t>
            </a:r>
          </a:p>
          <a:p>
            <a:pPr marL="0" indent="0">
              <a:lnSpc>
                <a:spcPts val="2400"/>
              </a:lnSpc>
              <a:buNone/>
            </a:pPr>
            <a:r>
              <a:rPr lang="lt" sz="1800" b="0" i="0" strike="noStrike" cap="none" spc="0" baseline="0">
                <a:solidFill>
                  <a:srgbClr val="000000"/>
                </a:solidFill>
                <a:effectLst/>
                <a:latin typeface="Helvetica"/>
                <a:ea typeface="Helvetica"/>
                <a:cs typeface="Helvetica"/>
              </a:rPr>
              <a:t>ĮKSD kelia rimtą pavojų darbuotojų sveikatai.</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ĮKSD IR SILIKOZĖ</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Įrodyta, kad dažnas ir didelis ĮKSD poveikis (paprastai keleto metų laikotarpyje) gali sukelti silikozę ir plaučių vėžį.</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Silikozė išsivysto į plaučius įkvepiant smulkias dulkių daleles, vėliau gyvenime tai sukelia lėtinių kvėpavimo sunkumų, o kai kuriais atvejais ir mirtį. </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Skiriamos trys silikozės stadijos – nuo „paprastosios silikozės“ iki „progresinės masyvios fibrozės (PMF)“.</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Epidemiologiniai tyrimai rodo, kad plaučių vėžiu dažniau suserga darbuotojai, sergantys silikoze.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t" sz="1200" b="0" i="0" strike="noStrike" cap="none" spc="0" baseline="0">
                <a:solidFill>
                  <a:srgbClr val="000000"/>
                </a:solidFill>
                <a:effectLst/>
                <a:latin typeface="Helvetica"/>
                <a:ea typeface="Helvetica"/>
                <a:cs typeface="Helvetica"/>
              </a:rPr>
              <a:t>Sveiki plaučiai</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826014" y="6276385"/>
            <a:ext cx="24992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t" sz="1200" b="0" i="0" strike="noStrike" cap="none" spc="0" baseline="0">
                <a:solidFill>
                  <a:srgbClr val="000000"/>
                </a:solidFill>
                <a:effectLst/>
                <a:latin typeface="Helvetica"/>
                <a:ea typeface="Helvetica"/>
                <a:cs typeface="Helvetica"/>
              </a:rPr>
              <a:t> Progresuojančios masyvios fibrozės (PMF) paveikti plaučiai</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8325661"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IKI MINIMUMO SUMAŽINAMAS ĮKSD POVEIKIS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a:stretch>
            <a:fillRect/>
          </a:stretch>
        </p:blipFill>
        <p:spPr>
          <a:xfrm rot="21178798">
            <a:off x="8704056" y="2074824"/>
            <a:ext cx="2921820" cy="4129833"/>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290149"/>
            <a:ext cx="781840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lt" sz="1800" b="0" i="0" strike="noStrike" cap="none" spc="0" baseline="0">
                <a:solidFill>
                  <a:srgbClr val="000000"/>
                </a:solidFill>
                <a:effectLst/>
                <a:latin typeface="Helvetica"/>
                <a:ea typeface="Helvetica"/>
                <a:cs typeface="Helvetica"/>
              </a:rPr>
              <a:t>Plaučių ligų išsivystymo rizikos galima visiškai išvengti, kai taikomos valdymo priemonės ir geroji patirtis. </a:t>
            </a:r>
          </a:p>
          <a:p>
            <a:pPr marL="0" indent="0">
              <a:lnSpc>
                <a:spcPts val="2400"/>
              </a:lnSpc>
              <a:spcBef>
                <a:spcPts val="600"/>
              </a:spcBef>
              <a:spcAft>
                <a:spcPts val="600"/>
              </a:spcAft>
              <a:buNone/>
            </a:pPr>
            <a:r>
              <a:rPr lang="lt" sz="1800" b="0" i="0" strike="noStrike" cap="none" spc="0" baseline="0">
                <a:solidFill>
                  <a:srgbClr val="000000"/>
                </a:solidFill>
                <a:effectLst/>
                <a:latin typeface="Helvetica"/>
                <a:ea typeface="Helvetica"/>
                <a:cs typeface="Helvetica"/>
              </a:rPr>
              <a:t>Vadovaujamės NEPSI gerąją patirtimi, kuri turi keturis pagrindinius etapus:</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Rizikos vertinimas:</a:t>
            </a:r>
            <a:r>
              <a:rPr lang="lt" sz="1800" b="0" i="0" strike="noStrike" cap="none" spc="0" baseline="0">
                <a:solidFill>
                  <a:srgbClr val="000000"/>
                </a:solidFill>
                <a:effectLst/>
                <a:latin typeface="Helvetica"/>
                <a:ea typeface="Helvetica"/>
                <a:cs typeface="Helvetica"/>
              </a:rPr>
              <a:t> poveikio rizikos vertinimas</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Kontrolė:</a:t>
            </a:r>
            <a:r>
              <a:rPr lang="lt" sz="1800" b="0" i="0" strike="noStrike" cap="none" spc="0" baseline="0">
                <a:solidFill>
                  <a:srgbClr val="000000"/>
                </a:solidFill>
                <a:effectLst/>
                <a:latin typeface="Helvetica"/>
                <a:ea typeface="Helvetica"/>
                <a:cs typeface="Helvetica"/>
              </a:rPr>
              <a:t> sprendimas, kaip kontroliuoti ir išvengti poveikio.</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Stebėsena:</a:t>
            </a:r>
            <a:r>
              <a:rPr lang="lt" sz="1800" b="0" i="0" strike="noStrike" cap="none" spc="0" baseline="0">
                <a:solidFill>
                  <a:srgbClr val="000000"/>
                </a:solidFill>
                <a:effectLst/>
                <a:latin typeface="Helvetica"/>
                <a:ea typeface="Helvetica"/>
                <a:cs typeface="Helvetica"/>
              </a:rPr>
              <a:t> kontrolės priemonių veiksmingumo stebėsena.</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Švietimas:</a:t>
            </a:r>
            <a:r>
              <a:rPr lang="lt" sz="1800" b="0" i="0" strike="noStrike" cap="none" spc="0" baseline="0">
                <a:solidFill>
                  <a:srgbClr val="000000"/>
                </a:solidFill>
                <a:effectLst/>
                <a:latin typeface="Helvetica"/>
                <a:ea typeface="Helvetica"/>
                <a:cs typeface="Helvetica"/>
              </a:rPr>
              <a:t> informavimas, instruktavimas ir mokymas.</a:t>
            </a:r>
          </a:p>
          <a:p>
            <a:pPr marL="0" indent="0">
              <a:lnSpc>
                <a:spcPts val="2400"/>
              </a:lnSpc>
              <a:buNone/>
            </a:pPr>
            <a:r>
              <a:rPr lang="lt" sz="1800" b="1" i="0" strike="noStrike" cap="none" spc="0" baseline="0">
                <a:solidFill>
                  <a:srgbClr val="000000"/>
                </a:solidFill>
                <a:effectLst/>
                <a:latin typeface="Helvetica"/>
                <a:ea typeface="Helvetica"/>
                <a:cs typeface="Helvetica"/>
              </a:rPr>
              <a:t>NEPSI</a:t>
            </a:r>
            <a:r>
              <a:rPr lang="lt" sz="1800" b="0" i="0" strike="noStrike" cap="none" spc="0" baseline="0">
                <a:solidFill>
                  <a:srgbClr val="000000"/>
                </a:solidFill>
                <a:effectLst/>
                <a:latin typeface="Helvetica"/>
                <a:ea typeface="Helvetica"/>
                <a:cs typeface="Helvetica"/>
              </a:rPr>
              <a:t> yra „Europos silicio dioksido tinklo“ akronimas. Tinklą sudaro darbuotojų ir darbdavių Europos sektorių asociacijos, pasirašiusios socialinio dialogo „Susitarimą dėl darbuotojų sveikatos apsaugos tinkamai tvarkant ir naudojant kristalinį silicį“.</a:t>
            </a:r>
          </a:p>
          <a:p>
            <a:pPr>
              <a:lnSpc>
                <a:spcPts val="2400"/>
              </a:lnSpc>
            </a:pPr>
            <a:endParaRPr lang="en-US" sz="180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NEPSI gerąją patirtį sudaro penki pagrindiniai dulkių kontrolės metodai, naudojami ĮKSD valdyti.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MŪSŲ NAUDOJAMOS APSAUGOS NUO ĮKSD PRIEMONĖS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81531"/>
            <a:ext cx="5453624" cy="3229274"/>
          </a:xfrm>
        </p:spPr>
        <p:txBody>
          <a:bodyPr anchor="t"/>
          <a:lstStyle/>
          <a:p>
            <a:pPr>
              <a:lnSpc>
                <a:spcPts val="2400"/>
              </a:lnSpc>
            </a:pPr>
            <a:r>
              <a:rPr lang="lt" sz="1800" b="0" i="0" strike="noStrike" cap="none" spc="0" baseline="0">
                <a:solidFill>
                  <a:srgbClr val="FF0000"/>
                </a:solidFill>
                <a:effectLst/>
                <a:latin typeface="Helvetica"/>
                <a:ea typeface="Helvetica"/>
                <a:cs typeface="Helvetica"/>
              </a:rPr>
              <a:t>Vieta mokytojams, kur jie gali įtraukti informaciją apie apsaugą, kurią darbuotojai turi naudoti šioje darbo vietoje (pvz., įjungti vėdinimo sistemas, naudoti AAP ir t. t.)</a:t>
            </a:r>
          </a:p>
          <a:p>
            <a:pPr>
              <a:lnSpc>
                <a:spcPts val="2400"/>
              </a:lnSpc>
            </a:pPr>
            <a:endParaRPr lang="en-US" sz="1800">
              <a:solidFill>
                <a:srgbClr val="FF0000"/>
              </a:solidFill>
              <a:cs typeface="Helvetica"/>
            </a:endParaRPr>
          </a:p>
          <a:p>
            <a:pPr>
              <a:lnSpc>
                <a:spcPts val="2400"/>
              </a:lnSpc>
            </a:pPr>
            <a:r>
              <a:rPr lang="lt" sz="1800" b="0" i="0" strike="noStrike" cap="none" spc="0" baseline="0">
                <a:solidFill>
                  <a:srgbClr val="FF0000"/>
                </a:solidFill>
                <a:effectLst/>
                <a:latin typeface="Helvetica"/>
                <a:ea typeface="Helvetica"/>
                <a:cs typeface="Helvetica"/>
              </a:rPr>
              <a:t>*Pasvarstykite, ar nevertėtų pridėti nuotraukų*</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56313" cy="3682369"/>
          </a:xfrm>
        </p:spPr>
        <p:txBody>
          <a:bodyPr anchor="t"/>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ĮKSD yra profesinis pavojus, galintis lemti gyvenimą keičiančius sveikatos sutrikimus, pavyzdžiui, silikozę </a:t>
            </a:r>
            <a:r>
              <a:rPr lang="en-IN" sz="1800" b="0" i="0" strike="noStrike" cap="none" spc="0" baseline="0" smtClean="0">
                <a:solidFill>
                  <a:srgbClr val="000000"/>
                </a:solidFill>
                <a:effectLst/>
                <a:latin typeface="Helvetica"/>
                <a:ea typeface="Helvetica"/>
                <a:cs typeface="Helvetica"/>
              </a:rPr>
              <a:t/>
            </a:r>
            <a:br>
              <a:rPr lang="en-IN" sz="1800" b="0" i="0" strike="noStrike" cap="none" spc="0" baseline="0" smtClean="0">
                <a:solidFill>
                  <a:srgbClr val="000000"/>
                </a:solidFill>
                <a:effectLst/>
                <a:latin typeface="Helvetica"/>
                <a:ea typeface="Helvetica"/>
                <a:cs typeface="Helvetica"/>
              </a:rPr>
            </a:br>
            <a:r>
              <a:rPr lang="lt" sz="1800" b="0" i="0" strike="noStrike" cap="none" spc="0" baseline="0" smtClean="0">
                <a:solidFill>
                  <a:srgbClr val="000000"/>
                </a:solidFill>
                <a:effectLst/>
                <a:latin typeface="Helvetica"/>
                <a:ea typeface="Helvetica"/>
                <a:cs typeface="Helvetica"/>
              </a:rPr>
              <a:t>ir </a:t>
            </a:r>
            <a:r>
              <a:rPr lang="lt" sz="1800" b="0" i="0" strike="noStrike" cap="none" spc="0" baseline="0">
                <a:solidFill>
                  <a:srgbClr val="000000"/>
                </a:solidFill>
                <a:effectLst/>
                <a:latin typeface="Helvetica"/>
                <a:ea typeface="Helvetica"/>
                <a:cs typeface="Helvetica"/>
              </a:rPr>
              <a:t>vėžį</a:t>
            </a:r>
            <a:r>
              <a:rPr lang="lt" sz="1800" b="0" i="0" strike="noStrike" cap="none" spc="0" baseline="0" smtClean="0">
                <a:solidFill>
                  <a:srgbClr val="000000"/>
                </a:solidFill>
                <a:effectLst/>
                <a:latin typeface="Helvetica"/>
                <a:ea typeface="Helvetica"/>
                <a:cs typeface="Helvetica"/>
              </a:rPr>
              <a:t>.</a:t>
            </a:r>
            <a:r>
              <a:rPr lang="en-IN" sz="1800" b="0" i="0" strike="noStrike" cap="none" spc="0" baseline="0" smtClean="0">
                <a:solidFill>
                  <a:srgbClr val="000000"/>
                </a:solidFill>
                <a:effectLst/>
                <a:latin typeface="Helvetica"/>
                <a:ea typeface="Helvetica"/>
                <a:cs typeface="Helvetica"/>
              </a:rPr>
              <a:t> </a:t>
            </a:r>
            <a:r>
              <a:rPr lang="lt" sz="1800" b="0" i="0" strike="noStrike" cap="none" spc="0" baseline="0" smtClean="0">
                <a:solidFill>
                  <a:srgbClr val="000000"/>
                </a:solidFill>
                <a:effectLst/>
                <a:latin typeface="Helvetica"/>
                <a:ea typeface="Helvetica"/>
                <a:cs typeface="Helvetica"/>
              </a:rPr>
              <a:t>Atminkite</a:t>
            </a:r>
            <a:r>
              <a:rPr lang="lt" sz="1800" b="0" i="0" strike="noStrike" cap="none" spc="0" baseline="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ĮKSD kelia rimtą pavojų darbuotojų sveikatai.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Taikant tinkamas kontrolės priemones poveikio rizikos galima visiškai išvengti.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Kontrolės priemonės darbo vietoje turi būti įdiegtos, prižiūrimos ir naudojamos.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ATMINKITE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02569"/>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NEPSI užduočių lapai</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0E7C5A76-57F0-4FB2-B1BE-8281BE5B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140</TotalTime>
  <Words>967</Words>
  <Application>Microsoft Office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16</cp:revision>
  <dcterms:created xsi:type="dcterms:W3CDTF">2020-07-21T15:14:21Z</dcterms:created>
  <dcterms:modified xsi:type="dcterms:W3CDTF">2022-09-28T02:52:07Z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