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78662" autoAdjust="0"/>
  </p:normalViewPr>
  <p:slideViewPr>
    <p:cSldViewPr snapToGrid="0">
      <p:cViewPr varScale="1">
        <p:scale>
          <a:sx n="58" d="100"/>
          <a:sy n="58" d="100"/>
        </p:scale>
        <p:origin x="1260"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1E8C2694-770B-0945-884E-439F56319AFD}"/>
    <pc:docChg chg="modSld">
      <pc:chgData name="Samuel Davies" userId="4bb99b2c-4e56-4c10-ad8a-c1b2d904d94c" providerId="ADAL" clId="{1E8C2694-770B-0945-884E-439F56319AFD}" dt="2020-12-09T21:29:52.181" v="33" actId="20577"/>
      <pc:docMkLst>
        <pc:docMk/>
      </pc:docMkLst>
      <pc:sldChg chg="modNotesTx">
        <pc:chgData name="Samuel Davies" userId="4bb99b2c-4e56-4c10-ad8a-c1b2d904d94c" providerId="ADAL" clId="{1E8C2694-770B-0945-884E-439F56319AFD}" dt="2020-12-09T20:32:23.370" v="20" actId="113"/>
        <pc:sldMkLst>
          <pc:docMk/>
          <pc:sldMk cId="855221689" sldId="272"/>
        </pc:sldMkLst>
      </pc:sldChg>
      <pc:sldChg chg="modSp mod">
        <pc:chgData name="Samuel Davies" userId="4bb99b2c-4e56-4c10-ad8a-c1b2d904d94c" providerId="ADAL" clId="{1E8C2694-770B-0945-884E-439F56319AFD}" dt="2020-12-09T21:29:52.181" v="33" actId="20577"/>
        <pc:sldMkLst>
          <pc:docMk/>
          <pc:sldMk cId="2658409608" sldId="273"/>
        </pc:sldMkLst>
        <pc:spChg chg="mod">
          <ac:chgData name="Samuel Davies" userId="4bb99b2c-4e56-4c10-ad8a-c1b2d904d94c" providerId="ADAL" clId="{1E8C2694-770B-0945-884E-439F56319AFD}" dt="2020-12-09T21:29:52.181" v="33" actId="20577"/>
          <ac:spMkLst>
            <pc:docMk/>
            <pc:sldMk cId="2658409608" sldId="273"/>
            <ac:spMk id="3" creationId="{778F63C9-1C70-4F4D-9234-7DEE4FC33B21}"/>
          </ac:spMkLst>
        </pc:spChg>
      </pc:sldChg>
      <pc:sldChg chg="modSp mod">
        <pc:chgData name="Samuel Davies" userId="4bb99b2c-4e56-4c10-ad8a-c1b2d904d94c" providerId="ADAL" clId="{1E8C2694-770B-0945-884E-439F56319AFD}" dt="2020-12-09T20:31:59.406" v="18" actId="113"/>
        <pc:sldMkLst>
          <pc:docMk/>
          <pc:sldMk cId="212767136" sldId="277"/>
        </pc:sldMkLst>
        <pc:spChg chg="mod">
          <ac:chgData name="Samuel Davies" userId="4bb99b2c-4e56-4c10-ad8a-c1b2d904d94c" providerId="ADAL" clId="{1E8C2694-770B-0945-884E-439F56319AFD}" dt="2020-12-09T20:31:59.406" v="18" actId="113"/>
          <ac:spMkLst>
            <pc:docMk/>
            <pc:sldMk cId="212767136" sldId="277"/>
            <ac:spMk id="7" creationId="{DBD2A384-D14E-41D5-BBC0-8C609827F080}"/>
          </ac:spMkLst>
        </pc:spChg>
      </pc:sldChg>
      <pc:sldChg chg="modSp mod">
        <pc:chgData name="Samuel Davies" userId="4bb99b2c-4e56-4c10-ad8a-c1b2d904d94c" providerId="ADAL" clId="{1E8C2694-770B-0945-884E-439F56319AFD}" dt="2020-12-09T20:31:22.787" v="1" actId="20577"/>
        <pc:sldMkLst>
          <pc:docMk/>
          <pc:sldMk cId="41992786" sldId="280"/>
        </pc:sldMkLst>
        <pc:spChg chg="mod">
          <ac:chgData name="Samuel Davies" userId="4bb99b2c-4e56-4c10-ad8a-c1b2d904d94c" providerId="ADAL" clId="{1E8C2694-770B-0945-884E-439F56319AFD}" dt="2020-12-09T20:31:22.787" v="1" actId="20577"/>
          <ac:spMkLst>
            <pc:docMk/>
            <pc:sldMk cId="41992786" sldId="280"/>
            <ac:spMk id="7" creationId="{11EB7C82-4052-B846-89A4-42945DBEBA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808080"/>
                </a:solidFill>
                <a:effectLst/>
                <a:latin typeface="+mn-lt"/>
                <a:ea typeface="Calibri"/>
                <a:cs typeface="Calibri"/>
              </a:rPr>
              <a:t>NOTIFIKA DWAR UŻU ĠUST: Dan id-dokument jista’ jkun fih materjal bil-privattiva, li mhux dejjem kien awtorizzat speċifikament mis-sid tal-privattiva. Aħna qegħdin nagħmlu tali materjali disponibbli minħabba l-impenn tagħna li navvanzaw il-fehma tal-perikli li jġib miegħu is-Silika Kristallina Respirabbli (RCS).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 </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bażika dwar is-silika kristallina respirabbli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967978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mt" sz="1400" b="1" i="0" strike="noStrike" cap="none" spc="0" baseline="0">
                <a:solidFill>
                  <a:srgbClr val="F6A317"/>
                </a:solidFill>
                <a:effectLst/>
                <a:latin typeface="Helvetica"/>
                <a:ea typeface="Helvetica"/>
                <a:cs typeface="Helvetica"/>
              </a:rPr>
              <a:t>INTRODUZZJONI ĠENERALI GĦAS-SILIKA KRISTALLINA RESPIRABBLI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mt" sz="2800" b="1" i="0" strike="noStrike" cap="none" spc="0" baseline="0">
                <a:solidFill>
                  <a:srgbClr val="FFFFFF"/>
                </a:solidFill>
                <a:effectLst/>
                <a:latin typeface="Helvetica"/>
                <a:ea typeface="Helvetica"/>
                <a:cs typeface="Helvetica"/>
              </a:rPr>
              <a:t>INTRODUZZJONI ĠENERALI GĦAS-SILIKA KRISTALLINA RESPIRABBLI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6966066" y="249382"/>
            <a:ext cx="493776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Fejn issib is-silika kristallina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Attivitajiet li jiġġeneraw is-Silika Kristallina Respirabbli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Il-perikli tal-RCS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timmaniġġja l-RCS fuq ix-xogħol</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FEJN ISSIB IS-SILIKA KRISTALLINA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defRPr/>
            </a:pPr>
            <a:r>
              <a:rPr lang="mt" sz="1800" b="0" i="0" strike="noStrike" cap="none" spc="0" baseline="0" dirty="0">
                <a:solidFill>
                  <a:srgbClr val="000000"/>
                </a:solidFill>
                <a:effectLst/>
                <a:latin typeface="Helvetica"/>
                <a:ea typeface="Helvetica"/>
                <a:cs typeface="Helvetica"/>
              </a:rPr>
              <a:t>Is-silika kristallina, fil-forma tal-minerali kwarz, jinsab f’ħafna materjali, bħal:</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Kwarzit: Iktar minn 95%</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Ramel: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Ġebel ramli: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Żnied: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Gritstone: Iktar minn 80%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Shale: bejn 40–60%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Lavanja: sa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PROĊESSI LI JIĠĠENERAW IT-TRAB</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anchor="t"/>
          <a:lstStyle/>
          <a:p>
            <a:pPr>
              <a:lnSpc>
                <a:spcPts val="2300"/>
              </a:lnSpc>
              <a:spcBef>
                <a:spcPts val="600"/>
              </a:spcBef>
              <a:spcAft>
                <a:spcPts val="1200"/>
              </a:spcAft>
            </a:pPr>
            <a:r>
              <a:rPr lang="mt" sz="1600" b="0" i="0" strike="noStrike" cap="none" spc="0" baseline="0" dirty="0">
                <a:solidFill>
                  <a:srgbClr val="000000"/>
                </a:solidFill>
                <a:effectLst/>
                <a:latin typeface="Helvetica"/>
                <a:ea typeface="Helvetica"/>
                <a:cs typeface="Helvetica"/>
              </a:rPr>
              <a:t>Meta materjali li jkun fihom is-silika kristallina jitpoġġew fi proċessi industrijali differenti li jaħlu ħafna enerġija, trab fin li jidħol fl-arja jiġi ġġenerat, li jkun jismu Silika Kristallina Respirabbli (RCS). Il-proċessi jinkludu:</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Tindif</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Trasport</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Bagging</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Ippakkjar</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Tgħaffiġ</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Tħin</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4107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Ixxuttar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Iffurmar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Taħlit</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Qtugħ</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Serrar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Iddrilljar </a:t>
            </a:r>
            <a:r>
              <a:rPr lang="mt" sz="1600" b="0" i="0" strike="noStrike" cap="none" spc="0" baseline="0" dirty="0">
                <a:solidFill>
                  <a:srgbClr val="A6A6A6"/>
                </a:solidFill>
                <a:effectLst/>
                <a:latin typeface="Helvetica"/>
                <a:ea typeface="Helvetica"/>
                <a:cs typeface="Helvetica"/>
              </a:rPr>
              <a:t>(lista mhux eżawrjenti)</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IS-SILIKA — PERIKLU</a:t>
            </a:r>
          </a:p>
          <a:p>
            <a:pPr>
              <a:lnSpc>
                <a:spcPct val="100000"/>
              </a:lnSpc>
              <a:spcBef>
                <a:spcPct val="0"/>
              </a:spcBef>
            </a:pPr>
            <a:r>
              <a:rPr lang="mt" sz="2800" b="1" i="0" strike="noStrike" cap="none" spc="0" baseline="0">
                <a:solidFill>
                  <a:srgbClr val="F6A317"/>
                </a:solidFill>
                <a:effectLst/>
                <a:latin typeface="Helvetica"/>
                <a:ea typeface="Helvetica"/>
                <a:cs typeface="Helvetica"/>
              </a:rPr>
              <a:t>GĦAS-SAĦĦA</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721600"/>
            <a:ext cx="5453623" cy="3167242"/>
          </a:xfrm>
        </p:spPr>
        <p:txBody>
          <a:bodyPr numCol="1"/>
          <a:lstStyle/>
          <a:p>
            <a:pPr marL="0" indent="0">
              <a:lnSpc>
                <a:spcPts val="2400"/>
              </a:lnSpc>
              <a:buNone/>
            </a:pPr>
            <a:r>
              <a:rPr lang="mt" sz="1800" b="0" i="0" strike="noStrike" cap="none" spc="0" baseline="0" dirty="0">
                <a:solidFill>
                  <a:srgbClr val="000000"/>
                </a:solidFill>
                <a:effectLst/>
                <a:latin typeface="Helvetica"/>
                <a:ea typeface="Helvetica"/>
                <a:cs typeface="Helvetica"/>
              </a:rPr>
              <a:t>Meta materjali li jkun fihom is-silika kristallina jintużaw fi proċessi li jaħlu ħafna enerġija (bħal serrar jew iddrilljar), partikli jiġu rilaxxati fil-forma ta’ trab respirabbli fin ħafna (RCS), li huwa inviżibbli għall-għajn ankè f’konċentrazzjonijiet għolja.</a:t>
            </a:r>
          </a:p>
          <a:p>
            <a:pPr marL="0" indent="0">
              <a:lnSpc>
                <a:spcPts val="2400"/>
              </a:lnSpc>
              <a:buNone/>
            </a:pPr>
            <a:r>
              <a:rPr lang="mt" sz="1800" b="0" i="0" strike="noStrike" cap="none" spc="0" baseline="0" dirty="0">
                <a:solidFill>
                  <a:srgbClr val="000000"/>
                </a:solidFill>
                <a:effectLst/>
                <a:latin typeface="Helvetica"/>
                <a:ea typeface="Helvetica"/>
                <a:cs typeface="Helvetica"/>
              </a:rPr>
              <a:t>RCS huwa periklu serju għas-saħħa tal-ħaddiema.</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IS-SILIKOŻI U L-RCS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537957" cy="4495324"/>
          </a:xfrm>
        </p:spPr>
        <p:txBody>
          <a:bodyPr anchor="t"/>
          <a:lstStyle/>
          <a:p>
            <a:pPr>
              <a:lnSpc>
                <a:spcPts val="2400"/>
              </a:lnSpc>
              <a:spcBef>
                <a:spcPts val="600"/>
              </a:spcBef>
              <a:spcAft>
                <a:spcPts val="600"/>
              </a:spcAft>
            </a:pPr>
            <a:r>
              <a:rPr lang="mt" sz="1800" b="0" i="0" strike="noStrike" cap="none" spc="0" baseline="0" dirty="0">
                <a:solidFill>
                  <a:srgbClr val="000000"/>
                </a:solidFill>
                <a:effectLst/>
                <a:latin typeface="Helvetica"/>
                <a:ea typeface="Helvetica"/>
                <a:cs typeface="Helvetica"/>
              </a:rPr>
              <a:t>Esponiment frekwenti u eċċessiv għall-RCS (normalment fuq bosta snin) ġie muri li jikkawża silikożi u kanċer tal-pulmun:</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Is-silikożi tiġi żviluppata billi meta tieħu n-nifs jidħlu l-partikli fini tat-trab bil-pulmun, li jwassal għal diffikultajiet kroniċi biex tieħu n-nifs iktar tard tul il-ħajja u, f’xi każijiet iwassal għall-mewt. </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Hemm stadji differenti ta’ silikożi, minn “sempliċi silikożi” għal “fibrożi massiva progressiva” (PMF).</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Studji epidemjoloġiċi juru li l-inċidenza tal- kanċer tal-pulmun żdiedet, speċjalment fil-ħaddiema bis-silikożi.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mt" sz="1200" b="0" i="0" strike="noStrike" cap="none" spc="0" baseline="0">
                <a:solidFill>
                  <a:srgbClr val="000000"/>
                </a:solidFill>
                <a:effectLst/>
                <a:latin typeface="Helvetica"/>
                <a:ea typeface="Helvetica"/>
                <a:cs typeface="Helvetica"/>
              </a:rPr>
              <a:t>Pulmuni b’saħħithom</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3"/>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mt" sz="1200" b="0" i="0" strike="noStrike" cap="none" spc="0" baseline="0">
                <a:solidFill>
                  <a:srgbClr val="000000"/>
                </a:solidFill>
                <a:effectLst/>
                <a:latin typeface="Helvetica"/>
                <a:ea typeface="Helvetica"/>
                <a:cs typeface="Helvetica"/>
              </a:rPr>
              <a:t> Pulmuni affettwati bil-PMF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3"/>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518858" cy="850900"/>
          </a:xfrm>
        </p:spPr>
        <p:txBody>
          <a:bodyPr/>
          <a:lstStyle/>
          <a:p>
            <a:pPr>
              <a:lnSpc>
                <a:spcPct val="100000"/>
              </a:lnSpc>
              <a:spcBef>
                <a:spcPct val="0"/>
              </a:spcBef>
            </a:pPr>
            <a:r>
              <a:rPr lang="mt" sz="2800" b="1" i="0" strike="noStrike" cap="none" spc="0" baseline="0" dirty="0">
                <a:solidFill>
                  <a:srgbClr val="F6A317"/>
                </a:solidFill>
                <a:effectLst/>
                <a:latin typeface="Helvetica"/>
                <a:ea typeface="Helvetica"/>
                <a:cs typeface="Helvetica"/>
              </a:rPr>
              <a:t>TNAQQIS GĦALL-ESPONIMENT TAL-RCS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781840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mt" sz="1800" b="0" i="0" strike="noStrike" cap="none" spc="0" baseline="0" dirty="0">
                <a:solidFill>
                  <a:srgbClr val="000000"/>
                </a:solidFill>
                <a:effectLst/>
                <a:latin typeface="Helvetica"/>
                <a:ea typeface="Helvetica"/>
                <a:cs typeface="Helvetica"/>
              </a:rPr>
              <a:t>Ir-riskju li tiżviluppa mard tal-pulmun jista’ jiġi pprevenut kompletament meta jiġu applikati miżuri ta’ kontroll u prattiċi tajbin. </a:t>
            </a:r>
          </a:p>
          <a:p>
            <a:pPr marL="0" indent="0">
              <a:lnSpc>
                <a:spcPts val="2400"/>
              </a:lnSpc>
              <a:spcBef>
                <a:spcPts val="600"/>
              </a:spcBef>
              <a:spcAft>
                <a:spcPts val="600"/>
              </a:spcAft>
              <a:buNone/>
            </a:pPr>
            <a:r>
              <a:rPr lang="mt" sz="1800" b="0" i="0" strike="noStrike" cap="none" spc="0" baseline="0" dirty="0">
                <a:solidFill>
                  <a:srgbClr val="000000"/>
                </a:solidFill>
                <a:effectLst/>
                <a:latin typeface="Helvetica"/>
                <a:ea typeface="Helvetica"/>
                <a:cs typeface="Helvetica"/>
              </a:rPr>
              <a:t>Aħna nsegwu l-Prattiċi Tajbin ta’ NEPSI li għandhom erba’ passi ewlenin:</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Valutazzjoni tar-Riskju:</a:t>
            </a:r>
            <a:r>
              <a:rPr lang="mt" sz="1800" b="0" i="0" strike="noStrike" cap="none" spc="0" baseline="0" dirty="0">
                <a:solidFill>
                  <a:srgbClr val="000000"/>
                </a:solidFill>
                <a:effectLst/>
                <a:latin typeface="Helvetica"/>
                <a:ea typeface="Helvetica"/>
                <a:cs typeface="Helvetica"/>
              </a:rPr>
              <a:t> Valutazzjoni tar-riskju għall-esponiment</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Kontroll:</a:t>
            </a:r>
            <a:r>
              <a:rPr lang="mt" sz="1800" b="0" i="0" strike="noStrike" cap="none" spc="0" baseline="0" dirty="0">
                <a:solidFill>
                  <a:srgbClr val="000000"/>
                </a:solidFill>
                <a:effectLst/>
                <a:latin typeface="Helvetica"/>
                <a:ea typeface="Helvetica"/>
                <a:cs typeface="Helvetica"/>
              </a:rPr>
              <a:t> Deċiżjoni kif tikkontrolla u tipprevjeni l-esponiment</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Monitoraġġ:</a:t>
            </a:r>
            <a:r>
              <a:rPr lang="mt" sz="1800" b="0" i="0" strike="noStrike" cap="none" spc="0" baseline="0" dirty="0">
                <a:solidFill>
                  <a:srgbClr val="000000"/>
                </a:solidFill>
                <a:effectLst/>
                <a:latin typeface="Helvetica"/>
                <a:ea typeface="Helvetica"/>
                <a:cs typeface="Helvetica"/>
              </a:rPr>
              <a:t> Monitoraġġ tal-effettività tal-miżuri ta’ kontroll</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Edukazzjoni:</a:t>
            </a:r>
            <a:r>
              <a:rPr lang="mt" sz="1800" b="0" i="0" strike="noStrike" cap="none" spc="0" baseline="0" dirty="0">
                <a:solidFill>
                  <a:srgbClr val="000000"/>
                </a:solidFill>
                <a:effectLst/>
                <a:latin typeface="Helvetica"/>
                <a:ea typeface="Helvetica"/>
                <a:cs typeface="Helvetica"/>
              </a:rPr>
              <a:t> Forniment ta’ informazzjoni, struzzjoni u taħriġ</a:t>
            </a:r>
          </a:p>
          <a:p>
            <a:pPr marL="0" indent="0">
              <a:lnSpc>
                <a:spcPts val="2400"/>
              </a:lnSpc>
              <a:buNone/>
            </a:pPr>
            <a:r>
              <a:rPr lang="mt" sz="1800" b="1" i="0" strike="noStrike" cap="none" spc="0" baseline="0" dirty="0">
                <a:solidFill>
                  <a:srgbClr val="000000"/>
                </a:solidFill>
                <a:effectLst/>
                <a:latin typeface="Helvetica"/>
                <a:ea typeface="Helvetica"/>
                <a:cs typeface="Helvetica"/>
              </a:rPr>
              <a:t>NEPSI</a:t>
            </a:r>
            <a:r>
              <a:rPr lang="mt" sz="1800" b="0" i="0" strike="noStrike" cap="none" spc="0" baseline="0" dirty="0">
                <a:solidFill>
                  <a:srgbClr val="000000"/>
                </a:solidFill>
                <a:effectLst/>
                <a:latin typeface="Helvetica"/>
                <a:ea typeface="Helvetica"/>
                <a:cs typeface="Helvetica"/>
              </a:rPr>
              <a:t> huwa l-akronimu għan- “Network Ewropea għas-Silika” ffurmata mill-assoċjazzjonijiet settorjali Ewropej tal-Ħaddiema u tal-Impjegaturi li ffirmaw il “Ftehim fuq il-Protezzjoni tas-Saħħa tal-Ħaddiema permezz ta’ Mmaniġġjar u Użu Tajjeb tas-Silika Kristallina” tad-Djalogu Soċjali</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Hemm ħames tekniki ewlenin għall-kontroll tat-trab li jintużaw biex tikkontrolla l-RCS, </a:t>
            </a:r>
            <a:r>
              <a:rPr lang="mt" sz="1800" b="0" i="0" strike="noStrike" cap="none" spc="0" baseline="0" dirty="0" smtClean="0">
                <a:solidFill>
                  <a:srgbClr val="000000"/>
                </a:solidFill>
                <a:effectLst/>
                <a:latin typeface="Helvetica"/>
                <a:ea typeface="Helvetica"/>
                <a:cs typeface="Helvetica"/>
              </a:rPr>
              <a:t>li </a:t>
            </a:r>
            <a:r>
              <a:rPr lang="mt" sz="1800" b="0" i="0" strike="noStrike" cap="none" spc="0" baseline="0" dirty="0">
                <a:solidFill>
                  <a:srgbClr val="000000"/>
                </a:solidFill>
                <a:effectLst/>
                <a:latin typeface="Helvetica"/>
                <a:ea typeface="Helvetica"/>
                <a:cs typeface="Helvetica"/>
              </a:rPr>
              <a:t>jagħmlu parti mill-Prattiċi Tajbin ta’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IL-MIŻURI TA’ PROTEZZJONI MILL-RCS LI NUŻAW</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mt" sz="1800" b="0" i="0" strike="noStrike" cap="none" spc="0" baseline="0">
                <a:solidFill>
                  <a:srgbClr val="FF0000"/>
                </a:solidFill>
                <a:effectLst/>
                <a:latin typeface="Helvetica"/>
                <a:ea typeface="Helvetica"/>
                <a:cs typeface="Helvetica"/>
              </a:rPr>
              <a:t>Post miżmum vojt għall-għalliema biex jinkludu informazzjoni dwar il-protezzjoni li l-ħaddiema għandhom bżonn li jkollhom fuq il-post tax-xogħol (eż. Jixegħlu s-sistemi ta’ ventilazzjoni, l-użu tal-PPE eċċ.)</a:t>
            </a:r>
          </a:p>
          <a:p>
            <a:pPr>
              <a:lnSpc>
                <a:spcPts val="2400"/>
              </a:lnSpc>
            </a:pPr>
            <a:endParaRPr lang="en-US" sz="1800">
              <a:solidFill>
                <a:srgbClr val="FF0000"/>
              </a:solidFill>
              <a:cs typeface="Helvetica"/>
            </a:endParaRPr>
          </a:p>
          <a:p>
            <a:pPr>
              <a:lnSpc>
                <a:spcPts val="2400"/>
              </a:lnSpc>
            </a:pPr>
            <a:r>
              <a:rPr lang="mt" sz="1800" b="0" i="0" strike="noStrike" cap="none" spc="0" baseline="0">
                <a:solidFill>
                  <a:srgbClr val="FF0000"/>
                </a:solidFill>
                <a:effectLst/>
                <a:latin typeface="Helvetica"/>
                <a:ea typeface="Helvetica"/>
                <a:cs typeface="Helvetica"/>
              </a:rPr>
              <a:t>*Ikkunsidra li ddaħħal ritratti*</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55324" cy="3682369"/>
          </a:xfrm>
        </p:spPr>
        <p:txBody>
          <a:bodyPr anchor="t"/>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L-RCS huwa periklu okkupazzjonali li jista’ jwassal għal affarijiet tas-saħħa li jbiddlu l-ħajja, bħas-silikożi u l-kanċer.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L-RCS huwa periklu serju għas-saħħa tal-ħaddiema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Riskji ta’ esponiment jistgħu kompletament jiġu evitati billi tapplika miżuri xierqa ta’ kontroll </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Miżuri ta’ kontroll jeħtieġ li jkunu preżenti, miżmuma u wżati fil-post tax-xogħol</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FTAKAR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81403" cy="850900"/>
          </a:xfrm>
        </p:spPr>
        <p:txBody>
          <a:bodyPr/>
          <a:lstStyle/>
          <a:p>
            <a:pPr>
              <a:lnSpc>
                <a:spcPct val="100000"/>
              </a:lnSpc>
              <a:spcBef>
                <a:spcPct val="0"/>
              </a:spcBef>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Folji ta’ Ħidma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627D5DE-C438-4C67-A7FE-7E9C5C06D7FD}"/>
</file>

<file path=docProps/app.xml><?xml version="1.0" encoding="utf-8"?>
<Properties xmlns="http://schemas.openxmlformats.org/officeDocument/2006/extended-properties" xmlns:vt="http://schemas.openxmlformats.org/officeDocument/2006/docPropsVTypes">
  <Template>Office Theme</Template>
  <TotalTime>116</TotalTime>
  <Words>870</Words>
  <Application>Microsoft Office PowerPoint</Application>
  <PresentationFormat>Widescreen</PresentationFormat>
  <Paragraphs>108</Paragraphs>
  <Slides>15</Slides>
  <Notes>12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19</cp:revision>
  <dcterms:created xsi:type="dcterms:W3CDTF">2020-07-21T15:14:21Z</dcterms:created>
  <dcterms:modified xsi:type="dcterms:W3CDTF">2022-09-28T12:57:09Z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