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3169"/>
  </p:normalViewPr>
  <p:slideViewPr>
    <p:cSldViewPr snapToGrid="0" snapToObjects="1">
      <p:cViewPr varScale="1">
        <p:scale>
          <a:sx n="53" d="100"/>
          <a:sy n="53" d="100"/>
        </p:scale>
        <p:origin x="1392" y="6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C512564-FD60-5B49-81CA-180295909D65}"/>
    <pc:docChg chg="modSld">
      <pc:chgData name="Samuel Davies" userId="4bb99b2c-4e56-4c10-ad8a-c1b2d904d94c" providerId="ADAL" clId="{7C512564-FD60-5B49-81CA-180295909D65}" dt="2020-12-09T21:33:49.045" v="5" actId="20577"/>
      <pc:docMkLst>
        <pc:docMk/>
      </pc:docMkLst>
      <pc:sldChg chg="modNotesTx">
        <pc:chgData name="Samuel Davies" userId="4bb99b2c-4e56-4c10-ad8a-c1b2d904d94c" providerId="ADAL" clId="{7C512564-FD60-5B49-81CA-180295909D65}" dt="2020-12-09T20:22:19.626" v="0" actId="20577"/>
        <pc:sldMkLst>
          <pc:docMk/>
          <pc:sldMk cId="1606046626" sldId="268"/>
        </pc:sldMkLst>
      </pc:sldChg>
      <pc:sldChg chg="modSp mod">
        <pc:chgData name="Samuel Davies" userId="4bb99b2c-4e56-4c10-ad8a-c1b2d904d94c" providerId="ADAL" clId="{7C512564-FD60-5B49-81CA-180295909D65}" dt="2020-12-09T21:33:49.045" v="5" actId="20577"/>
        <pc:sldMkLst>
          <pc:docMk/>
          <pc:sldMk cId="2934335539" sldId="280"/>
        </pc:sldMkLst>
        <pc:spChg chg="mod">
          <ac:chgData name="Samuel Davies" userId="4bb99b2c-4e56-4c10-ad8a-c1b2d904d94c" providerId="ADAL" clId="{7C512564-FD60-5B49-81CA-180295909D65}" dt="2020-12-09T21:33:49.045" v="5" actId="20577"/>
          <ac:spMkLst>
            <pc:docMk/>
            <pc:sldMk cId="2934335539"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obsahuje pokyny o údržbě, servisu a opravách v prostředí, které používá materiály obsahující krystalický oxid křemičitý.</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Údržba, servis a oprava jsou svěřovány jistým zaměstnancům a dodavatelům, např. montérům, elektrikářům, správcům a dělníkům. Zaměstnanci mohou přijmout několik opatření k zajištění toho, aby tyto aktivity proběhly bez narušení.</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 pracovišti bývá rušno. Zvažte, jak mohou při údržbě, servisu a opravách napomoci environmentální faktory. </a:t>
            </a:r>
          </a:p>
          <a:p>
            <a:endParaRPr lang="en-US"/>
          </a:p>
          <a:p>
            <a:r>
              <a:rPr lang="cs" sz="1800" b="0" i="0" strike="noStrike" cap="none" spc="0" baseline="0">
                <a:solidFill>
                  <a:srgbClr val="000000"/>
                </a:solidFill>
                <a:effectLst/>
                <a:latin typeface="Calibri"/>
                <a:ea typeface="Calibri"/>
                <a:cs typeface="Calibri"/>
              </a:rPr>
              <a:t>Zajistěte, aby bylo pracoviště prosté úniků a aby systémy extrakce byly zapnuty a fungovaly. To omezí riziko úrazu – čisté prostředí je bezpečné prostředí.</a:t>
            </a:r>
          </a:p>
          <a:p>
            <a:endParaRPr lang="en-US"/>
          </a:p>
          <a:p>
            <a:r>
              <a:rPr lang="cs" sz="1800" b="0" i="0" strike="noStrike" cap="none" spc="0" baseline="0">
                <a:solidFill>
                  <a:srgbClr val="000000"/>
                </a:solidFill>
                <a:effectLst/>
                <a:latin typeface="Calibri"/>
                <a:ea typeface="Calibri"/>
                <a:cs typeface="Calibri"/>
              </a:rPr>
              <a:t>Vybavíte-li dopravníkové pásy škrabkami, minimalizujete úniky.</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Ačkoli expozice vůči prachu je velmi nebezpečná pro všechny pracovníky, může představovat zvýšené riziko pro osoby provádějící údržbu, servis a opravy. Než tyto aktivity začnou, zvažte rizika, která jdou nad rámec expozice vůči 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Toto video zobrazuje osvědčené postupy při údržbě, servisu a opravách.</a:t>
            </a:r>
          </a:p>
          <a:p>
            <a:endParaRPr lang="en-US"/>
          </a:p>
          <a:p>
            <a:r>
              <a:rPr lang="cs" sz="1200" b="0" i="0" strike="noStrike" cap="none" spc="0" baseline="0">
                <a:solidFill>
                  <a:srgbClr val="000000"/>
                </a:solidFill>
                <a:effectLst/>
                <a:latin typeface="Calibri"/>
                <a:ea typeface="Calibri"/>
                <a:cs typeface="Calibri"/>
              </a:rPr>
              <a:t>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200" b="0" i="0" strike="noStrike" cap="none" spc="0" baseline="0">
                <a:solidFill>
                  <a:srgbClr val="000000"/>
                </a:solidFill>
                <a:effectLst/>
                <a:latin typeface="Calibri"/>
                <a:ea typeface="Calibri"/>
                <a:cs typeface="Calibri"/>
              </a:rPr>
              <a:t>Údržba, servis a opravy jsou nezbytné, rutinní procedury pro všechna odvětví. Kontrolujte a zavádějte opatření, která pomohou pracovníkům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916091" y="429114"/>
            <a:ext cx="390126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PŘI ÚDRŽBĚ, SERVISU A OPRAVÁCH</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584928" cy="1691348"/>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PŘI ÚDRŽBĚ, SERVISU A OPRAVÁCH</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780773"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minimalizovat expozici vůči škodlivému dýchatelnému krystalickému oxidu křemičitému (RCS) při provádění údržby, servisu a oprav</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Další rizika na pracovišti</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9412" t="-738" r="16159" b="738"/>
          <a:stretch/>
        </p:blipFill>
        <p:spPr>
          <a:xfrm>
            <a:off x="6858000" y="1608138"/>
            <a:ext cx="4959350"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K údržbě, servisu a opravám napomáhají správná hygiena a pořádek, tedy jedna z hlavních technik řízení prašnosti.</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2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5453624" cy="2938988"/>
          </a:xfrm>
        </p:spPr>
        <p:txBody>
          <a:bodyPr anchor="t"/>
          <a:lstStyle/>
          <a:p>
            <a:pPr marL="342900" indent="-342900">
              <a:lnSpc>
                <a:spcPts val="2700"/>
              </a:lnSpc>
              <a:buFont typeface="Arial" panose="020B0604020202020204" pitchFamily="34" charset="0"/>
              <a:buChar char="•"/>
            </a:pPr>
            <a:r>
              <a:rPr lang="cs" sz="20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20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20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20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20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ÚDRŽBY, SERVISU A OPRAV</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Denní plánovaná preventivní údržba/servis/oprava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Rutinní plánovaná preventivní údržba/servis/oprava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Závady a nouzové situace</a:t>
            </a:r>
          </a:p>
          <a:p>
            <a:endParaRPr lang="en-US" sz="1800" dirty="0">
              <a:solidFill>
                <a:schemeClr val="bg1">
                  <a:lumMod val="65000"/>
                </a:schemeClr>
              </a:solidFill>
            </a:endParaRPr>
          </a:p>
          <a:p>
            <a:r>
              <a:rPr lang="cs" sz="1800" b="0" i="0" strike="noStrike" cap="none" spc="0" baseline="0" dirty="0">
                <a:solidFill>
                  <a:srgbClr val="A6A6A6"/>
                </a:solidFill>
                <a:effectLst/>
                <a:latin typeface="Helvetica"/>
                <a:ea typeface="Helvetica"/>
                <a:cs typeface="Helvetica"/>
              </a:rPr>
              <a:t>    (výčet není vyčerpávající)</a:t>
            </a:r>
          </a:p>
          <a:p>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453624" cy="850900"/>
          </a:xfrm>
        </p:spPr>
        <p:txBody>
          <a:bodyPr/>
          <a:lstStyle/>
          <a:p>
            <a:r>
              <a:rPr lang="cs" sz="3000" b="1" i="0" strike="noStrike" cap="none" spc="0" baseline="0" dirty="0">
                <a:solidFill>
                  <a:srgbClr val="F6A317"/>
                </a:solidFill>
                <a:effectLst/>
                <a:latin typeface="Helvetica"/>
                <a:ea typeface="Helvetica"/>
                <a:cs typeface="Helvetica"/>
              </a:rPr>
              <a:t>ENVIRONMENTÁLNÍ FAKTORY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724912"/>
            <a:ext cx="5453624" cy="2871965"/>
          </a:xfrm>
        </p:spPr>
        <p:txBody>
          <a:bodyPr/>
          <a:lstStyle/>
          <a:p>
            <a:pPr>
              <a:spcAft>
                <a:spcPts val="1000"/>
              </a:spcAft>
            </a:pPr>
            <a:r>
              <a:rPr lang="cs" sz="1500" b="0" i="0" strike="noStrike" cap="none" spc="0" baseline="0" dirty="0">
                <a:solidFill>
                  <a:srgbClr val="000000"/>
                </a:solidFill>
                <a:effectLst/>
                <a:latin typeface="Helvetica"/>
                <a:ea typeface="Helvetica"/>
                <a:cs typeface="Helvetica"/>
              </a:rPr>
              <a:t>Jak můžete pomoci:</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Plánujte včas, mějte postupy a zařízení (včetně osobních ochranných prostředků) k řešení chyb, závad a úniků</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Vhodnými metodami úklidu zajistěte, aby pracoviště bylo čisté</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Uklízejte podlahy a vybavení pomocí hadic s nízkým tlakem nebo mokrým stíráním – prach nikdy nestírejte suchým smetákem </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U úniku suchých materiálů používejte vysávací systémy HEPA, nikdy stlačený vzduch</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Zkontrolujte, zda jsou zapnuty systémy extrakce prachu</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Vybavte dopravníkové pásy škrabkami</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DALŠÍ RIZIKA</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buNone/>
            </a:pPr>
            <a:r>
              <a:rPr lang="cs" sz="1800" b="0" i="0" strike="noStrike" cap="none" spc="0" baseline="0" dirty="0">
                <a:solidFill>
                  <a:srgbClr val="000000"/>
                </a:solidFill>
                <a:effectLst/>
                <a:latin typeface="Helvetica"/>
                <a:ea typeface="Helvetica"/>
                <a:cs typeface="Helvetica"/>
              </a:rPr>
              <a:t>Před začátkem údržby, servisu a oprav zvažte tato rizika:</a:t>
            </a:r>
          </a:p>
          <a:p>
            <a:r>
              <a:rPr lang="cs" sz="1800" b="0" i="0" strike="noStrike" cap="none" spc="0" baseline="0" dirty="0">
                <a:solidFill>
                  <a:srgbClr val="000000"/>
                </a:solidFill>
                <a:effectLst/>
                <a:latin typeface="Helvetica"/>
                <a:ea typeface="Helvetica"/>
                <a:cs typeface="Helvetica"/>
              </a:rPr>
              <a:t>Nadměrný hluk</a:t>
            </a:r>
          </a:p>
          <a:p>
            <a:r>
              <a:rPr lang="cs" sz="1800" b="0" i="0" strike="noStrike" cap="none" spc="0" baseline="0" dirty="0">
                <a:solidFill>
                  <a:srgbClr val="000000"/>
                </a:solidFill>
                <a:effectLst/>
                <a:latin typeface="Helvetica"/>
                <a:ea typeface="Helvetica"/>
                <a:cs typeface="Helvetica"/>
              </a:rPr>
              <a:t>Práce ve výškách</a:t>
            </a:r>
          </a:p>
          <a:p>
            <a:r>
              <a:rPr lang="cs" sz="1800" b="0" i="0" strike="noStrike" cap="none" spc="0" baseline="0" dirty="0">
                <a:solidFill>
                  <a:srgbClr val="000000"/>
                </a:solidFill>
                <a:effectLst/>
                <a:latin typeface="Helvetica"/>
                <a:ea typeface="Helvetica"/>
                <a:cs typeface="Helvetica"/>
              </a:rPr>
              <a:t>Přesunující se zařízení</a:t>
            </a:r>
          </a:p>
          <a:p>
            <a:r>
              <a:rPr lang="cs" sz="1800" b="0" i="0" strike="noStrike" cap="none" spc="0" baseline="0" dirty="0">
                <a:solidFill>
                  <a:srgbClr val="000000"/>
                </a:solidFill>
                <a:effectLst/>
                <a:latin typeface="Helvetica"/>
                <a:ea typeface="Helvetica"/>
                <a:cs typeface="Helvetica"/>
              </a:rPr>
              <a:t>Stísněné prostory</a:t>
            </a:r>
          </a:p>
          <a:p>
            <a:r>
              <a:rPr lang="cs" sz="1800" b="0" i="0" strike="noStrike" cap="none" spc="0" baseline="0" dirty="0">
                <a:solidFill>
                  <a:srgbClr val="000000"/>
                </a:solidFill>
                <a:effectLst/>
                <a:latin typeface="Helvetica"/>
                <a:ea typeface="Helvetica"/>
                <a:cs typeface="Helvetica"/>
              </a:rPr>
              <a:t>Svařování, hoření, řezání a drcení</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a:spAutoFit/>
          </a:bodyPr>
          <a:lstStyle/>
          <a:p>
            <a:pPr lvl="0">
              <a:lnSpc>
                <a:spcPct val="90000"/>
              </a:lnSpc>
              <a:spcBef>
                <a:spcPts val="1000"/>
              </a:spcBef>
              <a:spcAft>
                <a:spcPts val="1000"/>
              </a:spcAft>
            </a:pPr>
            <a:r>
              <a:rPr lang="cs" b="0" i="0" strike="noStrike" cap="none" spc="0" baseline="0" dirty="0">
                <a:solidFill>
                  <a:srgbClr val="000000"/>
                </a:solidFill>
                <a:effectLst/>
                <a:latin typeface="Helvetica"/>
                <a:ea typeface="Helvetica"/>
                <a:cs typeface="Helvetica"/>
              </a:rPr>
              <a:t>Omezte přístup jen na oprávněné osoby</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Arial"/>
                <a:ea typeface="Arial"/>
                <a:cs typeface="Arial"/>
              </a:rPr>
              <a:t>SPRÁVNÁ HYGIENA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453624" cy="3301845"/>
          </a:xfrm>
        </p:spPr>
        <p:txBody>
          <a:bodyPr/>
          <a:lstStyle/>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Jezte v místě, ve které neprobíhají pracovní procesy, jež mohou vyvolat expozici vůči RCS</a:t>
            </a:r>
          </a:p>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Před jídlem, pitím či kouřením si pracovníci musejí umýt ruce a obličej a převléci se</a:t>
            </a:r>
          </a:p>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Kouření škodí zdraví a může prohloubit dopady spojené s prachem z krystalického oxidu křemičitého.</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263636" cy="850900"/>
          </a:xfrm>
        </p:spPr>
        <p:txBody>
          <a:bodyPr/>
          <a:lstStyle/>
          <a:p>
            <a:r>
              <a:rPr lang="cs" sz="3000" b="1" i="0" strike="noStrike" cap="none" spc="0" baseline="0" dirty="0">
                <a:solidFill>
                  <a:srgbClr val="F6A317"/>
                </a:solidFill>
                <a:effectLst/>
                <a:latin typeface="Helvetica"/>
                <a:ea typeface="Helvetica"/>
                <a:cs typeface="Helvetica"/>
              </a:rPr>
              <a:t>ÚDRŽBA, SERVIS A OPRAVY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7946133"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Plánujte, jak si budete počínat v případě závad, poruch a úniků</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čistotu pracoviště</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Úniky odstraňujte okamžitě</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Oznamujte škody na zařízení a vybavení</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poškozené či nadměrně opotřebované vybavení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Neuklízejte pomocí suchého smetáku či stlačeného vzduchu</a:t>
            </a:r>
          </a:p>
          <a:p>
            <a:pPr marL="285750" indent="-285750">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další potřebné informace</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Údržba, servis a opravy jsou nezbytné, rutinní procedury pro všechna odvětví.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Plánujte, jak si budete počínat v případě závad, poruch a úniků</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Uchovávejte pracoviště čisté a dobře větrané </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Vnímejte další rizika na pracovišti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705002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při údržbě, servisu a opravách (list 2.1.14)</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85BE2A7-6CC7-437A-8673-5DFE6FE76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25</TotalTime>
  <Words>1077</Words>
  <Application>Microsoft Office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26</cp:revision>
  <dcterms:created xsi:type="dcterms:W3CDTF">2020-06-26T08:41:49Z</dcterms:created>
  <dcterms:modified xsi:type="dcterms:W3CDTF">2022-09-12T12:48:16Z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