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3169"/>
  </p:normalViewPr>
  <p:slideViewPr>
    <p:cSldViewPr snapToGrid="0" snapToObjects="1">
      <p:cViewPr varScale="1">
        <p:scale>
          <a:sx n="84" d="100"/>
          <a:sy n="84" d="100"/>
        </p:scale>
        <p:origin x="1596"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C512564-FD60-5B49-81CA-180295909D65}"/>
    <pc:docChg chg="modSld">
      <pc:chgData name="Samuel Davies" userId="4bb99b2c-4e56-4c10-ad8a-c1b2d904d94c" providerId="ADAL" clId="{7C512564-FD60-5B49-81CA-180295909D65}" dt="2020-12-09T21:33:49.045" v="5" actId="20577"/>
      <pc:docMkLst>
        <pc:docMk/>
      </pc:docMkLst>
      <pc:sldChg chg="modNotesTx">
        <pc:chgData name="Samuel Davies" userId="4bb99b2c-4e56-4c10-ad8a-c1b2d904d94c" providerId="ADAL" clId="{7C512564-FD60-5B49-81CA-180295909D65}" dt="2020-12-09T20:22:19.626" v="0" actId="20577"/>
        <pc:sldMkLst>
          <pc:docMk/>
          <pc:sldMk cId="1606046626" sldId="268"/>
        </pc:sldMkLst>
      </pc:sldChg>
      <pc:sldChg chg="modSp mod">
        <pc:chgData name="Samuel Davies" userId="4bb99b2c-4e56-4c10-ad8a-c1b2d904d94c" providerId="ADAL" clId="{7C512564-FD60-5B49-81CA-180295909D65}" dt="2020-12-09T21:33:49.045" v="5" actId="20577"/>
        <pc:sldMkLst>
          <pc:docMk/>
          <pc:sldMk cId="2934335539" sldId="280"/>
        </pc:sldMkLst>
        <pc:spChg chg="mod">
          <ac:chgData name="Samuel Davies" userId="4bb99b2c-4e56-4c10-ad8a-c1b2d904d94c" providerId="ADAL" clId="{7C512564-FD60-5B49-81CA-180295909D65}" dt="2020-12-09T21:33:49.045" v="5" actId="20577"/>
          <ac:spMkLst>
            <pc:docMk/>
            <pc:sldMk cId="2934335539"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‹Nº›</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ofrece directrices respecto a las tareas de mantenimiento, servicio y reparación en entornos que usan materiales que contienen sílice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Ciertos empleados y proveedores —por ejemplo, montadores, electricistas, agentes de policía y obreros— deberán llevar a cabo tareas de mantenimiento, servicio y reparación. Los empleados pueden llevar a cabo varias medidas para asegurar que estas tareas se realizan sin ninguna distracción.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En los lugares de trabajo hay mucha gente. Tener en cuenta los factores ambientales en pantalla para las tareas de mantenimiento, servicio y reparación. </a:t>
            </a:r>
          </a:p>
          <a:p>
            <a:endParaRPr lang="en-US"/>
          </a:p>
          <a:p>
            <a:r>
              <a:rPr lang="es" sz="1800" b="0" i="0" strike="noStrike" cap="none" spc="0" baseline="0">
                <a:solidFill>
                  <a:srgbClr val="000000"/>
                </a:solidFill>
                <a:effectLst/>
                <a:latin typeface="Calibri"/>
                <a:ea typeface="Calibri"/>
                <a:cs typeface="Calibri"/>
              </a:rPr>
              <a:t>Asegurar que el lugar de trabajo está limpio de derrames y que los sistemas de extracción están encendidos y funcionales. Esto reducirá el riesgo de lesiones. Un entorno limpio es un entorno seguro.</a:t>
            </a:r>
          </a:p>
          <a:p>
            <a:endParaRPr lang="en-US"/>
          </a:p>
          <a:p>
            <a:r>
              <a:rPr lang="es" sz="1800" b="0" i="0" strike="noStrike" cap="none" spc="0" baseline="0">
                <a:solidFill>
                  <a:srgbClr val="000000"/>
                </a:solidFill>
                <a:effectLst/>
                <a:latin typeface="Calibri"/>
                <a:ea typeface="Calibri"/>
                <a:cs typeface="Calibri"/>
              </a:rPr>
              <a:t>Disponer de rascadores móviles en las cintas transportadoras reducirá los derrames.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Aunque la exposición al polvo es una preocupación importante para todos los trabajadores de la planta, existen riesgos adicionales que pueden suponer un peligro para las personas que llevan a cabo las tareas de mantenimiento, servicio y reparación. Antes de que empiecen este tipo de tareas, tome en cuenta los riesgos en pantalla más allá de la exposición a la SCR.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Este vídeo muestra buenas prácticas para las tareas de mantenimiento, servicio y reparación.</a:t>
            </a:r>
          </a:p>
          <a:p>
            <a:endParaRPr lang="en-US"/>
          </a:p>
          <a:p>
            <a:r>
              <a:rPr lang="es" sz="1200" b="0" i="0" strike="noStrike" cap="none" spc="0" baseline="0">
                <a:solidFill>
                  <a:srgbClr val="000000"/>
                </a:solidFill>
                <a:effectLst/>
                <a:latin typeface="Calibri"/>
                <a:ea typeface="Calibri"/>
                <a:cs typeface="Calibri"/>
              </a:rPr>
              <a:t>Al lado del vídeo puede encontrar un gráfico y una barra roja que ilustra la concentración de polvo en mg/m3.</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La medición de la concentración de polvo no es sobre la sílice cristalina, se basa en una medición semicuantitativa. Lo que es esencial no es el valor de la concentración de polvo, sino la diferencia relativa entre los niveles de exposición durante la práctica recomendada y otra práctica.</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200" b="0" i="0" strike="noStrike" cap="none" spc="0" baseline="0">
                <a:solidFill>
                  <a:srgbClr val="000000"/>
                </a:solidFill>
                <a:effectLst/>
                <a:latin typeface="Calibri"/>
                <a:ea typeface="Calibri"/>
                <a:cs typeface="Calibri"/>
              </a:rPr>
              <a:t>Las tareas de mantenimiento, servicio y reparación son procedimientos rutinarios necesarios para todas las industrias. Compruebe e implemente medidas para apoyar a los trabajadores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968343" y="429114"/>
            <a:ext cx="384900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 sz="1400" b="1" i="0" strike="noStrike" cap="none" spc="0" baseline="0" dirty="0">
                <a:solidFill>
                  <a:srgbClr val="F6A317"/>
                </a:solidFill>
                <a:effectLst/>
                <a:latin typeface="Helvetica"/>
                <a:ea typeface="Helvetica"/>
                <a:cs typeface="Helvetica"/>
              </a:rPr>
              <a:t>FORMACIÓN DE BUENAS PRÁCTICAS PARA TAREAS DE MANTENIMIENTO, SERVICIO Y REPARACIÓN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22849"/>
            <a:ext cx="7846799" cy="1691348"/>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TAREAS DE MANTENIMIENTO, SERVICIO Y REPARACIÓN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453624" cy="3682369"/>
          </a:xfrm>
        </p:spPr>
        <p:txBody>
          <a:bodyPr/>
          <a:lstStyle/>
          <a:p>
            <a:pPr>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reducir la exposición al polvo dañino de sílice cristalina respirable (SCR) al llevar a cabo tareas de mantenimiento, servicio y reparación.</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Riesgos adicionales en el lugar de </a:t>
            </a:r>
            <a:r>
              <a:rPr lang="es" sz="1800" b="0" i="0" strike="noStrike" cap="none" spc="0" baseline="0" dirty="0" smtClean="0">
                <a:solidFill>
                  <a:srgbClr val="000000"/>
                </a:solidFill>
                <a:effectLst/>
                <a:latin typeface="Helvetica"/>
                <a:ea typeface="Helvetica"/>
                <a:cs typeface="Helvetica"/>
              </a:rPr>
              <a:t>trabajo.</a:t>
            </a:r>
            <a:endParaRPr lang="es" sz="18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a:t>
            </a:r>
            <a:r>
              <a:rPr lang="es" sz="1800" b="0" i="0" strike="noStrike" cap="none" spc="0" baseline="0" dirty="0" smtClean="0">
                <a:solidFill>
                  <a:srgbClr val="FF0000"/>
                </a:solidFill>
                <a:effectLst/>
                <a:latin typeface="Helvetica"/>
                <a:ea typeface="Helvetica"/>
                <a:cs typeface="Helvetica"/>
              </a:rPr>
              <a:t>contextual.</a:t>
            </a:r>
            <a:endParaRPr lang="es" sz="1800" b="0" i="0" strike="noStrike" cap="none" spc="0" baseline="0" dirty="0">
              <a:solidFill>
                <a:srgbClr val="FF0000"/>
              </a:solidFill>
              <a:effectLst/>
              <a:latin typeface="Helvetica"/>
              <a:ea typeface="Helvetica"/>
              <a:cs typeface="Helvetica"/>
            </a:endParaRP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Las tareas de mantenimiento, servicio y reparación van unidas a una buena higiene y mantenimiento, que es una de les cinco principales técnicas de control del polvo.</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326741"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b="0" i="0" strike="noStrike" cap="none" spc="0" baseline="0" dirty="0" smtClean="0">
                <a:solidFill>
                  <a:srgbClr val="000000"/>
                </a:solidFill>
                <a:effectLst/>
                <a:latin typeface="Calibri"/>
                <a:ea typeface="Calibri"/>
                <a:cs typeface="Calibri"/>
              </a:rPr>
              <a:t>la SCR </a:t>
            </a:r>
            <a:r>
              <a:rPr lang="es" sz="1200" b="0" i="0" strike="noStrike" cap="none" spc="0" baseline="0" dirty="0">
                <a:solidFill>
                  <a:srgbClr val="000000"/>
                </a:solidFill>
                <a:effectLst/>
                <a:latin typeface="Calibri"/>
                <a:ea typeface="Calibri"/>
                <a:cs typeface="Calibri"/>
              </a:rPr>
              <a:t>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a:t>
            </a:r>
            <a:r>
              <a:rPr lang="es" sz="1200" b="0" i="0" strike="noStrike" cap="none" spc="0" baseline="0" dirty="0" smtClean="0">
                <a:solidFill>
                  <a:srgbClr val="000000"/>
                </a:solidFill>
                <a:effectLst/>
                <a:latin typeface="Calibri"/>
                <a:ea typeface="Calibri"/>
                <a:cs typeface="Calibri"/>
              </a:rPr>
              <a:t>las </a:t>
            </a:r>
            <a:r>
              <a:rPr lang="es" sz="1200" b="0" i="0" strike="noStrike" cap="none" spc="0" baseline="0" dirty="0">
                <a:solidFill>
                  <a:srgbClr val="000000"/>
                </a:solidFill>
                <a:effectLst/>
                <a:latin typeface="Calibri"/>
                <a:ea typeface="Calibri"/>
                <a:cs typeface="Calibri"/>
              </a:rPr>
              <a:t>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2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TIPOS DE MANTENIMIENTO, SERVICIO Y REPARACIONES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Mantenimiento/Servicio/Reparación preventivos con planificación </a:t>
            </a:r>
            <a:r>
              <a:rPr lang="es" sz="1800" b="0" i="0" strike="noStrike" cap="none" spc="0" baseline="0" dirty="0" smtClean="0">
                <a:solidFill>
                  <a:srgbClr val="000000"/>
                </a:solidFill>
                <a:effectLst/>
                <a:latin typeface="Helvetica"/>
                <a:ea typeface="Helvetica"/>
                <a:cs typeface="Helvetica"/>
              </a:rPr>
              <a:t>diaria.</a:t>
            </a:r>
            <a:endParaRPr lang="es"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Mantenimiento/Servicio/Reparación preventivos con planificación </a:t>
            </a:r>
            <a:r>
              <a:rPr lang="es" sz="1800" b="0" i="0" strike="noStrike" cap="none" spc="0" baseline="0" dirty="0" smtClean="0">
                <a:solidFill>
                  <a:srgbClr val="000000"/>
                </a:solidFill>
                <a:effectLst/>
                <a:latin typeface="Helvetica"/>
                <a:ea typeface="Helvetica"/>
                <a:cs typeface="Helvetica"/>
              </a:rPr>
              <a:t>rutinaria.</a:t>
            </a:r>
            <a:endParaRPr lang="es"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Averías y </a:t>
            </a:r>
            <a:r>
              <a:rPr lang="es" sz="1800" b="0" i="0" strike="noStrike" cap="none" spc="0" baseline="0" dirty="0" smtClean="0">
                <a:solidFill>
                  <a:srgbClr val="000000"/>
                </a:solidFill>
                <a:effectLst/>
                <a:latin typeface="Helvetica"/>
                <a:ea typeface="Helvetica"/>
                <a:cs typeface="Helvetica"/>
              </a:rPr>
              <a:t>emergencias.</a:t>
            </a:r>
            <a:endParaRPr lang="es" sz="1800" b="0" i="0" strike="noStrike" cap="none" spc="0" baseline="0" dirty="0">
              <a:solidFill>
                <a:srgbClr val="000000"/>
              </a:solidFill>
              <a:effectLst/>
              <a:latin typeface="Helvetica"/>
              <a:ea typeface="Helvetica"/>
              <a:cs typeface="Helvetica"/>
            </a:endParaRPr>
          </a:p>
          <a:p>
            <a:pPr>
              <a:lnSpc>
                <a:spcPts val="2400"/>
              </a:lnSpc>
            </a:pPr>
            <a:endParaRPr lang="en-US" sz="1800" dirty="0">
              <a:solidFill>
                <a:schemeClr val="bg1">
                  <a:lumMod val="65000"/>
                </a:schemeClr>
              </a:solidFill>
            </a:endParaRPr>
          </a:p>
          <a:p>
            <a:pPr>
              <a:lnSpc>
                <a:spcPts val="2400"/>
              </a:lnSpc>
            </a:pPr>
            <a:r>
              <a:rPr lang="es" sz="1800" b="0" i="0" strike="noStrike" cap="none" spc="0" baseline="0" dirty="0">
                <a:solidFill>
                  <a:srgbClr val="A6A6A6"/>
                </a:solidFill>
                <a:effectLst/>
                <a:latin typeface="Helvetica"/>
                <a:ea typeface="Helvetica"/>
                <a:cs typeface="Helvetica"/>
              </a:rPr>
              <a:t>    (No es una lista exhaustiva)</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r>
              <a:rPr lang="es" sz="3000" b="1" i="0" strike="noStrike" cap="none" spc="0" baseline="0" dirty="0">
                <a:solidFill>
                  <a:srgbClr val="F6A317"/>
                </a:solidFill>
                <a:effectLst/>
                <a:latin typeface="Helvetica"/>
                <a:ea typeface="Helvetica"/>
                <a:cs typeface="Helvetica"/>
              </a:rPr>
              <a:t>FACTORES AMBIENTALES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spcBef>
                <a:spcPts val="600"/>
              </a:spcBef>
              <a:spcAft>
                <a:spcPts val="1000"/>
              </a:spcAft>
            </a:pPr>
            <a:r>
              <a:rPr lang="es" sz="1500" b="0" i="0" strike="noStrike" cap="none" spc="0" baseline="0" dirty="0">
                <a:solidFill>
                  <a:srgbClr val="000000"/>
                </a:solidFill>
                <a:effectLst/>
                <a:latin typeface="Helvetica"/>
                <a:ea typeface="Helvetica"/>
                <a:cs typeface="Helvetica"/>
              </a:rPr>
              <a:t>Se puede ayudar de las maneras siguientes:</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Planificar con antelación, para disponer de procedimientos y equipos (incluyendo equipos de protección individual) en la planta para hacer frente a fallos, averías y </a:t>
            </a:r>
            <a:r>
              <a:rPr lang="es" sz="1500" b="0" i="0" strike="noStrike" cap="none" spc="0" baseline="0" dirty="0" smtClean="0">
                <a:solidFill>
                  <a:srgbClr val="000000"/>
                </a:solidFill>
                <a:effectLst/>
                <a:latin typeface="Helvetica"/>
                <a:ea typeface="Helvetica"/>
                <a:cs typeface="Helvetica"/>
              </a:rPr>
              <a:t>derrames </a:t>
            </a:r>
            <a:r>
              <a:rPr lang="es" sz="1500" b="0" i="0" strike="noStrike" cap="none" spc="0" baseline="0" dirty="0">
                <a:solidFill>
                  <a:srgbClr val="000000"/>
                </a:solidFill>
                <a:effectLst/>
                <a:latin typeface="Helvetica"/>
                <a:ea typeface="Helvetica"/>
                <a:cs typeface="Helvetica"/>
              </a:rPr>
              <a:t>con seguridad.</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Asegurarse de que la zona de trabajo está limpia utilizando los métodos de limpieza adecuados.</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Limpiar los suelos y el equipo con agua mediante mangueras de baja presión o escobas con agua. Nunca se debe barrer el polvo con una escoba seca. </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Limpiar los </a:t>
            </a:r>
            <a:r>
              <a:rPr lang="es" sz="1500" dirty="0" smtClean="0">
                <a:solidFill>
                  <a:srgbClr val="000000"/>
                </a:solidFill>
                <a:latin typeface="Helvetica"/>
                <a:ea typeface="Helvetica"/>
                <a:cs typeface="Helvetica"/>
              </a:rPr>
              <a:t>derrames</a:t>
            </a:r>
            <a:r>
              <a:rPr lang="es" sz="1500" b="0" i="0" strike="noStrike" cap="none" spc="0" baseline="0" dirty="0" smtClean="0">
                <a:solidFill>
                  <a:srgbClr val="000000"/>
                </a:solidFill>
                <a:effectLst/>
                <a:latin typeface="Helvetica"/>
                <a:ea typeface="Helvetica"/>
                <a:cs typeface="Helvetica"/>
              </a:rPr>
              <a:t> </a:t>
            </a:r>
            <a:r>
              <a:rPr lang="es" sz="1500" b="0" i="0" strike="noStrike" cap="none" spc="0" baseline="0" dirty="0">
                <a:solidFill>
                  <a:srgbClr val="000000"/>
                </a:solidFill>
                <a:effectLst/>
                <a:latin typeface="Helvetica"/>
                <a:ea typeface="Helvetica"/>
                <a:cs typeface="Helvetica"/>
              </a:rPr>
              <a:t>secos con sistemas de limpieza al vacío HEPA. No limpiar nunca con aire comprimido.</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Comprobar que los sistemas de extracción de polvo están encendidos.</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Disponer de rascadores móviles en las cintas transportadoras.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OTROS RIESGOS</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ct val="100000"/>
              </a:lnSpc>
              <a:buNone/>
            </a:pPr>
            <a:r>
              <a:rPr lang="es" sz="1800" b="0" i="0" strike="noStrike" cap="none" spc="0" baseline="0" dirty="0">
                <a:solidFill>
                  <a:srgbClr val="000000"/>
                </a:solidFill>
                <a:effectLst/>
                <a:latin typeface="Helvetica"/>
                <a:ea typeface="Helvetica"/>
                <a:cs typeface="Helvetica"/>
              </a:rPr>
              <a:t>Antes de iniciar las tareas de mantenimiento, servicio y reparación, tome en cuenta los siguientes riesgos:</a:t>
            </a:r>
          </a:p>
          <a:p>
            <a:pPr>
              <a:lnSpc>
                <a:spcPct val="100000"/>
              </a:lnSpc>
            </a:pPr>
            <a:r>
              <a:rPr lang="es" sz="1800" b="0" i="0" strike="noStrike" cap="none" spc="0" baseline="0" dirty="0">
                <a:solidFill>
                  <a:srgbClr val="000000"/>
                </a:solidFill>
                <a:effectLst/>
                <a:latin typeface="Helvetica"/>
                <a:ea typeface="Helvetica"/>
                <a:cs typeface="Helvetica"/>
              </a:rPr>
              <a:t>Ruido excesivo</a:t>
            </a:r>
          </a:p>
          <a:p>
            <a:pPr>
              <a:lnSpc>
                <a:spcPct val="100000"/>
              </a:lnSpc>
            </a:pPr>
            <a:r>
              <a:rPr lang="es" sz="1800" b="0" i="0" strike="noStrike" cap="none" spc="0" baseline="0" dirty="0">
                <a:solidFill>
                  <a:srgbClr val="000000"/>
                </a:solidFill>
                <a:effectLst/>
                <a:latin typeface="Helvetica"/>
                <a:ea typeface="Helvetica"/>
                <a:cs typeface="Helvetica"/>
              </a:rPr>
              <a:t>Trabajar en altura</a:t>
            </a:r>
          </a:p>
          <a:p>
            <a:pPr>
              <a:lnSpc>
                <a:spcPct val="100000"/>
              </a:lnSpc>
            </a:pPr>
            <a:r>
              <a:rPr lang="es" sz="1800" b="0" i="0" strike="noStrike" cap="none" spc="0" baseline="0" dirty="0">
                <a:solidFill>
                  <a:srgbClr val="000000"/>
                </a:solidFill>
                <a:effectLst/>
                <a:latin typeface="Helvetica"/>
                <a:ea typeface="Helvetica"/>
                <a:cs typeface="Helvetica"/>
              </a:rPr>
              <a:t>Mover maquinaria</a:t>
            </a:r>
          </a:p>
          <a:p>
            <a:pPr>
              <a:lnSpc>
                <a:spcPct val="100000"/>
              </a:lnSpc>
            </a:pPr>
            <a:r>
              <a:rPr lang="es" sz="1800" b="0" i="0" strike="noStrike" cap="none" spc="0" baseline="0" dirty="0">
                <a:solidFill>
                  <a:srgbClr val="000000"/>
                </a:solidFill>
                <a:effectLst/>
                <a:latin typeface="Helvetica"/>
                <a:ea typeface="Helvetica"/>
                <a:cs typeface="Helvetica"/>
              </a:rPr>
              <a:t>Espacios cerrados</a:t>
            </a:r>
          </a:p>
          <a:p>
            <a:pPr>
              <a:lnSpc>
                <a:spcPct val="100000"/>
              </a:lnSpc>
            </a:pPr>
            <a:r>
              <a:rPr lang="es" sz="1800" b="0" i="0" strike="noStrike" cap="none" spc="0" baseline="0" dirty="0">
                <a:solidFill>
                  <a:srgbClr val="000000"/>
                </a:solidFill>
                <a:effectLst/>
                <a:latin typeface="Helvetica"/>
                <a:ea typeface="Helvetica"/>
                <a:cs typeface="Helvetica"/>
              </a:rPr>
              <a:t>Procesos de soldadura, quemado, corte y molienda</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a:spAutoFit/>
          </a:bodyPr>
          <a:lstStyle/>
          <a:p>
            <a:pPr lvl="0">
              <a:lnSpc>
                <a:spcPct val="90000"/>
              </a:lnSpc>
              <a:spcBef>
                <a:spcPts val="1000"/>
              </a:spcBef>
              <a:spcAft>
                <a:spcPts val="1000"/>
              </a:spcAft>
            </a:pPr>
            <a:r>
              <a:rPr lang="es" b="0" i="0" strike="noStrike" cap="none" spc="0" baseline="0" dirty="0">
                <a:solidFill>
                  <a:srgbClr val="000000"/>
                </a:solidFill>
                <a:effectLst/>
                <a:latin typeface="Helvetica"/>
                <a:ea typeface="Helvetica"/>
                <a:cs typeface="Helvetica"/>
              </a:rPr>
              <a:t>Acceso restringido al personal autorizado</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Arial"/>
                <a:ea typeface="Arial"/>
                <a:cs typeface="Arial"/>
              </a:rPr>
              <a:t>PRÁCTICAS DE BUENA HIGIENE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Comer en una zona alejada de los procesos de trabajo que impliquen una posible exposición a la SCR.</a:t>
            </a:r>
          </a:p>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Antes de comer, beber o fumar, los trabajadores deben lavarse las manos y la cara y cambiarse de ropa.</a:t>
            </a:r>
          </a:p>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Fumar es perjudicial para su salud y puede incrementar el daño asociado al polvo de sílice cristalina.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0378436" cy="850900"/>
          </a:xfrm>
        </p:spPr>
        <p:txBody>
          <a:bodyPr/>
          <a:lstStyle/>
          <a:p>
            <a:r>
              <a:rPr lang="es" sz="3000" b="1" i="0" strike="noStrike" cap="none" spc="0" baseline="0" dirty="0">
                <a:solidFill>
                  <a:srgbClr val="F6A317"/>
                </a:solidFill>
                <a:effectLst/>
                <a:latin typeface="Helvetica"/>
                <a:ea typeface="Helvetica"/>
                <a:cs typeface="Helvetica"/>
              </a:rPr>
              <a:t>QUÉ HACER Y QUÉ NO HACER DURANTE LAS TAREAS DE MANTENIMIENTO, SERVICIO Y REPARACIÓN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7690101" cy="3230407"/>
          </a:xfrm>
        </p:spPr>
        <p:txBody>
          <a:bodyPr/>
          <a:lstStyle/>
          <a:p>
            <a:r>
              <a:rPr lang="es" sz="16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Planear con antelación los fallos, averías y derrames.</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Asegurarse de que la zona de trabajo está limpia.</a:t>
            </a:r>
          </a:p>
          <a:p>
            <a:pPr marL="285750" indent="-285750">
              <a:buSzPct val="85000"/>
              <a:buFont typeface=".Apple Color Emoji UI"/>
              <a:buChar char="✅"/>
            </a:pPr>
            <a:r>
              <a:rPr lang="es" sz="1600" b="0" i="0" strike="noStrike" cap="none" spc="0" baseline="0" dirty="0" smtClean="0">
                <a:solidFill>
                  <a:srgbClr val="000000"/>
                </a:solidFill>
                <a:effectLst/>
                <a:latin typeface="Helvetica"/>
                <a:ea typeface="Helvetica"/>
                <a:cs typeface="Helvetica"/>
              </a:rPr>
              <a:t>Limpiar </a:t>
            </a:r>
            <a:r>
              <a:rPr lang="es" sz="1600" b="0" i="0" strike="noStrike" cap="none" spc="0" baseline="0" dirty="0">
                <a:solidFill>
                  <a:srgbClr val="000000"/>
                </a:solidFill>
                <a:effectLst/>
                <a:latin typeface="Helvetica"/>
                <a:ea typeface="Helvetica"/>
                <a:cs typeface="Helvetica"/>
              </a:rPr>
              <a:t>los derrames inmediatamente.</a:t>
            </a:r>
          </a:p>
          <a:p>
            <a:pPr marL="285750" indent="-285750">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Informar de ejemplos de equipos e instalaciones dañados.</a:t>
            </a:r>
          </a:p>
          <a:p>
            <a:r>
              <a:rPr lang="es" sz="16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equipos dañados o con un uso demasiado prolongado.</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Limpiar con una escoba seca o aire comprimido.</a:t>
            </a:r>
          </a:p>
          <a:p>
            <a:pPr marL="285750" indent="-285750">
              <a:buSzPct val="85000"/>
              <a:buFont typeface=".Apple Color Emoji UI"/>
              <a:buChar char="❌"/>
            </a:pPr>
            <a:r>
              <a:rPr lang="es" sz="1600" b="0" i="0" strike="noStrike" cap="none" spc="0" baseline="0" dirty="0">
                <a:solidFill>
                  <a:srgbClr val="FF0000"/>
                </a:solidFill>
                <a:effectLst/>
                <a:latin typeface="Helvetica"/>
                <a:ea typeface="Helvetica"/>
                <a:cs typeface="Helvetica"/>
              </a:rPr>
              <a:t>Texto para el formador – Se necesita información adicional</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b="0" i="0" strike="noStrike" cap="none" spc="0" baseline="0" dirty="0" smtClean="0">
                <a:solidFill>
                  <a:srgbClr val="000000"/>
                </a:solidFill>
                <a:effectLst/>
                <a:latin typeface="Helvetica"/>
                <a:ea typeface="Helvetica"/>
                <a:cs typeface="Helvetica"/>
              </a:rPr>
              <a:t>Cambiar </a:t>
            </a:r>
            <a:r>
              <a:rPr lang="es" sz="1800" b="0" i="0" strike="noStrike" cap="none" spc="0" baseline="0" dirty="0">
                <a:solidFill>
                  <a:srgbClr val="000000"/>
                </a:solidFill>
                <a:effectLst/>
                <a:latin typeface="Helvetica"/>
                <a:ea typeface="Helvetica"/>
                <a:cs typeface="Helvetica"/>
              </a:rPr>
              <a:t>imagen &gt; </a:t>
            </a:r>
            <a:r>
              <a:rPr lang="es" sz="1800" b="0" i="0" strike="noStrike" cap="none" spc="0" baseline="0" dirty="0" smtClean="0">
                <a:solidFill>
                  <a:srgbClr val="000000"/>
                </a:solidFill>
                <a:effectLst/>
                <a:latin typeface="Helvetica"/>
                <a:ea typeface="Helvetica"/>
                <a:cs typeface="Helvetica"/>
              </a:rPr>
              <a:t>Des</a:t>
            </a:r>
            <a:r>
              <a:rPr lang="es" sz="1800" dirty="0" smtClean="0">
                <a:solidFill>
                  <a:srgbClr val="000000"/>
                </a:solidFill>
                <a:latin typeface="Helvetica"/>
                <a:ea typeface="Helvetica"/>
                <a:cs typeface="Helvetica"/>
              </a:rPr>
              <a:t>de </a:t>
            </a:r>
            <a:r>
              <a:rPr lang="es" sz="1800" b="0" i="0" strike="noStrike" cap="none" spc="0" baseline="0" dirty="0" smtClean="0">
                <a:solidFill>
                  <a:srgbClr val="000000"/>
                </a:solidFill>
                <a:effectLst/>
                <a:latin typeface="Helvetica"/>
                <a:ea typeface="Helvetica"/>
                <a:cs typeface="Helvetica"/>
              </a:rPr>
              <a:t>el </a:t>
            </a:r>
            <a:r>
              <a:rPr lang="es" sz="1800" b="0" i="0" strike="noStrike" cap="none" spc="0" baseline="0" dirty="0">
                <a:solidFill>
                  <a:srgbClr val="000000"/>
                </a:solidFill>
                <a:effectLst/>
                <a:latin typeface="Helvetica"/>
                <a:ea typeface="Helvetica"/>
                <a:cs typeface="Helvetica"/>
              </a:rPr>
              <a:t>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300"/>
              </a:lnSpc>
              <a:spcBef>
                <a:spcPts val="400"/>
              </a:spcBef>
              <a:spcAft>
                <a:spcPts val="1000"/>
              </a:spcAft>
            </a:pPr>
            <a:r>
              <a:rPr lang="es" sz="1800" b="0" i="0" strike="noStrike" cap="none" spc="0" baseline="0" dirty="0">
                <a:solidFill>
                  <a:srgbClr val="000000"/>
                </a:solidFill>
                <a:effectLst/>
                <a:latin typeface="Helvetica"/>
                <a:ea typeface="Helvetica"/>
                <a:cs typeface="Helvetica"/>
              </a:rPr>
              <a:t>Las tareas de mantenimiento, servicio y reparación son procedimientos rutinarios necesarios para todas las industrias. Recuerde:</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Planear con antelación los fallos, averías y derrames.</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Mantener la zona de trabajo limpia y bien ventilada. </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Estar atentos a los riesgos adicionales en el lugar de trabajo.</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a:spcBef>
                <a:spcPts val="400"/>
              </a:spcBef>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es" sz="3200" b="1" i="0" strike="noStrike" cap="none" spc="0" baseline="0" dirty="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7" history="0"/>
              </a:rPr>
              <a:t>Buenas Prácticas para Tareas de Mantenimiento, Servicio y Reparación (Hoja de tareas 2.1.14).</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8"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9" history="0"/>
              </a:rPr>
              <a:t>Guía NEPSI para pymes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10"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473AD17-BB1C-4D98-8E74-CC39932419BD}"/>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10</TotalTime>
  <Words>1414</Words>
  <Application>Microsoft Office PowerPoint</Application>
  <PresentationFormat>Panorámica</PresentationFormat>
  <Paragraphs>115</Paragraphs>
  <Slides>15</Slides>
  <Notes>13</Notes>
  <HiddenSlides>1</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Usuario de Windows</cp:lastModifiedBy>
  <cp:revision>34</cp:revision>
  <dcterms:created xsi:type="dcterms:W3CDTF">2020-06-26T08:41:49Z</dcterms:created>
  <dcterms:modified xsi:type="dcterms:W3CDTF">2022-09-19T14:33:16Z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