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client id="{BDAAE71A-6995-48DF-9C12-33CA8B5A4B09}" v="5" dt="2022-09-21T17:15:15.5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3169"/>
  </p:normalViewPr>
  <p:slideViewPr>
    <p:cSldViewPr snapToGrid="0" snapToObjects="1">
      <p:cViewPr varScale="1">
        <p:scale>
          <a:sx n="54" d="100"/>
          <a:sy n="54" d="100"/>
        </p:scale>
        <p:origin x="1356" y="6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C512564-FD60-5B49-81CA-180295909D65}"/>
    <pc:docChg chg="modSld">
      <pc:chgData name="Samuel Davies" userId="4bb99b2c-4e56-4c10-ad8a-c1b2d904d94c" providerId="ADAL" clId="{7C512564-FD60-5B49-81CA-180295909D65}" dt="2020-12-09T21:33:49.045" v="5" actId="20577"/>
      <pc:docMkLst>
        <pc:docMk/>
      </pc:docMkLst>
      <pc:sldChg chg="modNotesTx">
        <pc:chgData name="Samuel Davies" userId="4bb99b2c-4e56-4c10-ad8a-c1b2d904d94c" providerId="ADAL" clId="{7C512564-FD60-5B49-81CA-180295909D65}" dt="2020-12-09T20:22:19.626" v="0" actId="20577"/>
        <pc:sldMkLst>
          <pc:docMk/>
          <pc:sldMk cId="1606046626" sldId="268"/>
        </pc:sldMkLst>
      </pc:sldChg>
      <pc:sldChg chg="modSp mod">
        <pc:chgData name="Samuel Davies" userId="4bb99b2c-4e56-4c10-ad8a-c1b2d904d94c" providerId="ADAL" clId="{7C512564-FD60-5B49-81CA-180295909D65}" dt="2020-12-09T21:33:49.045" v="5" actId="20577"/>
        <pc:sldMkLst>
          <pc:docMk/>
          <pc:sldMk cId="2934335539" sldId="280"/>
        </pc:sldMkLst>
        <pc:spChg chg="mod">
          <ac:chgData name="Samuel Davies" userId="4bb99b2c-4e56-4c10-ad8a-c1b2d904d94c" providerId="ADAL" clId="{7C512564-FD60-5B49-81CA-180295909D65}" dt="2020-12-09T21:33:49.045" v="5" actId="20577"/>
          <ac:spMkLst>
            <pc:docMk/>
            <pc:sldMk cId="2934335539" sldId="280"/>
            <ac:spMk id="3" creationId="{778F63C9-1C70-4F4D-9234-7DEE4FC33B21}"/>
          </ac:spMkLst>
        </pc:spChg>
      </pc:sldChg>
    </pc:docChg>
  </pc:docChgLst>
  <pc:docChgLst>
    <pc:chgData name="Vendégfelhasználó" providerId="Windows Live" clId="Web-{BDAAE71A-6995-48DF-9C12-33CA8B5A4B09}"/>
    <pc:docChg chg="modSld">
      <pc:chgData name="Vendégfelhasználó" userId="" providerId="Windows Live" clId="Web-{BDAAE71A-6995-48DF-9C12-33CA8B5A4B09}" dt="2022-09-21T17:15:15.544" v="4" actId="20577"/>
      <pc:docMkLst>
        <pc:docMk/>
      </pc:docMkLst>
      <pc:sldChg chg="modSp">
        <pc:chgData name="Vendégfelhasználó" userId="" providerId="Windows Live" clId="Web-{BDAAE71A-6995-48DF-9C12-33CA8B5A4B09}" dt="2022-09-21T17:15:15.544" v="4" actId="20577"/>
        <pc:sldMkLst>
          <pc:docMk/>
          <pc:sldMk cId="1277173191" sldId="279"/>
        </pc:sldMkLst>
        <pc:spChg chg="mod">
          <ac:chgData name="Vendégfelhasználó" userId="" providerId="Windows Live" clId="Web-{BDAAE71A-6995-48DF-9C12-33CA8B5A4B09}" dt="2022-09-21T17:15:15.544" v="4" actId="20577"/>
          <ac:spMkLst>
            <pc:docMk/>
            <pc:sldMk cId="1277173191" sldId="279"/>
            <ac:spMk id="3" creationId="{2A7895A4-A370-4F49-96A1-B01D9EBAEF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Ez a képzés útmutatást nyújt a kristályos szilícium-dioxidot tartalmazó anyagokat tartalmazó környezetben végzett karbantartási, szerviz- és javítási tevékenységekhez.</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Bizonyos alkalmazottaknak és alvállalkozóknak (pl. szerelők, villanyszerelők, felügyelők és munkások) karbantartási, szerviz- és javítási tevékenységeket kell végezniük. A munkavállalók számos intézkedést tehetnek annak érdekében, hogy ezeket a tevékenységeket zavartalanul végezhessék.</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munkaterületek forgalmas helyek. Vegye figyelembe a kijelzőn nyomon követett környezeti tényezőket a karbantartási, szerviz- és javítási tevékenységek elősegítése érdekében. </a:t>
            </a:r>
          </a:p>
          <a:p>
            <a:endParaRPr lang="en-US"/>
          </a:p>
          <a:p>
            <a:r>
              <a:rPr lang="hu" sz="1800" b="0" i="0" strike="noStrike" cap="none" spc="0" baseline="0">
                <a:solidFill>
                  <a:srgbClr val="000000"/>
                </a:solidFill>
                <a:effectLst/>
                <a:latin typeface="Calibri"/>
                <a:ea typeface="Calibri"/>
                <a:cs typeface="Calibri"/>
              </a:rPr>
              <a:t>Gondoskodjon arról, hogy a munkaterületen ne legyenek kiömlések, valamint az elszívórendszerek be legyenek kapcsolva és működjenek. Ez csökkenti a személyi sérülés kockázatát - a tiszta környezet biztonságos környezet.</a:t>
            </a:r>
          </a:p>
          <a:p>
            <a:endParaRPr lang="en-US"/>
          </a:p>
          <a:p>
            <a:r>
              <a:rPr lang="hu" sz="1800" b="0" i="0" strike="noStrike" cap="none" spc="0" baseline="0">
                <a:solidFill>
                  <a:srgbClr val="000000"/>
                </a:solidFill>
                <a:effectLst/>
                <a:latin typeface="Calibri"/>
                <a:ea typeface="Calibri"/>
                <a:cs typeface="Calibri"/>
              </a:rPr>
              <a:t>Biztosítson hevedertisztítót a szállítószalagokhoz, így minimalizálhatók a kiömlések.</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Bár a pornak való kitettség a helyszínen dolgozó minden munkavállaló számára komoly problémát jelent, a karbantartási, szerviz- és javítási tevékenységeket végző személyekre nézve további veszélyek is fennállhatnak. Mielőtt bármilyen ilyen tevékenységet elkezdődne, az RCS kitettségen túl vegye figyelembe a kijelzőn nyomon követett veszélyforrásokat is.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Ez a videó a karbantartási, szerviz- és javítási tevékenységek iránymutató gyakorlatait mutatja be.</a:t>
            </a:r>
          </a:p>
          <a:p>
            <a:endParaRPr lang="en-US"/>
          </a:p>
          <a:p>
            <a:r>
              <a:rPr lang="hu" sz="1200" b="0" i="0" strike="noStrike" cap="none" spc="0" baseline="0">
                <a:solidFill>
                  <a:srgbClr val="000000"/>
                </a:solidFill>
                <a:effectLst/>
                <a:latin typeface="Calibri"/>
                <a:ea typeface="Calibri"/>
                <a:cs typeface="Calibri"/>
              </a:rPr>
              <a:t>A videókép mellett egy grafikon és egy piros sáv látható, amely a por koncentrációját mutatja mg/m3-ben.</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A porkoncentráció mérésének alapja egy sfél-kvantitatív mérés, mely nem a belélegezhető kristályos szilícium-dioxidra vonatkozik. Nem a porkoncentráció értéke a lényeges, hanem az ajánlott és az egyéb gyakorlatok alatti expozíciós szintek közötti relatív különbség.</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u" sz="1200" b="0" i="0" strike="noStrike" cap="none" spc="0" baseline="0">
                <a:solidFill>
                  <a:srgbClr val="000000"/>
                </a:solidFill>
                <a:effectLst/>
                <a:latin typeface="Calibri"/>
                <a:ea typeface="Calibri"/>
                <a:cs typeface="Calibri"/>
              </a:rPr>
              <a:t>A karbantartási, szerviz- és javítási tevékenységek minden iparágban szükséges, rutinszerű eljárások. Ellenőrizze és alkalmazza a munkavállalót támogató intézkedéseket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KARBANTARTÁSI, SZERVIZ- ÉS JAVÍTÁSI TEVÉKENYSÉGEK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534274" cy="1691348"/>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KARBANTARTÁSI, SZERVIZ- ÉS JAVÍTÁSI TEVÉKENYSÉGEK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8014447" y="257175"/>
            <a:ext cx="3787028"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minimalizálható a belélegezhető kristályos szilícium-dioxid pornak (RCS) való kitettség a karbantartási, szerviz- és javítási tevékenységek végzése során</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További veszélyek a munkahelyen</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karbantartási, szerviz- és javítási tevékenységekhez hozzájárul a személyes és munkahelyi higiénia, melyek az öt fő porcsökkentési technika egyike.</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 a tevékenység nagy mennyiségű porral jár</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a:solidFill>
                  <a:srgbClr val="000000"/>
                </a:solidFill>
                <a:latin typeface="Helvetica"/>
                <a:ea typeface="Helvetica"/>
                <a:cs typeface="Helvetica"/>
              </a:rPr>
              <a:t>Ön hogyan</a:t>
            </a:r>
            <a:r>
              <a:rPr lang="hu" sz="1800" b="0" i="0" strike="noStrike" cap="none" spc="0" baseline="0">
                <a:solidFill>
                  <a:srgbClr val="000000"/>
                </a:solidFill>
                <a:effectLst/>
                <a:latin typeface="Helvetica"/>
                <a:ea typeface="Helvetica"/>
                <a:cs typeface="Helvetica"/>
              </a:rPr>
              <a:t> fogja tölteni a nyugdíjas éveit?</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A KARBANTARTÁS, SZERVIZ ÉS JAVÍTÁS TÍPUSAI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Napi tervezett megelőző karbantartás/szerviz/javítás</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Rutinszerű tervezett megelőző karbantartás/szerviz/javítás</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Leállások és vészhelyzetek</a:t>
            </a:r>
          </a:p>
          <a:p>
            <a:pPr>
              <a:lnSpc>
                <a:spcPts val="2400"/>
              </a:lnSpc>
            </a:pPr>
            <a:endParaRPr lang="en-US" sz="1800">
              <a:solidFill>
                <a:schemeClr val="bg1">
                  <a:lumMod val="65000"/>
                </a:schemeClr>
              </a:solidFill>
            </a:endParaRPr>
          </a:p>
          <a:p>
            <a:pPr>
              <a:lnSpc>
                <a:spcPts val="2400"/>
              </a:lnSpc>
            </a:pPr>
            <a:r>
              <a:rPr lang="hu" sz="1800" b="0" i="0" strike="noStrike" cap="none" spc="0" baseline="0">
                <a:solidFill>
                  <a:srgbClr val="A6A6A6"/>
                </a:solidFill>
                <a:effectLst/>
                <a:latin typeface="Helvetica"/>
                <a:ea typeface="Helvetica"/>
                <a:cs typeface="Helvetica"/>
              </a:rPr>
              <a:t>    (A lista nem teljes)</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KÖRNYEZETI TÉNYEZŐK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95032"/>
            <a:ext cx="6520027" cy="3301845"/>
          </a:xfrm>
        </p:spPr>
        <p:txBody>
          <a:bodyPr/>
          <a:lstStyle/>
          <a:p>
            <a:pPr>
              <a:lnSpc>
                <a:spcPct val="100000"/>
              </a:lnSpc>
              <a:spcBef>
                <a:spcPts val="800"/>
              </a:spcBef>
            </a:pPr>
            <a:r>
              <a:rPr lang="hu" sz="1600" b="0" i="0" strike="noStrike" cap="none" spc="0" baseline="0" dirty="0">
                <a:solidFill>
                  <a:srgbClr val="000000"/>
                </a:solidFill>
                <a:effectLst/>
                <a:latin typeface="Helvetica"/>
                <a:ea typeface="Helvetica"/>
                <a:cs typeface="Helvetica"/>
              </a:rPr>
              <a:t>Az alábbiak által segíthet:</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Legyen felkészült, hogy a hibák, leállások és kiömlések biztonságos kezeléséhez szükséges eljárások és felszerelések (beleértve az egyéni védőfelszereléseket is) rendelkezésre álljanak.</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Biztosítsa a munkahely tisztaságát a megfelelő takarítási módszerek alkalmazásával</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A padlót és a berendezéseket alacsony nyomású slaggal vagy nedves törléssel tisztítsa - a port soha ne seperje száraz seprűvel </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A száraz kiömléseket HEPA porszívórendszerrel takarítsa fel - soha ne használjon sűrített levegőt</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Ellenőrizze, hogy a porelszívó rendszerek be vannak-e kapcsolva</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Biztosítson hevedertisztítót a szállítószalagokhoz</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a:srcRect l="10685" r="20006"/>
          <a:stretch/>
        </p:blipFill>
        <p:spPr>
          <a:xfrm>
            <a:off x="7189694" y="1608138"/>
            <a:ext cx="4627656"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EGYÉB VESZÉLYEK</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2" y="2362677"/>
            <a:ext cx="10482429" cy="3568786"/>
          </a:xfrm>
        </p:spPr>
        <p:txBody>
          <a:bodyPr/>
          <a:lstStyle/>
          <a:p>
            <a:pPr marL="0" indent="0">
              <a:lnSpc>
                <a:spcPts val="2400"/>
              </a:lnSpc>
              <a:buNone/>
            </a:pPr>
            <a:r>
              <a:rPr lang="hu" sz="1800" b="0" i="0" strike="noStrike" cap="none" spc="0" baseline="0" dirty="0">
                <a:solidFill>
                  <a:srgbClr val="000000"/>
                </a:solidFill>
                <a:effectLst/>
                <a:latin typeface="Helvetica"/>
                <a:ea typeface="Helvetica"/>
                <a:cs typeface="Helvetica"/>
              </a:rPr>
              <a:t>A karbantartási, szerviz- és javítási tevékenységek megkezdése előtt vegye figyelembe a következő veszélyeket:</a:t>
            </a:r>
          </a:p>
          <a:p>
            <a:pPr>
              <a:lnSpc>
                <a:spcPts val="2400"/>
              </a:lnSpc>
            </a:pPr>
            <a:r>
              <a:rPr lang="hu" sz="1800" b="0" i="0" strike="noStrike" cap="none" spc="0" baseline="0" dirty="0">
                <a:solidFill>
                  <a:srgbClr val="000000"/>
                </a:solidFill>
                <a:effectLst/>
                <a:latin typeface="Helvetica"/>
                <a:ea typeface="Helvetica"/>
                <a:cs typeface="Helvetica"/>
              </a:rPr>
              <a:t>Túlzott zaj</a:t>
            </a:r>
          </a:p>
          <a:p>
            <a:pPr>
              <a:lnSpc>
                <a:spcPts val="2400"/>
              </a:lnSpc>
            </a:pPr>
            <a:r>
              <a:rPr lang="hu" sz="1800" b="0" i="0" strike="noStrike" cap="none" spc="0" baseline="0" dirty="0">
                <a:solidFill>
                  <a:srgbClr val="000000"/>
                </a:solidFill>
                <a:effectLst/>
                <a:latin typeface="Helvetica"/>
                <a:ea typeface="Helvetica"/>
                <a:cs typeface="Helvetica"/>
              </a:rPr>
              <a:t>Magasban végzett munka</a:t>
            </a:r>
          </a:p>
          <a:p>
            <a:pPr>
              <a:lnSpc>
                <a:spcPts val="2400"/>
              </a:lnSpc>
            </a:pPr>
            <a:r>
              <a:rPr lang="hu" sz="1800" b="0" i="0" strike="noStrike" cap="none" spc="0" baseline="0" dirty="0">
                <a:solidFill>
                  <a:srgbClr val="000000"/>
                </a:solidFill>
                <a:effectLst/>
                <a:latin typeface="Helvetica"/>
                <a:ea typeface="Helvetica"/>
                <a:cs typeface="Helvetica"/>
              </a:rPr>
              <a:t>Mozgó gépek</a:t>
            </a:r>
          </a:p>
          <a:p>
            <a:pPr>
              <a:lnSpc>
                <a:spcPts val="2400"/>
              </a:lnSpc>
            </a:pPr>
            <a:r>
              <a:rPr lang="hu" sz="1800" b="0" i="0" strike="noStrike" cap="none" spc="0" baseline="0" dirty="0">
                <a:solidFill>
                  <a:srgbClr val="000000"/>
                </a:solidFill>
                <a:effectLst/>
                <a:latin typeface="Helvetica"/>
                <a:ea typeface="Helvetica"/>
                <a:cs typeface="Helvetica"/>
              </a:rPr>
              <a:t>Szűk terek</a:t>
            </a:r>
          </a:p>
          <a:p>
            <a:pPr>
              <a:lnSpc>
                <a:spcPts val="2400"/>
              </a:lnSpc>
            </a:pPr>
            <a:r>
              <a:rPr lang="hu" sz="1800" b="0" i="0" strike="noStrike" cap="none" spc="0" baseline="0" dirty="0">
                <a:solidFill>
                  <a:srgbClr val="000000"/>
                </a:solidFill>
                <a:effectLst/>
                <a:latin typeface="Helvetica"/>
                <a:ea typeface="Helvetica"/>
                <a:cs typeface="Helvetica"/>
              </a:rPr>
              <a:t>Hegesztő-, égető-, vágó- és csiszolóeljárások</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815646" cy="400110"/>
          </a:xfrm>
          <a:prstGeom prst="rect">
            <a:avLst/>
          </a:prstGeom>
        </p:spPr>
        <p:txBody>
          <a:bodyPr wrap="square">
            <a:spAutoFit/>
          </a:bodyPr>
          <a:lstStyle/>
          <a:p>
            <a:pPr lvl="0">
              <a:lnSpc>
                <a:spcPts val="2400"/>
              </a:lnSpc>
              <a:spcBef>
                <a:spcPts val="1000"/>
              </a:spcBef>
              <a:spcAft>
                <a:spcPts val="1000"/>
              </a:spcAft>
            </a:pPr>
            <a:r>
              <a:rPr lang="hu" sz="1800" b="0" i="0" strike="noStrike" cap="none" spc="0" baseline="0" dirty="0">
                <a:solidFill>
                  <a:srgbClr val="000000"/>
                </a:solidFill>
                <a:effectLst/>
                <a:latin typeface="Helvetica"/>
                <a:ea typeface="Helvetica"/>
                <a:cs typeface="Helvetica"/>
              </a:rPr>
              <a:t>Korlátozza a hozzáférést csak az arra jogosultakra</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IRÁNYMUTATÓ HIGIÉNIAI GYAKORLATOK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Étkezzen az RCS-nek való lehetséges kitettséggel járó munkafolyamatoktól távol eső helyen</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Evés, ivás vagy dohányzás előtt a munkavállalóknak kezet és arcot kell mosniuk, és át kell öltözniük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dohányzás káros az egészségre és súlyosbíthatja a kristályos szilícium-dioxid por okozta egészségkárosodást.</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802876"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KARBANTARTÁS, SZERVIZ ÉS JAVÍTÁS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hu" sz="1600" b="1" i="0" strike="noStrike" cap="none" spc="0" baseline="0">
                <a:solidFill>
                  <a:srgbClr val="000000"/>
                </a:solidFill>
                <a:effectLst/>
                <a:latin typeface="Helvetica"/>
                <a:ea typeface="Helvetica"/>
                <a:cs typeface="Helvetica"/>
              </a:rPr>
              <a:t>MINDIG</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Készüljön fel előre a meghibásodásokra, leállásokra és kiömlésekre</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Biztosítsa a munkahely tisztaságát</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Azonnal takarítsa fel a kiömléseket</a:t>
            </a:r>
          </a:p>
          <a:p>
            <a:pPr marL="285750" indent="-285750">
              <a:lnSpc>
                <a:spcPct val="100000"/>
              </a:lnSpc>
              <a:spcBef>
                <a:spcPts val="600"/>
              </a:spcBef>
              <a:spcAft>
                <a:spcPts val="1000"/>
              </a:spcAft>
              <a:buSzPct val="85000"/>
              <a:buFont typeface=".Apple Color Emoji UI"/>
              <a:buChar char="✅"/>
            </a:pPr>
            <a:r>
              <a:rPr lang="hu" sz="1600" b="0" i="0" strike="noStrike" cap="none" spc="0" baseline="0">
                <a:solidFill>
                  <a:srgbClr val="000000"/>
                </a:solidFill>
                <a:effectLst/>
                <a:latin typeface="Helvetica"/>
                <a:ea typeface="Helvetica"/>
                <a:cs typeface="Helvetica"/>
              </a:rPr>
              <a:t>Jelentse a berendezések vagy létesítmények megrongálódását</a:t>
            </a:r>
          </a:p>
          <a:p>
            <a:pPr>
              <a:lnSpc>
                <a:spcPct val="100000"/>
              </a:lnSpc>
              <a:spcBef>
                <a:spcPts val="600"/>
              </a:spcBef>
            </a:pPr>
            <a:r>
              <a:rPr lang="hu" sz="1600" b="1" i="0" strike="noStrike" cap="none" spc="0" baseline="0">
                <a:solidFill>
                  <a:srgbClr val="000000"/>
                </a:solidFill>
                <a:effectLst/>
                <a:latin typeface="Helvetica"/>
                <a:ea typeface="Helvetica"/>
                <a:cs typeface="Helvetica"/>
              </a:rPr>
              <a:t>KERÜLJE</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A sérült vagy túlzottan elhasználódott berendezések használatát</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A száraz seprűvel vagy sűrített levegővel való takarítást</a:t>
            </a:r>
          </a:p>
          <a:p>
            <a:pPr marL="285750" indent="-285750">
              <a:lnSpc>
                <a:spcPct val="100000"/>
              </a:lnSpc>
              <a:spcBef>
                <a:spcPts val="600"/>
              </a:spcBef>
              <a:buSzPct val="85000"/>
              <a:buFont typeface=".Apple Color Emoji UI"/>
              <a:buChar char="❌"/>
            </a:pPr>
            <a:r>
              <a:rPr lang="hu" sz="1600" b="0" i="0" strike="noStrike" cap="none" spc="0" baseline="0">
                <a:solidFill>
                  <a:srgbClr val="FF0000"/>
                </a:solidFill>
                <a:effectLst/>
                <a:latin typeface="Helvetica"/>
                <a:ea typeface="Helvetica"/>
                <a:cs typeface="Helvetica"/>
              </a:rPr>
              <a:t>Oktató által kitöltendő - további szükséges információk</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hu" sz="1800" b="0" i="0" strike="noStrike" cap="none" spc="0" baseline="0">
                <a:solidFill>
                  <a:srgbClr val="000000"/>
                </a:solidFill>
                <a:effectLst/>
                <a:latin typeface="Helvetica"/>
                <a:ea typeface="Helvetica"/>
                <a:cs typeface="Helvetica"/>
              </a:rPr>
              <a:t>A karbantartási, szerviz- és javítási tevékenységek minden iparágban szükséges, rutinszerű eljárások.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Készüljön fel előre a meghibásodásokra, leállásokra és kiömlésekre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 munkahely legyen tiszta és jól szellőző </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Óvakodjon a munkahelyen előforduló további veszélyektől</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FF0000"/>
                </a:solidFill>
                <a:effectLst/>
                <a:latin typeface="Helvetica"/>
                <a:ea typeface="Helvetica"/>
                <a:cs typeface="Helvetica"/>
              </a:rPr>
              <a:t>Az oktató kapcsolódó következtetései</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7" history="0"/>
              </a:rPr>
              <a:t>A karbantartási, szerviz- és javítási tevékenységek iránymutató gyakorlatai (2.1.14.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8"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9" history="0"/>
              </a:rPr>
              <a:t>NEPSI útmutató kkv-k számára</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10"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85BE2A7-6CC7-437A-8673-5DFE6FE76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57</TotalTime>
  <Words>1121</Words>
  <Application>Microsoft Office PowerPoint</Application>
  <PresentationFormat>Szélesvásznú</PresentationFormat>
  <Paragraphs>115</Paragraphs>
  <Slides>15</Slides>
  <Notes>13</Notes>
  <HiddenSlides>1</HiddenSlides>
  <MMClips>1</MMClips>
  <ScaleCrop>false</ScaleCrop>
  <HeadingPairs>
    <vt:vector size="4" baseType="variant">
      <vt:variant>
        <vt:lpstr>Téma</vt:lpstr>
      </vt:variant>
      <vt:variant>
        <vt:i4>1</vt:i4>
      </vt:variant>
      <vt:variant>
        <vt:lpstr>Diacímek</vt:lpstr>
      </vt:variant>
      <vt:variant>
        <vt:i4>15</vt:i4>
      </vt:variant>
    </vt:vector>
  </HeadingPairs>
  <TitlesOfParts>
    <vt:vector size="16" baseType="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pp</cp:lastModifiedBy>
  <cp:revision>27</cp:revision>
  <dcterms:created xsi:type="dcterms:W3CDTF">2020-06-26T08:41:49Z</dcterms:created>
  <dcterms:modified xsi:type="dcterms:W3CDTF">2022-09-21T17:15:22Z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