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D6A8F8-967F-454B-9755-6498B73664B1}" v="1" dt="2022-09-22T23:48:18.318"/>
    <p1510:client id="{7C512564-FD60-5B49-81CA-180295909D65}" v="2" dt="2020-12-09T20:22:16.869"/>
    <p1510:client id="{B31C273C-E62E-4066-8D49-ECA4EF80642A}" v="12" dt="2022-09-23T08:44:22.574"/>
    <p1510:client id="{B9DC5F1A-D44D-42D3-9DF1-162D712B2030}" v="16" dt="2022-09-22T23:19:27.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3169"/>
  </p:normalViewPr>
  <p:slideViewPr>
    <p:cSldViewPr snapToGrid="0" snapToObjects="1">
      <p:cViewPr>
        <p:scale>
          <a:sx n="46" d="100"/>
          <a:sy n="46" d="100"/>
        </p:scale>
        <p:origin x="1420" y="4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24D6A8F8-967F-454B-9755-6498B73664B1}"/>
    <pc:docChg chg="modSld">
      <pc:chgData name="Nanni Condò" userId="5cb635cf050d7968" providerId="Windows Live" clId="Web-{24D6A8F8-967F-454B-9755-6498B73664B1}" dt="2022-09-22T23:48:18.318" v="0" actId="20577"/>
      <pc:docMkLst>
        <pc:docMk/>
      </pc:docMkLst>
      <pc:sldChg chg="modSp">
        <pc:chgData name="Nanni Condò" userId="5cb635cf050d7968" providerId="Windows Live" clId="Web-{24D6A8F8-967F-454B-9755-6498B73664B1}" dt="2022-09-22T23:48:18.318" v="0" actId="20577"/>
        <pc:sldMkLst>
          <pc:docMk/>
          <pc:sldMk cId="232212885" sldId="276"/>
        </pc:sldMkLst>
        <pc:spChg chg="mod">
          <ac:chgData name="Nanni Condò" userId="5cb635cf050d7968" providerId="Windows Live" clId="Web-{24D6A8F8-967F-454B-9755-6498B73664B1}" dt="2022-09-22T23:48:18.318" v="0" actId="20577"/>
          <ac:spMkLst>
            <pc:docMk/>
            <pc:sldMk cId="232212885" sldId="276"/>
            <ac:spMk id="2" creationId="{7365DD5F-04E6-6D4E-A885-E2746522BBFE}"/>
          </ac:spMkLst>
        </pc:spChg>
      </pc:sldChg>
    </pc:docChg>
  </pc:docChgLst>
  <pc:docChgLst>
    <pc:chgData name="Samuel Davies" userId="4bb99b2c-4e56-4c10-ad8a-c1b2d904d94c" providerId="ADAL" clId="{7C512564-FD60-5B49-81CA-180295909D65}"/>
    <pc:docChg chg="modSld">
      <pc:chgData name="Samuel Davies" userId="4bb99b2c-4e56-4c10-ad8a-c1b2d904d94c" providerId="ADAL" clId="{7C512564-FD60-5B49-81CA-180295909D65}" dt="2020-12-09T21:33:49.045" v="5" actId="20577"/>
      <pc:docMkLst>
        <pc:docMk/>
      </pc:docMkLst>
      <pc:sldChg chg="modNotesTx">
        <pc:chgData name="Samuel Davies" userId="4bb99b2c-4e56-4c10-ad8a-c1b2d904d94c" providerId="ADAL" clId="{7C512564-FD60-5B49-81CA-180295909D65}" dt="2020-12-09T20:22:19.626" v="0" actId="20577"/>
        <pc:sldMkLst>
          <pc:docMk/>
          <pc:sldMk cId="1606046626" sldId="268"/>
        </pc:sldMkLst>
      </pc:sldChg>
      <pc:sldChg chg="modSp mod">
        <pc:chgData name="Samuel Davies" userId="4bb99b2c-4e56-4c10-ad8a-c1b2d904d94c" providerId="ADAL" clId="{7C512564-FD60-5B49-81CA-180295909D65}" dt="2020-12-09T21:33:49.045" v="5" actId="20577"/>
        <pc:sldMkLst>
          <pc:docMk/>
          <pc:sldMk cId="2934335539" sldId="280"/>
        </pc:sldMkLst>
        <pc:spChg chg="mod">
          <ac:chgData name="Samuel Davies" userId="4bb99b2c-4e56-4c10-ad8a-c1b2d904d94c" providerId="ADAL" clId="{7C512564-FD60-5B49-81CA-180295909D65}" dt="2020-12-09T21:33:49.045" v="5" actId="20577"/>
          <ac:spMkLst>
            <pc:docMk/>
            <pc:sldMk cId="2934335539" sldId="280"/>
            <ac:spMk id="3" creationId="{778F63C9-1C70-4F4D-9234-7DEE4FC33B21}"/>
          </ac:spMkLst>
        </pc:spChg>
      </pc:sldChg>
    </pc:docChg>
  </pc:docChgLst>
  <pc:docChgLst>
    <pc:chgData name="Nanni Condò" userId="5cb635cf050d7968" providerId="Windows Live" clId="Web-{8564FE35-A616-449E-9FA7-81FFF204862B}"/>
    <pc:docChg chg="modSld">
      <pc:chgData name="Nanni Condò" userId="5cb635cf050d7968" providerId="Windows Live" clId="Web-{8564FE35-A616-449E-9FA7-81FFF204862B}" dt="2022-09-23T16:30:47.812" v="4"/>
      <pc:docMkLst>
        <pc:docMk/>
      </pc:docMkLst>
      <pc:sldChg chg="modNotes">
        <pc:chgData name="Nanni Condò" userId="5cb635cf050d7968" providerId="Windows Live" clId="Web-{8564FE35-A616-449E-9FA7-81FFF204862B}" dt="2022-09-23T16:30:47.812" v="4"/>
        <pc:sldMkLst>
          <pc:docMk/>
          <pc:sldMk cId="893032605" sldId="264"/>
        </pc:sldMkLst>
      </pc:sldChg>
    </pc:docChg>
  </pc:docChgLst>
  <pc:docChgLst>
    <pc:chgData name="Nanni Condò" userId="5cb635cf050d7968" providerId="Windows Live" clId="Web-{B9DC5F1A-D44D-42D3-9DF1-162D712B2030}"/>
    <pc:docChg chg="modSld">
      <pc:chgData name="Nanni Condò" userId="5cb635cf050d7968" providerId="Windows Live" clId="Web-{B9DC5F1A-D44D-42D3-9DF1-162D712B2030}" dt="2022-09-22T23:19:27.257" v="11" actId="20577"/>
      <pc:docMkLst>
        <pc:docMk/>
      </pc:docMkLst>
      <pc:sldChg chg="modSp">
        <pc:chgData name="Nanni Condò" userId="5cb635cf050d7968" providerId="Windows Live" clId="Web-{B9DC5F1A-D44D-42D3-9DF1-162D712B2030}" dt="2022-09-22T23:18:10.161" v="7" actId="20577"/>
        <pc:sldMkLst>
          <pc:docMk/>
          <pc:sldMk cId="1751283086" sldId="259"/>
        </pc:sldMkLst>
        <pc:spChg chg="mod">
          <ac:chgData name="Nanni Condò" userId="5cb635cf050d7968" providerId="Windows Live" clId="Web-{B9DC5F1A-D44D-42D3-9DF1-162D712B2030}" dt="2022-09-22T23:18:10.161" v="7" actId="20577"/>
          <ac:spMkLst>
            <pc:docMk/>
            <pc:sldMk cId="1751283086" sldId="259"/>
            <ac:spMk id="3" creationId="{2A7895A4-A370-4F49-96A1-B01D9EBAEF69}"/>
          </ac:spMkLst>
        </pc:spChg>
      </pc:sldChg>
      <pc:sldChg chg="modSp">
        <pc:chgData name="Nanni Condò" userId="5cb635cf050d7968" providerId="Windows Live" clId="Web-{B9DC5F1A-D44D-42D3-9DF1-162D712B2030}" dt="2022-09-22T23:18:40.521" v="8" actId="20577"/>
        <pc:sldMkLst>
          <pc:docMk/>
          <pc:sldMk cId="1060919577" sldId="260"/>
        </pc:sldMkLst>
        <pc:spChg chg="mod">
          <ac:chgData name="Nanni Condò" userId="5cb635cf050d7968" providerId="Windows Live" clId="Web-{B9DC5F1A-D44D-42D3-9DF1-162D712B2030}" dt="2022-09-22T23:18:40.521" v="8" actId="20577"/>
          <ac:spMkLst>
            <pc:docMk/>
            <pc:sldMk cId="1060919577" sldId="260"/>
            <ac:spMk id="4" creationId="{E8A7D836-0FBB-4BBD-94BA-0D9CD9537E3F}"/>
          </ac:spMkLst>
        </pc:spChg>
      </pc:sldChg>
      <pc:sldChg chg="modSp">
        <pc:chgData name="Nanni Condò" userId="5cb635cf050d7968" providerId="Windows Live" clId="Web-{B9DC5F1A-D44D-42D3-9DF1-162D712B2030}" dt="2022-09-22T23:19:27.257" v="11" actId="20577"/>
        <pc:sldMkLst>
          <pc:docMk/>
          <pc:sldMk cId="1649028996" sldId="277"/>
        </pc:sldMkLst>
        <pc:spChg chg="mod">
          <ac:chgData name="Nanni Condò" userId="5cb635cf050d7968" providerId="Windows Live" clId="Web-{B9DC5F1A-D44D-42D3-9DF1-162D712B2030}" dt="2022-09-22T23:19:27.257" v="11" actId="20577"/>
          <ac:spMkLst>
            <pc:docMk/>
            <pc:sldMk cId="1649028996" sldId="277"/>
            <ac:spMk id="3" creationId="{2A7895A4-A370-4F49-96A1-B01D9EBAEF69}"/>
          </ac:spMkLst>
        </pc:spChg>
      </pc:sldChg>
      <pc:sldChg chg="modSp">
        <pc:chgData name="Nanni Condò" userId="5cb635cf050d7968" providerId="Windows Live" clId="Web-{B9DC5F1A-D44D-42D3-9DF1-162D712B2030}" dt="2022-09-22T23:15:58.768" v="1" actId="20577"/>
        <pc:sldMkLst>
          <pc:docMk/>
          <pc:sldMk cId="2934335539" sldId="280"/>
        </pc:sldMkLst>
        <pc:spChg chg="mod">
          <ac:chgData name="Nanni Condò" userId="5cb635cf050d7968" providerId="Windows Live" clId="Web-{B9DC5F1A-D44D-42D3-9DF1-162D712B2030}" dt="2022-09-22T23:15:58.768" v="1" actId="20577"/>
          <ac:spMkLst>
            <pc:docMk/>
            <pc:sldMk cId="2934335539" sldId="280"/>
            <ac:spMk id="3" creationId="{778F63C9-1C70-4F4D-9234-7DEE4FC33B21}"/>
          </ac:spMkLst>
        </pc:spChg>
      </pc:sldChg>
    </pc:docChg>
  </pc:docChgLst>
  <pc:docChgLst>
    <pc:chgData name="Nanni Condò" userId="5cb635cf050d7968" providerId="Windows Live" clId="Web-{B31C273C-E62E-4066-8D49-ECA4EF80642A}"/>
    <pc:docChg chg="modSld">
      <pc:chgData name="Nanni Condò" userId="5cb635cf050d7968" providerId="Windows Live" clId="Web-{B31C273C-E62E-4066-8D49-ECA4EF80642A}" dt="2022-09-23T08:44:22.574" v="11" actId="20577"/>
      <pc:docMkLst>
        <pc:docMk/>
      </pc:docMkLst>
      <pc:sldChg chg="modSp">
        <pc:chgData name="Nanni Condò" userId="5cb635cf050d7968" providerId="Windows Live" clId="Web-{B31C273C-E62E-4066-8D49-ECA4EF80642A}" dt="2022-09-23T08:44:22.574" v="11" actId="20577"/>
        <pc:sldMkLst>
          <pc:docMk/>
          <pc:sldMk cId="2934335539" sldId="280"/>
        </pc:sldMkLst>
        <pc:spChg chg="mod">
          <ac:chgData name="Nanni Condò" userId="5cb635cf050d7968" providerId="Windows Live" clId="Web-{B31C273C-E62E-4066-8D49-ECA4EF80642A}" dt="2022-09-23T08:44:22.574" v="11" actId="20577"/>
          <ac:spMkLst>
            <pc:docMk/>
            <pc:sldMk cId="2934335539"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000000"/>
                </a:solidFill>
                <a:effectLst/>
                <a:latin typeface="Calibri"/>
                <a:ea typeface="Calibri"/>
                <a:cs typeface="Calibri"/>
              </a:rPr>
              <a:t>Questo training fornisce una guida alle attività di manutenzione, controllo e riparazione in ambienti in cui si utilizzano materiali contenenti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Calibri"/>
                <a:ea typeface="Calibri"/>
                <a:cs typeface="Calibri"/>
              </a:rPr>
              <a:t>Alcuni dipendenti e collaboratori — come gli installatori, gli elettricisti, i pattugliatori e i manovali — sono chiamati a svolgere attività di manutenzione, controllo e riparazione. I dipendenti possono adottare svariate misure per garantire che queste attività vengano svolte senza </a:t>
            </a:r>
            <a:r>
              <a:rPr lang="en-GB" sz="1200" b="0" i="0" strike="noStrike" cap="none" spc="0" baseline="0" dirty="0" err="1">
                <a:solidFill>
                  <a:srgbClr val="000000"/>
                </a:solidFill>
                <a:effectLst/>
                <a:latin typeface="Calibri"/>
                <a:ea typeface="Calibri"/>
                <a:cs typeface="Calibri"/>
              </a:rPr>
              <a:t>problemi</a:t>
            </a:r>
            <a:r>
              <a:rPr lang="it" sz="1200" b="0" i="0" strike="noStrike" cap="none" spc="0" baseline="0" dirty="0">
                <a:solidFill>
                  <a:srgbClr val="000000"/>
                </a:solidFill>
                <a:effectLst/>
                <a:latin typeface="Calibri"/>
                <a:ea typeface="Calibri"/>
                <a:cs typeface="Calibri"/>
              </a:rPr>
              <a: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I siti di lavoro sono luoghi affollati. Tenere conto dei fattori ambientali finora illustrati permette di agevolare le attività di manutenzione, controllo e riparazione. </a:t>
            </a:r>
          </a:p>
          <a:p>
            <a:endParaRPr lang="en-US"/>
          </a:p>
          <a:p>
            <a:r>
              <a:rPr lang="it" sz="1800" b="0" i="0" strike="noStrike" cap="none" spc="0" baseline="0">
                <a:solidFill>
                  <a:srgbClr val="000000"/>
                </a:solidFill>
                <a:effectLst/>
                <a:latin typeface="Calibri"/>
                <a:ea typeface="Calibri"/>
                <a:cs typeface="Calibri"/>
              </a:rPr>
              <a:t>È essenziale assicurarsi che le aree di lavoro siano sgombre da fuoriuscite e che i sistemi di aspirazione siano attivi e funzionanti. In questo modo si riduce il rischio di infortuni: un ambiente pulito è un ambiente sicuro.</a:t>
            </a:r>
          </a:p>
          <a:p>
            <a:endParaRPr lang="en-US"/>
          </a:p>
          <a:p>
            <a:r>
              <a:rPr lang="it" sz="1800" b="0" i="0" strike="noStrike" cap="none" spc="0" baseline="0">
                <a:solidFill>
                  <a:srgbClr val="000000"/>
                </a:solidFill>
                <a:effectLst/>
                <a:latin typeface="Calibri"/>
                <a:ea typeface="Calibri"/>
                <a:cs typeface="Calibri"/>
              </a:rPr>
              <a:t>La presenza di raschiatori per nastri trasportatori ridurrà al minimo le fuoriuscite.</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Sebbene l'esposizione alle polveri sia una delle principali preoccupazioni per tutti i lavoratori dello stabilimento, esistono anche altri pericoli che potrebbero mettere a rischio la salute degli addetti alle attività di manutenzione, </a:t>
            </a:r>
            <a:r>
              <a:rPr lang="en-GB" sz="1800" b="0" i="0" strike="noStrike" cap="none" spc="0" baseline="0" dirty="0" err="1">
                <a:solidFill>
                  <a:srgbClr val="000000"/>
                </a:solidFill>
                <a:effectLst/>
                <a:latin typeface="Calibri"/>
                <a:ea typeface="Calibri"/>
                <a:cs typeface="Calibri"/>
              </a:rPr>
              <a:t>controllo</a:t>
            </a:r>
            <a:r>
              <a:rPr lang="it" sz="1800" b="0" i="0" strike="noStrike" cap="none" spc="0" baseline="0" dirty="0">
                <a:solidFill>
                  <a:srgbClr val="000000"/>
                </a:solidFill>
                <a:effectLst/>
                <a:latin typeface="Calibri"/>
                <a:ea typeface="Calibri"/>
                <a:cs typeface="Calibri"/>
              </a:rPr>
              <a:t> e riparazione. Prima di iniziare i lavori, è bene prendere in considerazione anche i pericoli che compaiono sullo schermo, non solo l'esposizione alla SCR.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Questo video illustra le buone pratiche per le attività di manutenzione, controllo e riparazione.</a:t>
            </a:r>
          </a:p>
          <a:p>
            <a:endParaRPr lang="en-US"/>
          </a:p>
          <a:p>
            <a:r>
              <a:rPr lang="it" sz="1200" b="0" i="0" strike="noStrike" cap="none" spc="0" baseline="0">
                <a:solidFill>
                  <a:srgbClr val="000000"/>
                </a:solidFill>
                <a:effectLst/>
                <a:latin typeface="Calibri"/>
                <a:ea typeface="Calibri"/>
                <a:cs typeface="Calibri"/>
              </a:rPr>
              <a:t>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 sz="1200" b="0" i="0" strike="noStrike" cap="none" spc="0" baseline="0" dirty="0">
                <a:solidFill>
                  <a:srgbClr val="000000"/>
                </a:solidFill>
                <a:effectLst/>
                <a:latin typeface="Calibri"/>
                <a:ea typeface="Calibri"/>
                <a:cs typeface="Calibri"/>
              </a:rPr>
              <a:t>Manutenzione, controllo e riparazione sono attività necessarie e abituali per tutti i settori industriali. Verificare e implementare delle misure adeguate per supportare </a:t>
            </a:r>
            <a:r>
              <a:rPr lang="it" dirty="0">
                <a:solidFill>
                  <a:srgbClr val="000000"/>
                </a:solidFill>
                <a:latin typeface="Calibri"/>
                <a:ea typeface="Calibri"/>
                <a:cs typeface="Calibri"/>
              </a:rPr>
              <a:t>i lavoratori.</a:t>
            </a:r>
            <a:endParaRPr lang="it"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151223" y="429114"/>
            <a:ext cx="366612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LE ATTIVITÀ DI MANUTENZIONE, CONTROLLO E RIPARAZIONE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22849"/>
            <a:ext cx="7225007" cy="1691348"/>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LE ATTIVITÀ DI MANUTENZIONE, CONTROLLO E RIPARAZIONE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41845" cy="3682369"/>
          </a:xfrm>
        </p:spPr>
        <p:txBody>
          <a:bodyPr/>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Come ridurre al minimo l'esposizione alle polveri nocive di silice cristallina respirabile (SCR) durante lo svolgimento di attività di manutenzione, controllo e riparazione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Ulteriori pericoli nelle aree di lavoro</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5397"/>
            <a:ext cx="4594857" cy="3682369"/>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Le attività di manutenzione, controllo e riparazione si basano sulle norme </a:t>
            </a:r>
            <a:r>
              <a:rPr lang="en-GB" sz="1800" b="0" i="0" strike="noStrike" cap="none" spc="0" baseline="0" dirty="0">
                <a:solidFill>
                  <a:srgbClr val="000000"/>
                </a:solidFill>
                <a:effectLst/>
                <a:latin typeface="Helvetica"/>
                <a:ea typeface="Helvetica"/>
                <a:cs typeface="Helvetica"/>
              </a:rPr>
              <a:t>di</a:t>
            </a:r>
            <a:r>
              <a:rPr lang="it" sz="1800" b="0" i="0" strike="noStrike" cap="none" spc="0" baseline="0" dirty="0">
                <a:solidFill>
                  <a:srgbClr val="000000"/>
                </a:solidFill>
                <a:effectLst/>
                <a:latin typeface="Helvetica"/>
                <a:ea typeface="Helvetica"/>
                <a:cs typeface="Helvetica"/>
              </a:rPr>
              <a:t> igiene e pulizia, vale a dire una delle cinque principali tecniche per il controllo delle polveri.</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308453"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80756" cy="850900"/>
          </a:xfrm>
        </p:spPr>
        <p:txBody>
          <a:bodyPr/>
          <a:lstStyle/>
          <a:p>
            <a:r>
              <a:rPr lang="it" sz="3000" b="1" i="0" strike="noStrike" cap="none" spc="0" baseline="0" dirty="0">
                <a:solidFill>
                  <a:srgbClr val="F6A317"/>
                </a:solidFill>
                <a:effectLst/>
                <a:latin typeface="Helvetica"/>
                <a:ea typeface="Helvetica"/>
                <a:cs typeface="Helvetica"/>
              </a:rPr>
              <a:t>TIPOLOGIE DI MANUTENZIONE, CONTROLLO E RIPARAZIONE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Operazioni preventive e programmate giornaliere per manutenzione/controllo/riparazione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Operazioni preventive e programmate di routine per manutenzione/controllo/riparazione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Guasti ed emergenze</a:t>
            </a:r>
          </a:p>
          <a:p>
            <a:endParaRPr lang="en-US" sz="1800" dirty="0">
              <a:solidFill>
                <a:schemeClr val="bg1">
                  <a:lumMod val="65000"/>
                </a:schemeClr>
              </a:solidFill>
            </a:endParaRPr>
          </a:p>
          <a:p>
            <a:r>
              <a:rPr lang="it" sz="1800" b="0" i="0" strike="noStrike" cap="none" spc="0" baseline="0" dirty="0">
                <a:solidFill>
                  <a:srgbClr val="A6A6A6"/>
                </a:solidFill>
                <a:effectLst/>
                <a:latin typeface="Helvetica"/>
                <a:ea typeface="Helvetica"/>
                <a:cs typeface="Helvetica"/>
              </a:rPr>
              <a:t>    (elenco non esaustivo)</a:t>
            </a:r>
          </a:p>
          <a:p>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rotWithShape="1">
          <a:blip r:embed="rId4"/>
          <a:srcRect l="28573" t="-738" r="-12" b="738"/>
          <a:stretch/>
        </p:blipFill>
        <p:spPr>
          <a:xfrm>
            <a:off x="7004304" y="1608138"/>
            <a:ext cx="4813046"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r>
              <a:rPr lang="it" sz="3000" b="1" i="0" strike="noStrike" cap="none" spc="0" baseline="0" dirty="0">
                <a:solidFill>
                  <a:srgbClr val="F6A317"/>
                </a:solidFill>
                <a:effectLst/>
                <a:latin typeface="Helvetica"/>
                <a:ea typeface="Helvetica"/>
                <a:cs typeface="Helvetica"/>
              </a:rPr>
              <a:t>FATTORI AMBIENTALI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6373364" cy="3301845"/>
          </a:xfrm>
        </p:spPr>
        <p:txBody>
          <a:bodyPr lIns="91440" tIns="45720" rIns="91440" bIns="45720" anchor="t"/>
          <a:lstStyle/>
          <a:p>
            <a:pPr>
              <a:spcAft>
                <a:spcPts val="1000"/>
              </a:spcAft>
            </a:pPr>
            <a:r>
              <a:rPr lang="it" sz="1500" b="0" i="0" strike="noStrike" cap="none" spc="0" baseline="0" dirty="0">
                <a:solidFill>
                  <a:srgbClr val="000000"/>
                </a:solidFill>
                <a:effectLst/>
                <a:latin typeface="Helvetica"/>
                <a:ea typeface="Helvetica"/>
                <a:cs typeface="Helvetica"/>
              </a:rPr>
              <a:t>È di aiuto:</a:t>
            </a: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Predisporre un piano di emergenza, in modo da definire le procedure e le attrezzature da utilizzare (compresi i dispositivi di protezione individuale) per affrontare in modo sicuro guasti, rotture e fuoriuscite.</a:t>
            </a: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Assicurarsi che le aree di lavoro siano pulite utilizzando metodi di pulizia idonei</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Pulire i pavimenti e le attrezzature con un getto d'acqua a bassa pressione o con una scopa bagnata (non spazzare mai la polvere con una scopa asciutta</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Pulire le fuoriuscite di polveri secche con sistemi di aspirazione HEPA (non pulire mai con aria compressa</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Controllare che i sistemi di aspirazione delle polveri siano in funzione</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Predisporre raschiatori per i nastri trasportatori</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a:srcRect l="10739" r="19366"/>
          <a:stretch/>
        </p:blipFill>
        <p:spPr>
          <a:xfrm>
            <a:off x="7150608" y="1608138"/>
            <a:ext cx="4666742"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ALTRI PERICOLI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buNone/>
            </a:pPr>
            <a:r>
              <a:rPr lang="it" sz="1800" b="0" i="0" strike="noStrike" cap="none" spc="0" baseline="0" dirty="0">
                <a:solidFill>
                  <a:srgbClr val="000000"/>
                </a:solidFill>
                <a:effectLst/>
                <a:latin typeface="Helvetica"/>
                <a:ea typeface="Helvetica"/>
                <a:cs typeface="Helvetica"/>
              </a:rPr>
              <a:t>Prima di iniziare le attività di manutenzione, controllo e riparazione, è bene considerare i seguenti pericoli:</a:t>
            </a:r>
          </a:p>
          <a:p>
            <a:r>
              <a:rPr lang="it" sz="1800" b="0" i="0" strike="noStrike" cap="none" spc="0" baseline="0" dirty="0">
                <a:solidFill>
                  <a:srgbClr val="000000"/>
                </a:solidFill>
                <a:effectLst/>
                <a:latin typeface="Helvetica"/>
                <a:ea typeface="Helvetica"/>
                <a:cs typeface="Helvetica"/>
              </a:rPr>
              <a:t>Rumorosità eccessiva</a:t>
            </a:r>
          </a:p>
          <a:p>
            <a:r>
              <a:rPr lang="it" sz="1800" b="0" i="0" strike="noStrike" cap="none" spc="0" baseline="0" dirty="0">
                <a:solidFill>
                  <a:srgbClr val="000000"/>
                </a:solidFill>
                <a:effectLst/>
                <a:latin typeface="Helvetica"/>
                <a:ea typeface="Helvetica"/>
                <a:cs typeface="Helvetica"/>
              </a:rPr>
              <a:t>Lavoro in luoghi elevati</a:t>
            </a:r>
          </a:p>
          <a:p>
            <a:r>
              <a:rPr lang="it" sz="1800" b="0" i="0" strike="noStrike" cap="none" spc="0" baseline="0" dirty="0">
                <a:solidFill>
                  <a:srgbClr val="000000"/>
                </a:solidFill>
                <a:effectLst/>
                <a:latin typeface="Helvetica"/>
                <a:ea typeface="Helvetica"/>
                <a:cs typeface="Helvetica"/>
              </a:rPr>
              <a:t>Movimentazione di macchinari</a:t>
            </a:r>
          </a:p>
          <a:p>
            <a:r>
              <a:rPr lang="it" sz="1800" b="0" i="0" strike="noStrike" cap="none" spc="0" baseline="0" dirty="0">
                <a:solidFill>
                  <a:srgbClr val="000000"/>
                </a:solidFill>
                <a:effectLst/>
                <a:latin typeface="Helvetica"/>
                <a:ea typeface="Helvetica"/>
                <a:cs typeface="Helvetica"/>
              </a:rPr>
              <a:t>Spazi angusti</a:t>
            </a:r>
          </a:p>
          <a:p>
            <a:r>
              <a:rPr lang="it" sz="1800" b="0" i="0" strike="noStrike" cap="none" spc="0" baseline="0" dirty="0">
                <a:solidFill>
                  <a:srgbClr val="000000"/>
                </a:solidFill>
                <a:effectLst/>
                <a:latin typeface="Helvetica"/>
                <a:ea typeface="Helvetica"/>
                <a:cs typeface="Helvetica"/>
              </a:rPr>
              <a:t>Processi di saldatura, bruciatura, taglio e molatura</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lIns="91440" tIns="45720" rIns="91440" bIns="45720" anchor="t">
            <a:spAutoFit/>
          </a:bodyPr>
          <a:lstStyle/>
          <a:p>
            <a:pPr lvl="0">
              <a:lnSpc>
                <a:spcPct val="90000"/>
              </a:lnSpc>
              <a:spcBef>
                <a:spcPts val="1000"/>
              </a:spcBef>
              <a:spcAft>
                <a:spcPts val="1000"/>
              </a:spcAft>
            </a:pPr>
            <a:r>
              <a:rPr lang="it" b="0" i="0" strike="noStrike" cap="none" spc="0" baseline="0" dirty="0">
                <a:solidFill>
                  <a:srgbClr val="000000"/>
                </a:solidFill>
                <a:effectLst/>
                <a:latin typeface="Helvetica"/>
                <a:ea typeface="Helvetica"/>
                <a:cs typeface="Helvetica"/>
              </a:rPr>
              <a:t>Limitare l’accesso al solo personale autorizzato</a:t>
            </a:r>
            <a:r>
              <a:rPr lang="it" dirty="0">
                <a:solidFill>
                  <a:srgbClr val="000000"/>
                </a:solidFill>
                <a:latin typeface="Helvetica"/>
                <a:ea typeface="Helvetica"/>
                <a:cs typeface="Helvetica"/>
              </a:rPr>
              <a:t>.</a:t>
            </a:r>
            <a:endParaRPr lang="it" b="0" i="0" strike="noStrike" cap="none" spc="0" baseline="0" dirty="0">
              <a:solidFill>
                <a:srgbClr val="000000"/>
              </a:solidFill>
              <a:effectLst/>
              <a:latin typeface="Helvetica"/>
              <a:ea typeface="Helvetica"/>
              <a:cs typeface="Helvetica"/>
            </a:endParaRP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40901"/>
            <a:ext cx="4654292" cy="850900"/>
          </a:xfrm>
        </p:spPr>
        <p:txBody>
          <a:bodyPr/>
          <a:lstStyle/>
          <a:p>
            <a:r>
              <a:rPr lang="it" sz="3000" b="1" i="0" strike="noStrike" cap="none" spc="0" baseline="0" dirty="0">
                <a:solidFill>
                  <a:srgbClr val="F6A317"/>
                </a:solidFill>
                <a:effectLst/>
                <a:latin typeface="Arial"/>
                <a:ea typeface="Arial"/>
                <a:cs typeface="Arial"/>
              </a:rPr>
              <a:t>BUONE PRATICHE D’IGIENE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lIns="91440" tIns="45720" rIns="91440" bIns="45720" anchor="t"/>
          <a:lstStyle/>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Mangiare in un'area lontana dai processi produttivi implicanti una possibile esposizione alla SCR</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Prima di mangiare, bere o fumare, occorre che i lavoratori si lavino le mani e il viso e cambino gli abiti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fumo nuoce alla salute e può aumentare i danni associati alla polvere di silice cristallina.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9171428" cy="850900"/>
          </a:xfrm>
        </p:spPr>
        <p:txBody>
          <a:bodyPr/>
          <a:lstStyle/>
          <a:p>
            <a:r>
              <a:rPr lang="it" sz="3000" b="1" i="0" strike="noStrike" cap="none" spc="0" baseline="0" dirty="0">
                <a:solidFill>
                  <a:srgbClr val="F6A317"/>
                </a:solidFill>
                <a:effectLst/>
                <a:latin typeface="Helvetica"/>
                <a:ea typeface="Helvetica"/>
                <a:cs typeface="Helvetica"/>
              </a:rPr>
              <a:t>MANUTENZIONE, CONTROLLO E RIPARAZIONE: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8842245" cy="3230407"/>
          </a:xfrm>
        </p:spPr>
        <p:txBody>
          <a:bodyPr/>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Predisporre un piano di emergenza in caso di guasti, rotture e fuoriuscite di liquidi</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Assicurarsi che le aree di lavoro siano pulite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immediatamente le fuoriuscite</a:t>
            </a: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Segnalare i casi di danneggiamento alle attrezzature e alle strutture</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attrezzature danneggiate o eccessivamente usurate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con una scopa asciutta o con aria compressa</a:t>
            </a:r>
          </a:p>
          <a:p>
            <a:pPr marL="285750" indent="-285750">
              <a:buSzPct val="85000"/>
              <a:buFont typeface=".Apple Color Emoji UI"/>
              <a:buChar char="❌"/>
            </a:pPr>
            <a:r>
              <a:rPr lang="it" sz="1600" b="0" i="0" strike="noStrike" cap="none" spc="0" baseline="0" dirty="0">
                <a:solidFill>
                  <a:srgbClr val="FF0000"/>
                </a:solidFill>
                <a:effectLst/>
                <a:latin typeface="Helvetica"/>
                <a:ea typeface="Helvetica"/>
                <a:cs typeface="Helvetica"/>
              </a:rPr>
              <a:t>Informazioni aggiuntive a cura del formatore</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20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20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20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714997" cy="3682369"/>
          </a:xfrm>
        </p:spPr>
        <p:txBody>
          <a:bodyPr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Manutenzione, controllo e riparazione sono attività necessarie e abituali per tutti i settori industriali.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Predisporre un piano di emergenza in caso di guasti, rotture e fuoriuscite di liquidi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Mantenere le aree di lavoro pulite e ben ventilate </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Prestare attenzione ad altri possibili pericoli nelle aree di lavoro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980739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le attività di manutenzione, controllo e riparazione (Scheda generale 2.1.14)</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158278"/>
            <a:ext cx="9489304"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885BE2A7-6CC7-437A-8673-5DFE6FE76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1396</Words>
  <Application>Microsoft Office PowerPoint</Application>
  <PresentationFormat>Widescreen</PresentationFormat>
  <Paragraphs>116</Paragraphs>
  <Slides>15</Slides>
  <Notes>13</Notes>
  <HiddenSlides>1</HiddenSlides>
  <MMClips>1</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49</cp:revision>
  <dcterms:created xsi:type="dcterms:W3CDTF">2020-06-26T08:41:49Z</dcterms:created>
  <dcterms:modified xsi:type="dcterms:W3CDTF">2022-09-23T16:30:55Z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