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AE5D44-5D54-4916-844B-D7076CFB6889}" v="12" dt="2022-10-04T18:20:03.878"/>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3169"/>
  </p:normalViewPr>
  <p:slideViewPr>
    <p:cSldViewPr snapToGrid="0" snapToObjects="1">
      <p:cViewPr varScale="1">
        <p:scale>
          <a:sx n="54" d="100"/>
          <a:sy n="54" d="100"/>
        </p:scale>
        <p:origin x="1338" y="6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rtotojas svečias" providerId="Windows Live" clId="Web-{76AE5D44-5D54-4916-844B-D7076CFB6889}"/>
    <pc:docChg chg="modSld">
      <pc:chgData name="Vartotojas svečias" userId="" providerId="Windows Live" clId="Web-{76AE5D44-5D54-4916-844B-D7076CFB6889}" dt="2022-10-04T18:20:03.878" v="10" actId="20577"/>
      <pc:docMkLst>
        <pc:docMk/>
      </pc:docMkLst>
      <pc:sldChg chg="modSp">
        <pc:chgData name="Vartotojas svečias" userId="" providerId="Windows Live" clId="Web-{76AE5D44-5D54-4916-844B-D7076CFB6889}" dt="2022-10-04T18:17:05.342" v="1" actId="20577"/>
        <pc:sldMkLst>
          <pc:docMk/>
          <pc:sldMk cId="695964686" sldId="256"/>
        </pc:sldMkLst>
        <pc:spChg chg="mod">
          <ac:chgData name="Vartotojas svečias" userId="" providerId="Windows Live" clId="Web-{76AE5D44-5D54-4916-844B-D7076CFB6889}" dt="2022-10-04T18:17:05.342" v="1" actId="20577"/>
          <ac:spMkLst>
            <pc:docMk/>
            <pc:sldMk cId="695964686" sldId="256"/>
            <ac:spMk id="3" creationId="{43302E89-B061-3248-A4DD-EEC96D8F9285}"/>
          </ac:spMkLst>
        </pc:spChg>
      </pc:sldChg>
      <pc:sldChg chg="modSp">
        <pc:chgData name="Vartotojas svečias" userId="" providerId="Windows Live" clId="Web-{76AE5D44-5D54-4916-844B-D7076CFB6889}" dt="2022-10-04T18:20:03.878" v="10" actId="20577"/>
        <pc:sldMkLst>
          <pc:docMk/>
          <pc:sldMk cId="893032605" sldId="264"/>
        </pc:sldMkLst>
        <pc:spChg chg="mod">
          <ac:chgData name="Vartotojas svečias" userId="" providerId="Windows Live" clId="Web-{76AE5D44-5D54-4916-844B-D7076CFB6889}" dt="2022-10-04T18:20:03.878" v="10" actId="20577"/>
          <ac:spMkLst>
            <pc:docMk/>
            <pc:sldMk cId="893032605" sldId="264"/>
            <ac:spMk id="3" creationId="{8D1981DF-FF6D-334E-A61C-977A636291F3}"/>
          </ac:spMkLst>
        </pc:spChg>
      </pc:sldChg>
      <pc:sldChg chg="modSp">
        <pc:chgData name="Vartotojas svečias" userId="" providerId="Windows Live" clId="Web-{76AE5D44-5D54-4916-844B-D7076CFB6889}" dt="2022-10-04T18:17:24.780" v="7" actId="20577"/>
        <pc:sldMkLst>
          <pc:docMk/>
          <pc:sldMk cId="2934335539" sldId="280"/>
        </pc:sldMkLst>
        <pc:spChg chg="mod">
          <ac:chgData name="Vartotojas svečias" userId="" providerId="Windows Live" clId="Web-{76AE5D44-5D54-4916-844B-D7076CFB6889}" dt="2022-10-04T18:17:24.780" v="7" actId="20577"/>
          <ac:spMkLst>
            <pc:docMk/>
            <pc:sldMk cId="2934335539" sldId="280"/>
            <ac:spMk id="3" creationId="{778F63C9-1C70-4F4D-9234-7DEE4FC33B21}"/>
          </ac:spMkLst>
        </pc:spChg>
      </pc:sldChg>
    </pc:docChg>
  </pc:docChgLst>
  <pc:docChgLst>
    <pc:chgData name="Samuel Davies" userId="4bb99b2c-4e56-4c10-ad8a-c1b2d904d94c" providerId="ADAL" clId="{7C512564-FD60-5B49-81CA-180295909D65}"/>
    <pc:docChg chg="modSld">
      <pc:chgData name="Samuel Davies" userId="4bb99b2c-4e56-4c10-ad8a-c1b2d904d94c" providerId="ADAL" clId="{7C512564-FD60-5B49-81CA-180295909D65}" dt="2020-12-09T21:33:49.045" v="5" actId="20577"/>
      <pc:docMkLst>
        <pc:docMk/>
      </pc:docMkLst>
      <pc:sldChg chg="modNotesTx">
        <pc:chgData name="Samuel Davies" userId="4bb99b2c-4e56-4c10-ad8a-c1b2d904d94c" providerId="ADAL" clId="{7C512564-FD60-5B49-81CA-180295909D65}" dt="2020-12-09T20:22:19.626" v="0" actId="20577"/>
        <pc:sldMkLst>
          <pc:docMk/>
          <pc:sldMk cId="1606046626" sldId="268"/>
        </pc:sldMkLst>
      </pc:sldChg>
      <pc:sldChg chg="modSp mod">
        <pc:chgData name="Samuel Davies" userId="4bb99b2c-4e56-4c10-ad8a-c1b2d904d94c" providerId="ADAL" clId="{7C512564-FD60-5B49-81CA-180295909D65}" dt="2020-12-09T21:33:49.045" v="5" actId="20577"/>
        <pc:sldMkLst>
          <pc:docMk/>
          <pc:sldMk cId="2934335539" sldId="280"/>
        </pc:sldMkLst>
        <pc:spChg chg="mod">
          <ac:chgData name="Samuel Davies" userId="4bb99b2c-4e56-4c10-ad8a-c1b2d904d94c" providerId="ADAL" clId="{7C512564-FD60-5B49-81CA-180295909D65}" dt="2020-12-09T21:33:49.045" v="5" actId="20577"/>
          <ac:spMkLst>
            <pc:docMk/>
            <pc:sldMk cId="2934335539"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Šiame mokyme suteikiamos techninės priežiūros, aptarnavimo ir remonto darbų, atliekamų aplinkoje, kur naudojamos medžiagos su kristaliniu siliciu, gairės.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Kai kuriems darbuotojams ir rangovams, pvz., montuotojams, elektrikams, patruliuojantiems remontininkams ir darbininkams, gali tekti atlikti techninės priežiūros, aptarnavimo ir remonto darbus. Darbuotojai gali imtis keleto priemonių, kad užtikrintų, jog ši veikla būtų vykdoma netrukdomai.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Darbo vietose visko daug vyksta. Apsvarstykite ekrane matomus aplinkos veiksnius techninės priežiūros, aptarnavimo ir remonto darbams palengvinti. </a:t>
            </a:r>
          </a:p>
          <a:p>
            <a:endParaRPr lang="en-US" sz="1200">
              <a:latin typeface="+mn-lt"/>
            </a:endParaRPr>
          </a:p>
          <a:p>
            <a:r>
              <a:rPr lang="lt" sz="1200" b="0" i="0" strike="noStrike" cap="none" spc="0" baseline="0">
                <a:solidFill>
                  <a:srgbClr val="000000"/>
                </a:solidFill>
                <a:effectLst/>
                <a:latin typeface="+mn-lt"/>
                <a:ea typeface="Calibri"/>
                <a:cs typeface="Calibri"/>
              </a:rPr>
              <a:t>Įsitikinkite, kad darbo vietoje nėra ištekėjusių ar išbirusių medžiagų, o ištraukimo sistemos yra įjungtos ir veikia. Tai sumažins susižeidimų riziką – švari aplinka yra saugi aplinka.</a:t>
            </a:r>
          </a:p>
          <a:p>
            <a:endParaRPr lang="en-US" sz="1200">
              <a:latin typeface="+mn-lt"/>
            </a:endParaRPr>
          </a:p>
          <a:p>
            <a:r>
              <a:rPr lang="lt" sz="1200" b="0" i="0" strike="noStrike" cap="none" spc="0" baseline="0">
                <a:solidFill>
                  <a:srgbClr val="000000"/>
                </a:solidFill>
                <a:effectLst/>
                <a:latin typeface="+mn-lt"/>
                <a:ea typeface="Calibri"/>
                <a:cs typeface="Calibri"/>
              </a:rPr>
              <a:t>Suteikus konvejerių diržų grandiklius bus mažiau išsiliejusių ar išbirusių medžiagų.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800" b="0" i="0" strike="noStrike" cap="none" spc="0" baseline="0">
                <a:solidFill>
                  <a:srgbClr val="000000"/>
                </a:solidFill>
                <a:effectLst/>
                <a:latin typeface="Calibri"/>
                <a:ea typeface="Calibri"/>
                <a:cs typeface="Calibri"/>
              </a:rPr>
              <a:t>Nors dulkių poveikis kelia susirūpinimą dėl visų padalinyje dirbančių darbuotojų, papildomi pavojai gali kelti riziką techninę priežiūrą, aptarnavimą ir remontą atliekantiems asmenims. Prieš pradedant tokią veiklą apsvarstykite kitus ekrane matomus pavojus, ne vien ĮKSD poveikį.</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Šiame vaizdo įraše apžvelgiama techninės priežiūros, aptarnavimo ir remonto darbų geroji patirtis.</a:t>
            </a:r>
          </a:p>
          <a:p>
            <a:endParaRPr lang="en-US" sz="1200">
              <a:latin typeface="+mn-lt"/>
            </a:endParaRPr>
          </a:p>
          <a:p>
            <a:r>
              <a:rPr lang="lt" sz="1200" b="0" i="0" strike="noStrike" cap="none" spc="0" baseline="0">
                <a:solidFill>
                  <a:srgbClr val="000000"/>
                </a:solidFill>
                <a:effectLst/>
                <a:latin typeface="+mn-lt"/>
                <a:ea typeface="Calibri"/>
                <a:cs typeface="Calibri"/>
              </a:rPr>
              <a:t>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Techninės priežiūros, aptarnavimo ir remonto darbai yra būtinos ir įprastos procedūros visose pramonės šakose. Patikrinkite ir taikykite darbuotojams padedančias priemones.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920507" y="429114"/>
            <a:ext cx="389684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TECHNINĖS PRIEŽIŪROS, APTARNAVIMO IR REMONTO DARBUS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534274" cy="1691348"/>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TECHNINĖS PRIEŽIŪROS, APTARNAVIMO IR REMONTO DARBUS</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817223" y="257175"/>
            <a:ext cx="3984251"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36216"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80757" cy="3682369"/>
          </a:xfrm>
        </p:spPr>
        <p:txBody>
          <a:bodyPr/>
          <a:lstStyle/>
          <a:p>
            <a:pPr>
              <a:lnSpc>
                <a:spcPts val="2400"/>
              </a:lnSpc>
              <a:spcAft>
                <a:spcPts val="1000"/>
              </a:spcAft>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iki minimumo sumažinti žalingų įkvepiamojo kristalinio silicio dioksido (ĮKSD) dulkių poveikį atliekant techninės priežiūros, aptarnavimo ir remonto darbus;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papildomus pavojus darbo vietoje.</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12757" r="15101"/>
          <a:stretch/>
        </p:blipFill>
        <p:spPr>
          <a:xfrm>
            <a:off x="7010400" y="1608138"/>
            <a:ext cx="4806950"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Techninės priežiūros, aptarnavimo ir remonto darbus palengvina tinkama higiena ir patalpų priežiūra, kurios yra vienas iš penkių pagrindinių dulkių kontrolės metodų.</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TECHNINĖS PRIEŽIŪROS, APTARNAVIMO IR REMONTO DARBŲ RŪŠYS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3166876"/>
            <a:ext cx="5453624" cy="3236757"/>
          </a:xfrm>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Kasdienė planinė profilaktinė techninė priežiūra, aptarnavimo ir remonto darbai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Reguliari planinė profilaktinė techninė priežiūra, aptarnavimo ir remonto darbai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Gedimai ir skubūs atvejai</a:t>
            </a:r>
          </a:p>
          <a:p>
            <a:pPr>
              <a:lnSpc>
                <a:spcPts val="2400"/>
              </a:lnSpc>
            </a:pPr>
            <a:endParaRPr lang="en-US" sz="1800">
              <a:solidFill>
                <a:schemeClr val="bg1">
                  <a:lumMod val="65000"/>
                </a:schemeClr>
              </a:solidFill>
            </a:endParaRPr>
          </a:p>
          <a:p>
            <a:pPr>
              <a:lnSpc>
                <a:spcPts val="2400"/>
              </a:lnSpc>
            </a:pPr>
            <a:r>
              <a:rPr lang="lt" sz="1800" b="0" i="0" strike="noStrike" cap="none" spc="0" baseline="0">
                <a:solidFill>
                  <a:srgbClr val="A6A6A6"/>
                </a:solidFill>
                <a:effectLst/>
                <a:latin typeface="Helvetica"/>
                <a:ea typeface="Helvetica"/>
                <a:cs typeface="Helvetica"/>
              </a:rPr>
              <a:t>    (Šis sąrašas nėra baigtinis).</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APLINKOS VEIKSNIAI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a:lstStyle/>
          <a:p>
            <a:pPr>
              <a:lnSpc>
                <a:spcPct val="100000"/>
              </a:lnSpc>
              <a:spcBef>
                <a:spcPts val="500"/>
              </a:spcBef>
            </a:pPr>
            <a:r>
              <a:rPr lang="lt" sz="1600" b="0" i="0" strike="noStrike" cap="none" spc="0" baseline="0">
                <a:solidFill>
                  <a:srgbClr val="000000"/>
                </a:solidFill>
                <a:effectLst/>
                <a:latin typeface="Helvetica"/>
                <a:ea typeface="Helvetica"/>
                <a:cs typeface="Helvetica"/>
              </a:rPr>
              <a:t>Padėkite:</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planuodami iš anksto, kad turėtumėte paruoštas procedūras ir įrangą (apimančią ir asmens apsaugos priemones), padedančią saugiai tvarkytis su gedimais, avarijomis ir išsiliejimais;</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užtikrindami, kad darbo vieta yra švari ir kad yra naudojami tinkami valymo metodai;</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grindis ir įrangą valydami vandeniu iš žemo slėgio žarnų ar drėgnai šluodami – niekada nevalykite dulkių sausu šepečiu; </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sausas išbirusias medžiagas valydami HEPA siurbimo sistemomis – niekada valymui nenaudokite suspausto oro;</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patikrindami, ar įjungtos dulkių ištraukimo sistemos;</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suteikdami konvejerių diržų grandiklius.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a:srcRect l="10953" t="404" r="13829" b="-404"/>
          <a:stretch/>
        </p:blipFill>
        <p:spPr>
          <a:xfrm>
            <a:off x="6795246" y="1608138"/>
            <a:ext cx="5022103"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KITI PAVOJAI</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lt" sz="1800" b="0" i="0" strike="noStrike" cap="none" spc="0" baseline="0">
                <a:solidFill>
                  <a:srgbClr val="000000"/>
                </a:solidFill>
                <a:effectLst/>
                <a:latin typeface="Helvetica"/>
                <a:ea typeface="Helvetica"/>
                <a:cs typeface="Helvetica"/>
              </a:rPr>
              <a:t>Prieš pradėdami techninės priežiūros, aptarnavimo ir remonto darbus apsvarstykite šiuos pavojus:</a:t>
            </a:r>
          </a:p>
          <a:p>
            <a:pPr>
              <a:lnSpc>
                <a:spcPts val="2400"/>
              </a:lnSpc>
            </a:pPr>
            <a:r>
              <a:rPr lang="lt" sz="1800" b="0" i="0" strike="noStrike" cap="none" spc="0" baseline="0">
                <a:solidFill>
                  <a:srgbClr val="000000"/>
                </a:solidFill>
                <a:effectLst/>
                <a:latin typeface="Helvetica"/>
                <a:ea typeface="Helvetica"/>
                <a:cs typeface="Helvetica"/>
              </a:rPr>
              <a:t>pernelyg didelis triukšmas;</a:t>
            </a:r>
          </a:p>
          <a:p>
            <a:pPr>
              <a:lnSpc>
                <a:spcPts val="2400"/>
              </a:lnSpc>
            </a:pPr>
            <a:r>
              <a:rPr lang="lt" sz="1800" b="0" i="0" strike="noStrike" cap="none" spc="0" baseline="0">
                <a:solidFill>
                  <a:srgbClr val="000000"/>
                </a:solidFill>
                <a:effectLst/>
                <a:latin typeface="Helvetica"/>
                <a:ea typeface="Helvetica"/>
                <a:cs typeface="Helvetica"/>
              </a:rPr>
              <a:t>darbas aukštyje;</a:t>
            </a:r>
          </a:p>
          <a:p>
            <a:pPr>
              <a:lnSpc>
                <a:spcPts val="2400"/>
              </a:lnSpc>
            </a:pPr>
            <a:r>
              <a:rPr lang="lt" sz="1800" b="0" i="0" strike="noStrike" cap="none" spc="0" baseline="0">
                <a:solidFill>
                  <a:srgbClr val="000000"/>
                </a:solidFill>
                <a:effectLst/>
                <a:latin typeface="Helvetica"/>
                <a:ea typeface="Helvetica"/>
                <a:cs typeface="Helvetica"/>
              </a:rPr>
              <a:t>judančios mašinos;</a:t>
            </a:r>
          </a:p>
          <a:p>
            <a:pPr>
              <a:lnSpc>
                <a:spcPts val="2400"/>
              </a:lnSpc>
            </a:pPr>
            <a:r>
              <a:rPr lang="lt" sz="1800" b="0" i="0" strike="noStrike" cap="none" spc="0" baseline="0">
                <a:solidFill>
                  <a:srgbClr val="000000"/>
                </a:solidFill>
                <a:effectLst/>
                <a:latin typeface="Helvetica"/>
                <a:ea typeface="Helvetica"/>
                <a:cs typeface="Helvetica"/>
              </a:rPr>
              <a:t>uždaros patalpos;</a:t>
            </a:r>
          </a:p>
          <a:p>
            <a:pPr>
              <a:lnSpc>
                <a:spcPts val="2400"/>
              </a:lnSpc>
            </a:pPr>
            <a:r>
              <a:rPr lang="lt" sz="1800" b="0" i="0" strike="noStrike" cap="none" spc="0" baseline="0">
                <a:solidFill>
                  <a:srgbClr val="000000"/>
                </a:solidFill>
                <a:effectLst/>
                <a:latin typeface="Helvetica"/>
                <a:ea typeface="Helvetica"/>
                <a:cs typeface="Helvetica"/>
              </a:rPr>
              <a:t>suvirinimo, deginimo, pjaustymo ir šlifavimo procesai.</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701741"/>
          </a:xfrm>
          <a:prstGeom prst="rect">
            <a:avLst/>
          </a:prstGeom>
        </p:spPr>
        <p:txBody>
          <a:bodyPr wrap="square">
            <a:spAutoFit/>
          </a:bodyPr>
          <a:lstStyle/>
          <a:p>
            <a:pPr lvl="0">
              <a:lnSpc>
                <a:spcPts val="2400"/>
              </a:lnSpc>
              <a:spcBef>
                <a:spcPts val="1000"/>
              </a:spcBef>
              <a:spcAft>
                <a:spcPts val="1000"/>
              </a:spcAft>
            </a:pPr>
            <a:r>
              <a:rPr lang="lt" sz="1800" b="0" i="0" strike="noStrike" cap="none" spc="0" baseline="0">
                <a:solidFill>
                  <a:srgbClr val="000000"/>
                </a:solidFill>
                <a:effectLst/>
                <a:latin typeface="Helvetica"/>
                <a:ea typeface="Helvetica"/>
                <a:cs typeface="Helvetica"/>
              </a:rPr>
              <a:t>Ribokite prieigą, suteikdami ją tik įgaliotam personalui.</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TINKAMOS HIGIENOS PRAKTIKA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Valgykite vietoje, esančioje atokiau nuo darbo procesų, kurių metu gali atsirasti ĮKSD poveikis.</a:t>
            </a:r>
          </a:p>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Prieš valgydami, gerdami arba rūkydami darbuotojai privalo nusiplauti rankas, veidą ir persirengti.</a:t>
            </a:r>
          </a:p>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Rūkymas kenkia jūsų sveikatai ir gali sustiprinti su kristalinio silicio dulkėmis siejamą žalą sveikatai.</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434427"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TECHNINĖS PRIEŽIŪROS, APTARNAVIMO IR REMONTO DARBŲ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10536217" cy="3230407"/>
          </a:xfrm>
        </p:spPr>
        <p:txBody>
          <a:bodyPr/>
          <a:lstStyle/>
          <a:p>
            <a:pPr>
              <a:lnSpc>
                <a:spcPct val="100000"/>
              </a:lnSpc>
              <a:spcBef>
                <a:spcPts val="6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Iš anksto planuokite, kaip tvarkytis su gedimais, avarijomis ir išsiliejusiomis ar išbyrėjusiomis medžiagomis.</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Užtikrinkite, kad darbo vieta būtų švari.</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Nedelsdami išvalykite išbirusias ar išsiliejusias medžiagas.</a:t>
            </a:r>
          </a:p>
          <a:p>
            <a:pPr marL="285750" indent="-285750">
              <a:lnSpc>
                <a:spcPct val="100000"/>
              </a:lnSpc>
              <a:spcBef>
                <a:spcPts val="6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Praneškite apie sugadintą įrangą ir infrastruktūrą.</a:t>
            </a:r>
          </a:p>
          <a:p>
            <a:pPr>
              <a:lnSpc>
                <a:spcPct val="100000"/>
              </a:lnSpc>
              <a:spcBef>
                <a:spcPts val="6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sugedusios ar susidėvėjusios įrangos.</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Valymui nenaudokite sauso šepečio ar suspausto oro.</a:t>
            </a:r>
          </a:p>
          <a:p>
            <a:pPr marL="285750" indent="-285750">
              <a:lnSpc>
                <a:spcPct val="100000"/>
              </a:lnSpc>
              <a:spcBef>
                <a:spcPts val="600"/>
              </a:spcBef>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reikiama papildoma informacija.</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179369" cy="3682369"/>
          </a:xfrm>
        </p:spPr>
        <p:txBody>
          <a:bodyPr lIns="91440" tIns="45720" rIns="91440" bIns="45720" anchor="t"/>
          <a:lstStyle/>
          <a:p>
            <a:pPr>
              <a:lnSpc>
                <a:spcPts val="2400"/>
              </a:lnSpc>
              <a:spcBef>
                <a:spcPts val="600"/>
              </a:spcBef>
              <a:spcAft>
                <a:spcPts val="1000"/>
              </a:spcAft>
            </a:pPr>
            <a:r>
              <a:rPr lang="lt" sz="1800" b="0" i="0" strike="noStrike" cap="none" spc="0" baseline="0" dirty="0">
                <a:solidFill>
                  <a:srgbClr val="000000"/>
                </a:solidFill>
                <a:effectLst/>
                <a:latin typeface="Helvetica"/>
                <a:ea typeface="Helvetica"/>
                <a:cs typeface="Helvetica"/>
              </a:rPr>
              <a:t>Techninės priežiūros, aptarnavimo ir remonto darbai yra būtinos ir įprastos procedūros visose pramonės šakose.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iš</a:t>
            </a:r>
            <a:r>
              <a:rPr lang="lt" sz="1800" b="0" i="0" strike="noStrike" cap="none" spc="0" baseline="0" dirty="0">
                <a:solidFill>
                  <a:srgbClr val="000000"/>
                </a:solidFill>
                <a:effectLst/>
                <a:latin typeface="Helvetica"/>
                <a:ea typeface="Helvetica"/>
                <a:cs typeface="Helvetica"/>
              </a:rPr>
              <a:t> anksto planuokite, kaip tvarkytis su gedimais, avarijomis ir išsiliejusiomis ar išbyrėjusiomis medžiagomis.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Palaikykite darbo vietą švarią ir gerai vėdinamą. </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Saugokitės papildomų pavojų darbo vietoje.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FF0000"/>
                </a:solidFill>
                <a:effectLst/>
                <a:latin typeface="Helvetica"/>
                <a:ea typeface="Helvetica"/>
                <a:cs typeface="Helvetica"/>
              </a:rPr>
              <a:t>Mokytojas įrašo pagal kontekstą tinkamas išvadas.</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41245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Techninės apžiūros, aptarnavimo ir remonto darbų geroji patirtis (2.1.14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10"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85BE2A7-6CC7-437A-8673-5DFE6FE76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6d9d7403-2d8c-4818-ae25-2c5629bc7330"/>
    <ds:schemaRef ds:uri="http://purl.org/dc/elements/1.1/"/>
    <ds:schemaRef ds:uri="d8ecf516-e360-4672-81b9-68723bedb71f"/>
    <ds:schemaRef ds:uri="http://purl.org/dc/dcmitype/"/>
    <ds:schemaRef ds:uri="http://schemas.microsoft.com/office/infopath/2007/PartnerControls"/>
    <ds:schemaRef ds:uri="http://purl.org/dc/terms/"/>
    <ds:schemaRef ds:uri="http://schemas.microsoft.com/office/2006/metadata/properti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92</TotalTime>
  <Words>1130</Words>
  <Application>Microsoft Office PowerPoint</Application>
  <PresentationFormat>Plačiaekranė</PresentationFormat>
  <Paragraphs>115</Paragraphs>
  <Slides>15</Slides>
  <Notes>13</Notes>
  <HiddenSlides>1</HiddenSlides>
  <MMClips>1</MMClips>
  <ScaleCrop>false</ScaleCrop>
  <HeadingPairs>
    <vt:vector size="4" baseType="variant">
      <vt:variant>
        <vt:lpstr>Tema</vt:lpstr>
      </vt:variant>
      <vt:variant>
        <vt:i4>1</vt:i4>
      </vt:variant>
      <vt:variant>
        <vt:lpstr>Skaidrių pavadinimai</vt:lpstr>
      </vt:variant>
      <vt:variant>
        <vt:i4>15</vt:i4>
      </vt:variant>
    </vt:vector>
  </HeadingPairs>
  <TitlesOfParts>
    <vt:vector size="16"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30</cp:revision>
  <dcterms:created xsi:type="dcterms:W3CDTF">2020-06-26T08:41:49Z</dcterms:created>
  <dcterms:modified xsi:type="dcterms:W3CDTF">2022-10-04T18:20:09Z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