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64"/>
    <p:restoredTop sz="75493"/>
  </p:normalViewPr>
  <p:slideViewPr>
    <p:cSldViewPr snapToGrid="0" snapToObjects="1">
      <p:cViewPr varScale="1">
        <p:scale>
          <a:sx n="55" d="100"/>
          <a:sy n="55" d="100"/>
        </p:scale>
        <p:origin x="1170" y="6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5E55D33E-0B2C-664C-8FE1-D2D62377BCBE}"/>
    <pc:docChg chg="modSld">
      <pc:chgData name="Samuel Davies" userId="4bb99b2c-4e56-4c10-ad8a-c1b2d904d94c" providerId="ADAL" clId="{5E55D33E-0B2C-664C-8FE1-D2D62377BCBE}" dt="2020-12-09T21:34:05.782" v="9" actId="20577"/>
      <pc:docMkLst>
        <pc:docMk/>
      </pc:docMkLst>
      <pc:sldChg chg="modNotesTx">
        <pc:chgData name="Samuel Davies" userId="4bb99b2c-4e56-4c10-ad8a-c1b2d904d94c" providerId="ADAL" clId="{5E55D33E-0B2C-664C-8FE1-D2D62377BCBE}" dt="2020-12-09T20:34:13.531" v="3" actId="113"/>
        <pc:sldMkLst>
          <pc:docMk/>
          <pc:sldMk cId="1510151397" sldId="257"/>
        </pc:sldMkLst>
      </pc:sldChg>
      <pc:sldChg chg="modNotesTx">
        <pc:chgData name="Samuel Davies" userId="4bb99b2c-4e56-4c10-ad8a-c1b2d904d94c" providerId="ADAL" clId="{5E55D33E-0B2C-664C-8FE1-D2D62377BCBE}" dt="2020-12-09T20:34:26.843" v="4" actId="20577"/>
        <pc:sldMkLst>
          <pc:docMk/>
          <pc:sldMk cId="361266669" sldId="274"/>
        </pc:sldMkLst>
      </pc:sldChg>
      <pc:sldChg chg="modSp mod">
        <pc:chgData name="Samuel Davies" userId="4bb99b2c-4e56-4c10-ad8a-c1b2d904d94c" providerId="ADAL" clId="{5E55D33E-0B2C-664C-8FE1-D2D62377BCBE}" dt="2020-12-09T21:34:05.782" v="9" actId="20577"/>
        <pc:sldMkLst>
          <pc:docMk/>
          <pc:sldMk cId="3735847762" sldId="280"/>
        </pc:sldMkLst>
        <pc:spChg chg="mod">
          <ac:chgData name="Samuel Davies" userId="4bb99b2c-4e56-4c10-ad8a-c1b2d904d94c" providerId="ADAL" clId="{5E55D33E-0B2C-664C-8FE1-D2D62377BCBE}" dt="2020-12-09T21:34:05.782" v="9" actId="20577"/>
          <ac:spMkLst>
            <pc:docMk/>
            <pc:sldMk cId="3735847762"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pracovník znal osvědčené postupy, které tuto expozici omezují či eliminují.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a:solidFill>
                  <a:schemeClr val="tx1"/>
                </a:solidFill>
                <a:effectLst/>
                <a:latin typeface="Helvetica" pitchFamily="2" charset="0"/>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Helvetica"/>
                <a:ea typeface="Helvetica"/>
                <a:cs typeface="Helvetica"/>
              </a:rPr>
              <a:t>Předmětem tohoto powerpointového školení je správné používání osobních ochranných prostředků (OOP) u pracovníků, kteří jsou vystaveni dýchatelnému krystalickému oxidu křemičitému. </a:t>
            </a:r>
          </a:p>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cs" sz="1200" b="0" i="0" strike="noStrike" cap="none" spc="0" baseline="0">
                <a:solidFill>
                  <a:srgbClr val="000000"/>
                </a:solidFill>
                <a:effectLst/>
                <a:latin typeface="Helvetica"/>
                <a:ea typeface="Helvetica"/>
                <a:cs typeface="Helvetica"/>
              </a:rPr>
              <a:t>OOP zahrnují ochranné oděvy či prostředky, které mají za cíl chránit pracovníka před úrazem či nákazou. </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cs" sz="1200" b="0" i="0" strike="noStrike" cap="none" spc="0" baseline="0">
                <a:solidFill>
                  <a:srgbClr val="000000"/>
                </a:solidFill>
                <a:effectLst/>
                <a:latin typeface="Helvetica"/>
                <a:ea typeface="Helvetica"/>
                <a:cs typeface="Helvetica"/>
              </a:rPr>
              <a:t>OOP by měly být k dispozici na všech pracovištích, ale měly by se používat až jako poslední možnost poté, co byla vyzkoušena veškerá ostatní opatření, ale nezajistila dostatečnou ochranu před expozicí vůči prachu.</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200" b="0" i="0" strike="noStrike" cap="none" spc="0" baseline="0">
                <a:solidFill>
                  <a:srgbClr val="000000"/>
                </a:solidFill>
                <a:effectLst/>
                <a:latin typeface="Calibri"/>
                <a:ea typeface="Calibri"/>
                <a:cs typeface="Calibri"/>
              </a:rPr>
              <a:t>Následující diagram shrnuje proces řízení rizik z perspektivy zaměstnance i zaměstnavatele, co se týče dýchatelného krystalického oxidu křemičitého. Systém ochrany zdraví a bezpečnosti, který je v podnicích zaveden, musejí respektovat jak zaměstnanci, tak zaměstnavatel.</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cs" sz="1200" b="0" i="0" strike="noStrike" cap="none" spc="0" baseline="0">
                <a:solidFill>
                  <a:srgbClr val="000000"/>
                </a:solidFill>
                <a:effectLst/>
                <a:latin typeface="Helvetica"/>
                <a:ea typeface="Helvetica"/>
                <a:cs typeface="Helvetica"/>
              </a:rPr>
              <a:t>OOP se nosí, jen pokud je k tomu vydán příslušný pokyn, a měly by být vybírány na základě výkonnosti (např. faktor ochrany), pohodlí a trvanlivosti.</a:t>
            </a:r>
          </a:p>
          <a:p>
            <a:pPr algn="l">
              <a:lnSpc>
                <a:spcPts val="2300"/>
              </a:lnSpc>
              <a:spcBef>
                <a:spcPts val="600"/>
              </a:spcBef>
              <a:spcAft>
                <a:spcPts val="600"/>
              </a:spcAft>
            </a:pPr>
            <a:r>
              <a:rPr lang="cs" sz="1200" b="0" i="0" strike="noStrike" cap="none" spc="0" baseline="0">
                <a:solidFill>
                  <a:srgbClr val="000000"/>
                </a:solidFill>
                <a:effectLst/>
                <a:latin typeface="Helvetica"/>
                <a:ea typeface="Helvetica"/>
                <a:cs typeface="Helvetica"/>
              </a:rPr>
              <a:t>Úkony, které vyžadují použití OOP, budou opatřeny příslušným značením a piktogramy.</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cs" sz="1200" b="0" i="0" strike="noStrike" cap="none" spc="0" baseline="0">
                <a:solidFill>
                  <a:srgbClr val="000000"/>
                </a:solidFill>
                <a:effectLst/>
                <a:latin typeface="Helvetica"/>
                <a:ea typeface="Helvetica"/>
                <a:cs typeface="Helvetica"/>
              </a:rPr>
              <a:t>Během veškerých úkonů, při kterých se práší, je nutné používat ochranné oblečení (overaly). Lze použít tmavé overaly, na kterých je lépe vidět kontaminace prachem.</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cs" sz="1200" b="0" i="0" strike="noStrike" cap="none" spc="0" baseline="0">
                <a:solidFill>
                  <a:srgbClr val="000000"/>
                </a:solidFill>
                <a:effectLst/>
                <a:latin typeface="Helvetica"/>
                <a:ea typeface="Helvetica"/>
                <a:cs typeface="Helvetica"/>
              </a:rPr>
              <a:t>Jakmile je zjištěno, že příslušný úkon nelze provádět bez OOP, musejí pracovníci zkontrolovat, zda nejsou tyto prostředky poškozené a příliš opotřebované.</a:t>
            </a:r>
          </a:p>
          <a:p>
            <a:pPr marL="0" indent="0" algn="l">
              <a:lnSpc>
                <a:spcPts val="2300"/>
              </a:lnSpc>
              <a:spcBef>
                <a:spcPts val="600"/>
              </a:spcBef>
              <a:spcAft>
                <a:spcPts val="600"/>
              </a:spcAft>
              <a:buFont typeface="Arial" panose="020B0604020202020204" pitchFamily="34" charset="0"/>
              <a:buNone/>
            </a:pPr>
            <a:r>
              <a:rPr lang="cs" sz="1200" b="0" i="0" strike="noStrike" cap="none" spc="0" baseline="0">
                <a:solidFill>
                  <a:srgbClr val="000000"/>
                </a:solidFill>
                <a:effectLst/>
                <a:latin typeface="Helvetica"/>
                <a:ea typeface="Helvetica"/>
                <a:cs typeface="Helvetica"/>
              </a:rPr>
              <a:t>Poškozené OOP vystavují pracovníky zbytečnému riziku. Pokud se některý prostředek používá pravidelně či se o něj dělí řada pracovníků, je pravděpodobné, že po opakovaném, dlouhodobém používání bude poškozen.</a:t>
            </a:r>
          </a:p>
          <a:p>
            <a:pPr marL="0" indent="0" algn="l">
              <a:lnSpc>
                <a:spcPts val="2300"/>
              </a:lnSpc>
              <a:spcBef>
                <a:spcPts val="600"/>
              </a:spcBef>
              <a:spcAft>
                <a:spcPts val="600"/>
              </a:spcAft>
              <a:buFont typeface="Arial" panose="020B0604020202020204" pitchFamily="34" charset="0"/>
              <a:buNone/>
            </a:pPr>
            <a:endParaRPr lang="en-GB" sz="1200" b="0" i="0" kern="1200">
              <a:solidFill>
                <a:schemeClr val="tx1"/>
              </a:solidFill>
              <a:effectLst/>
              <a:latin typeface="Helvetica" pitchFamily="2" charset="0"/>
              <a:ea typeface="+mn-ea"/>
              <a:cs typeface="+mn-cs"/>
            </a:endParaRPr>
          </a:p>
          <a:p>
            <a:pPr marL="0" indent="0" algn="l">
              <a:lnSpc>
                <a:spcPts val="2300"/>
              </a:lnSpc>
              <a:spcBef>
                <a:spcPts val="600"/>
              </a:spcBef>
              <a:spcAft>
                <a:spcPts val="600"/>
              </a:spcAft>
              <a:buFont typeface="Arial" panose="020B0604020202020204" pitchFamily="34" charset="0"/>
              <a:buNone/>
            </a:pPr>
            <a:r>
              <a:rPr lang="cs" sz="1200" b="0" i="0" strike="noStrike" cap="none" spc="0" baseline="0">
                <a:solidFill>
                  <a:srgbClr val="000000"/>
                </a:solidFill>
                <a:effectLst/>
                <a:latin typeface="Helvetica"/>
                <a:ea typeface="Helvetica"/>
                <a:cs typeface="Helvetica"/>
              </a:rPr>
              <a:t>V případě poškození musí být OOP okamžitě nahrazen.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cs" sz="1200" b="0" i="0" strike="noStrike" cap="none" spc="0" baseline="0">
                <a:solidFill>
                  <a:srgbClr val="000000"/>
                </a:solidFill>
                <a:effectLst/>
                <a:latin typeface="Helvetica"/>
                <a:ea typeface="Helvetica"/>
                <a:cs typeface="Helvetica"/>
              </a:rPr>
              <a:t>Používání OOP nemusí být pohodlné, ale je důležité nosit je správně.</a:t>
            </a:r>
          </a:p>
          <a:p>
            <a:pPr algn="l">
              <a:lnSpc>
                <a:spcPts val="2300"/>
              </a:lnSpc>
              <a:spcBef>
                <a:spcPts val="600"/>
              </a:spcBef>
              <a:spcAft>
                <a:spcPts val="600"/>
              </a:spcAft>
            </a:pPr>
            <a:r>
              <a:rPr lang="cs" sz="1200" b="0" i="0" strike="noStrike" cap="none" spc="0" baseline="0">
                <a:solidFill>
                  <a:srgbClr val="000000"/>
                </a:solidFill>
                <a:effectLst/>
                <a:latin typeface="Helvetica"/>
                <a:ea typeface="Helvetica"/>
                <a:cs typeface="Helvetica"/>
              </a:rPr>
              <a:t>Prostředky jako roušky, ochranné brýle a přilby je nutné přizpůsobit anatomickým potřebám nositele.</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cs" sz="1200" b="0" i="0" strike="noStrike" cap="none" spc="0" baseline="0">
                <a:solidFill>
                  <a:srgbClr val="000000"/>
                </a:solidFill>
                <a:effectLst/>
                <a:latin typeface="Helvetica"/>
                <a:ea typeface="Helvetica"/>
                <a:cs typeface="Helvetica"/>
              </a:rPr>
              <a:t>Pokud používáte větší počet OOP (např. roušku proti prachu a hledí při sváření), ověřte, zda jsou kompatibilní.</a:t>
            </a:r>
          </a:p>
          <a:p>
            <a:pPr marL="0" marR="0" indent="0" algn="l" defTabSz="914400" rtl="0" eaLnBrk="1" fontAlgn="auto" latinLnBrk="0" hangingPunct="1">
              <a:lnSpc>
                <a:spcPts val="2300"/>
              </a:lnSpc>
              <a:spcBef>
                <a:spcPts val="600"/>
              </a:spcBef>
              <a:spcAft>
                <a:spcPts val="600"/>
              </a:spcAft>
              <a:buClrTx/>
              <a:buSzTx/>
              <a:buFontTx/>
              <a:buNone/>
              <a:defRPr/>
            </a:pPr>
            <a:r>
              <a:rPr lang="cs" sz="1200" b="0" i="0" strike="noStrike" cap="none" spc="0" baseline="0">
                <a:solidFill>
                  <a:srgbClr val="000000"/>
                </a:solidFill>
                <a:effectLst/>
                <a:latin typeface="Helvetica"/>
                <a:ea typeface="Helvetica"/>
                <a:cs typeface="Helvetica"/>
              </a:rPr>
              <a:t>Nezapomínejte, že účinnost OOP ovlivňují i jiné faktory jako vousy. Operátoři, kteří mají vousy, by měli používat respirátory s přívodem vzduchu, aby se jim do nich nedostal prach.</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cs" sz="1200" b="0" i="0" strike="noStrike" cap="none" spc="0" baseline="0">
                <a:solidFill>
                  <a:srgbClr val="000000"/>
                </a:solidFill>
                <a:effectLst/>
                <a:latin typeface="Helvetica"/>
                <a:ea typeface="Helvetica"/>
                <a:cs typeface="Helvetica"/>
              </a:rPr>
              <a:t>Po použití OOP vyčistěte (dle potřeby) a ukliďte je na patřičné místo. Čištění OOP jako oblečení je záležitostí zaměstnavatele.</a:t>
            </a:r>
          </a:p>
          <a:p>
            <a:pPr algn="l">
              <a:lnSpc>
                <a:spcPts val="2300"/>
              </a:lnSpc>
              <a:spcBef>
                <a:spcPts val="600"/>
              </a:spcBef>
              <a:spcAft>
                <a:spcPts val="600"/>
              </a:spcAft>
            </a:pPr>
            <a:r>
              <a:rPr lang="cs" sz="1200" b="0" i="0" strike="noStrike" cap="none" spc="0" baseline="0">
                <a:solidFill>
                  <a:srgbClr val="000000"/>
                </a:solidFill>
                <a:effectLst/>
                <a:latin typeface="Helvetica"/>
                <a:ea typeface="Helvetica"/>
                <a:cs typeface="Helvetica"/>
              </a:rPr>
              <a:t>Zaměstnanci si za žádných okolností nesmějí brát OOP domů.</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Níže uvádíme osvědčené postupy při čištění OOP. </a:t>
            </a:r>
            <a:r>
              <a:rPr lang="cs" sz="1200" b="0" i="0" strike="noStrike" cap="none" spc="0" baseline="0">
                <a:solidFill>
                  <a:srgbClr val="000000"/>
                </a:solidFill>
                <a:effectLst/>
                <a:latin typeface="Calibri"/>
                <a:ea typeface="Calibri"/>
                <a:cs typeface="Calibri"/>
              </a:rPr>
              <a:t>Vedle videa vidíte graf, kde červený sloupek ukazuje koncentraci prachu v mg/m3.</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Měření koncentrace prachu se nevztahuje k dýchatelnému krystalickému oxidu křemičitému, nýbrž je založeno na smíšeném kvantitativním přístupu. Důležitá není hodnota koncentrace prachu, nýbrž relativní rozdíl mezi úrovněmi expozice během doporučovaného postupu a jiných postupů.</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cs" sz="1800" b="0" i="0" strike="noStrike" cap="none" spc="0" baseline="0">
                <a:solidFill>
                  <a:srgbClr val="000000"/>
                </a:solidFill>
                <a:effectLst/>
                <a:latin typeface="Calibri"/>
                <a:ea typeface="Calibri"/>
                <a:cs typeface="Calibri"/>
              </a:rPr>
              <a:t>OOP by se měly používat jen jako </a:t>
            </a:r>
            <a:r>
              <a:rPr lang="cs" sz="1800" b="1" i="0" strike="noStrike" cap="none" spc="0" baseline="0">
                <a:solidFill>
                  <a:srgbClr val="000000"/>
                </a:solidFill>
                <a:effectLst/>
                <a:latin typeface="Calibri"/>
                <a:ea typeface="Calibri"/>
                <a:cs typeface="Calibri"/>
              </a:rPr>
              <a:t>poslední možnost</a:t>
            </a:r>
            <a:r>
              <a:rPr lang="cs" sz="1800" b="0" i="0" strike="noStrike" cap="none" spc="0" baseline="0">
                <a:solidFill>
                  <a:srgbClr val="000000"/>
                </a:solidFill>
                <a:effectLst/>
                <a:latin typeface="Calibri"/>
                <a:ea typeface="Calibri"/>
                <a:cs typeface="Calibri"/>
              </a:rPr>
              <a:t>, když se ukáže, že všechna ostatní opatření nestačí k řízení expozice vůči prachu. Pokud jsou OOP potřebné, jejich používání by mělo být sledováno a kontrolováno.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7746273" y="429114"/>
            <a:ext cx="407107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O OSVĚDČENÝCH POSTUPECH PŘI POUŽÍVÁNÍ OSOBNÍCH OCHRANNÝCH PROSTŘEDKŮ (OOP)</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012799" cy="850900"/>
          </a:xfrm>
        </p:spPr>
        <p:txBody>
          <a:bodyPr/>
          <a:lstStyle/>
          <a:p>
            <a:r>
              <a:rPr lang="cs" sz="3000" b="1" i="0" strike="noStrike" cap="none" spc="0" baseline="0" dirty="0">
                <a:solidFill>
                  <a:srgbClr val="FFFFFF"/>
                </a:solidFill>
                <a:effectLst/>
                <a:latin typeface="Helvetica"/>
                <a:ea typeface="Helvetica"/>
                <a:cs typeface="Helvetica"/>
              </a:rPr>
              <a:t>ŠKOLENÍ O OSVĚDČENÝCH POSTUPECH PŘI POUŽÍVÁNÍ OSOBNÍCH OCHRANNÝCH PROSTŘEDKŮ (OOP)</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661564" y="235527"/>
            <a:ext cx="4100945" cy="10181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828603"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lstStyle/>
          <a:p>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r>
              <a:rPr lang="cs" sz="1800" b="0" i="0" strike="noStrike" cap="none" spc="0" baseline="0" dirty="0">
                <a:solidFill>
                  <a:srgbClr val="000000"/>
                </a:solidFill>
                <a:effectLst/>
                <a:latin typeface="Helvetica"/>
                <a:ea typeface="Helvetica"/>
                <a:cs typeface="Helvetica"/>
              </a:rPr>
              <a:t>Během tohoto školení se dozvíte: </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Co jsou osobní </a:t>
            </a:r>
            <a:r>
              <a:rPr lang="cs" sz="1800" b="1" i="0" strike="noStrike" cap="none" spc="0" baseline="0" dirty="0">
                <a:solidFill>
                  <a:srgbClr val="000000"/>
                </a:solidFill>
                <a:effectLst/>
                <a:latin typeface="Helvetica"/>
                <a:ea typeface="Helvetica"/>
                <a:cs typeface="Helvetica"/>
              </a:rPr>
              <a:t>ochranné prostředky (OOP)</a:t>
            </a:r>
            <a:r>
              <a:rPr lang="cs" sz="1800" b="0" i="0" strike="noStrike" cap="none" spc="0" baseline="0" dirty="0">
                <a:solidFill>
                  <a:srgbClr val="000000"/>
                </a:solidFill>
                <a:effectLst/>
                <a:latin typeface="Helvetica"/>
                <a:ea typeface="Helvetica"/>
                <a:cs typeface="Helvetica"/>
              </a:rPr>
              <a:t> a jak mohou přispět k minimalizaci expozice vůči škodlivému RCS</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Kdy a jak OOP nosit</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Osvědčené postupy při používání OOP</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342900" indent="-342900">
              <a:buFont typeface="Arial" panose="020B0604020202020204" pitchFamily="34" charset="0"/>
              <a:buChar char="•"/>
            </a:pPr>
            <a:endParaRPr lang="en-US" sz="1800" dirty="0"/>
          </a:p>
          <a:p>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OOP jsou jedním z pěti hlavních nástrojů k omezování prašnosti.</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TYPY OOP</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Ochranná sluchátka</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Přilba</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Ochranné brýle</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Rouška / prostředky chránící dýchací soustavu</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Overal</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Bunda</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Vysoké boty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Rukavice</a:t>
            </a:r>
          </a:p>
          <a:p>
            <a:endParaRPr lang="en-US" sz="1800" dirty="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PROČ POUŽÍVAT OOP?</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nchor="t"/>
          <a:lstStyle/>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OOP svého uživatele chrání před fyzickou újmou a nebezpečími na pracovišti včetně dýchatelného krystalického oxidu křemičitého</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Používání OOP (v případě potřeby) je důležité, protože se jedná o preventivní opatření při řízení rizik</a:t>
            </a:r>
          </a:p>
          <a:p>
            <a:pPr marL="342900" indent="-34290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Prostředky pro ochranu dýchací soustavy přispívají ke zmírnění expozice vůči škodlivému dýchatelnému krystalickému oxidu křemičitému (RCS)</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RIZIKA TÉTO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61600"/>
            <a:ext cx="6010418"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Správné fungování tohoto prostředku má zásadní význam pro naši ochranu před RCS</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4322295" cy="3232572"/>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Jelikož OOP chrání jen toho, kdo je nosí, a jelikož mohou být použity nesprávně či mohou být poškozeny, nejsou zcela spolehlivé. </a:t>
            </a:r>
          </a:p>
          <a:p>
            <a:pPr>
              <a:lnSpc>
                <a:spcPts val="2700"/>
              </a:lnSpc>
            </a:pPr>
            <a:r>
              <a:rPr lang="cs" sz="1800" b="0" i="0" strike="noStrike" cap="none" spc="0" baseline="0" dirty="0">
                <a:solidFill>
                  <a:srgbClr val="000000"/>
                </a:solidFill>
                <a:effectLst/>
                <a:latin typeface="Helvetica"/>
                <a:ea typeface="Helvetica"/>
                <a:cs typeface="Helvetica"/>
              </a:rPr>
              <a:t>Pracovníci by OOP měli nosit, jen pokud jsou k tomu vyzváni, a </a:t>
            </a:r>
            <a:r>
              <a:rPr lang="cs" sz="1800" b="1" i="0" strike="noStrike" cap="none" spc="0" baseline="0" dirty="0">
                <a:solidFill>
                  <a:srgbClr val="000000"/>
                </a:solidFill>
                <a:effectLst/>
                <a:latin typeface="Helvetica"/>
                <a:ea typeface="Helvetica"/>
                <a:cs typeface="Helvetica"/>
              </a:rPr>
              <a:t>jen jako poslední možnost poté, co se ostatní opatření ukážou jako neúčinná</a:t>
            </a:r>
            <a:r>
              <a:rPr lang="cs" sz="1800" b="0" i="0" strike="noStrike" cap="none" spc="0" baseline="0" dirty="0">
                <a:solidFill>
                  <a:srgbClr val="000000"/>
                </a:solidFill>
                <a:effectLst/>
                <a:latin typeface="Helvetica"/>
                <a:ea typeface="Helvetica"/>
                <a:cs typeface="Helvetica"/>
              </a:rPr>
              <a:t>.</a:t>
            </a:r>
          </a:p>
          <a:p>
            <a:endParaRPr lang="en-US" sz="1800" dirty="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a:src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r>
              <a:rPr lang="cs" sz="3000" b="1" i="0" strike="noStrike" cap="none" spc="0" baseline="0" dirty="0">
                <a:solidFill>
                  <a:srgbClr val="F6A317"/>
                </a:solidFill>
                <a:effectLst/>
                <a:latin typeface="Helvetica"/>
                <a:ea typeface="Helvetica"/>
                <a:cs typeface="Helvetica"/>
              </a:rPr>
              <a:t>HIERARCHIE ŘÍZENÍ RIZIK</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JAKÉ OOP POUŽÍVÁME?</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p:txBody>
          <a:bodyPr/>
          <a:lstStyle/>
          <a:p>
            <a:pPr>
              <a:lnSpc>
                <a:spcPts val="2300"/>
              </a:lnSpc>
              <a:spcBef>
                <a:spcPts val="600"/>
              </a:spcBef>
              <a:spcAft>
                <a:spcPts val="600"/>
              </a:spcAft>
              <a:defRPr/>
            </a:pPr>
            <a:r>
              <a:rPr lang="cs" sz="1800" b="0" i="0" strike="noStrike" cap="none" spc="0" baseline="0" dirty="0">
                <a:solidFill>
                  <a:srgbClr val="FF0000"/>
                </a:solidFill>
                <a:effectLst/>
                <a:latin typeface="Helvetica"/>
                <a:ea typeface="Helvetica"/>
                <a:cs typeface="Helvetica"/>
              </a:rPr>
              <a:t>Text pro školitele – zadejte informace o OOP, které se týkají vašeho pracovního kontextu.</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src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KONTROLA POŠKOZENÍ</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p:txBody>
          <a:bodyPr/>
          <a:lstStyle/>
          <a:p>
            <a:pPr>
              <a:spcAft>
                <a:spcPts val="1000"/>
              </a:spcAft>
            </a:pPr>
            <a:r>
              <a:rPr lang="cs" sz="1800" b="0" i="0" strike="noStrike" cap="none" spc="0" baseline="0" dirty="0">
                <a:solidFill>
                  <a:srgbClr val="000000"/>
                </a:solidFill>
                <a:effectLst/>
                <a:latin typeface="Helvetica"/>
                <a:ea typeface="Helvetica"/>
                <a:cs typeface="Helvetica"/>
              </a:rPr>
              <a:t>Před nasazením OOP zkontrolujte, zda nejsou poškozeny: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Trhliny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Natržení</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Úniky</a:t>
            </a:r>
          </a:p>
          <a:p>
            <a:pPr marL="285750" indent="-285750">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Praskliny (přilby, roušky, ochranné brýle, chrániče prstů)</a:t>
            </a:r>
          </a:p>
          <a:p>
            <a:r>
              <a:rPr lang="cs" sz="1800" b="1" i="0" strike="noStrike" cap="none" spc="0" baseline="0" dirty="0">
                <a:solidFill>
                  <a:srgbClr val="000000"/>
                </a:solidFill>
                <a:effectLst/>
                <a:latin typeface="Helvetica"/>
                <a:ea typeface="Helvetica"/>
                <a:cs typeface="Helvetica"/>
              </a:rPr>
              <a:t>Poškozené OOP okamžitě nahraďte. </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1906292" y="3217030"/>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309248" y="3505895"/>
            <a:ext cx="2681055" cy="369332"/>
          </a:xfrm>
          <a:prstGeom prst="rect">
            <a:avLst/>
          </a:prstGeom>
          <a:noFill/>
        </p:spPr>
        <p:txBody>
          <a:bodyPr wrap="none" rtlCol="0">
            <a:spAutoFit/>
          </a:bodyPr>
          <a:lstStyle/>
          <a:p>
            <a:r>
              <a:rPr lang="cs" b="0" i="0" strike="noStrike" cap="none" spc="0" baseline="0" dirty="0">
                <a:solidFill>
                  <a:srgbClr val="000000"/>
                </a:solidFill>
                <a:effectLst/>
                <a:latin typeface="Helvetica"/>
                <a:ea typeface="Helvetica"/>
                <a:cs typeface="Helvetica"/>
              </a:rPr>
              <a:t>(overaly, rukavice, obuv)</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SPRÁVNÉ POUŽÍVÁNÍ</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spcAft>
                <a:spcPts val="1000"/>
              </a:spcAft>
            </a:pPr>
            <a:r>
              <a:rPr lang="cs" sz="1800" b="0" i="0" strike="noStrike" cap="none" spc="0" baseline="0" dirty="0">
                <a:solidFill>
                  <a:srgbClr val="000000"/>
                </a:solidFill>
                <a:effectLst/>
                <a:latin typeface="Helvetica"/>
                <a:ea typeface="Helvetica"/>
                <a:cs typeface="Helvetica"/>
              </a:rPr>
              <a:t>Při nasazování OOP je třeba zkontrolovat:</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Zda nositeli dobře sedí</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Zda neomezuje schopnost nositele vykonat úkon bezpečně (např. příliš omezené zorné pole)</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Zda je kompatibilní s dalšími OOP</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PO POUŽITÍ</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Je-li to možné, odstraňte prach z OOP například pomocí vzduchové sprchy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Zašpiněné oblečení a vybavení uchovávejte v určeném místě</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Neberte si špinavé OOP domů</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OOP nahrazujte novými podle pokynů výrobce</a:t>
            </a:r>
          </a:p>
          <a:p>
            <a:pPr marL="285750" indent="-285750">
              <a:buFont typeface="Arial" panose="020B0604020202020204" pitchFamily="34" charset="0"/>
              <a:buChar char="•"/>
            </a:pPr>
            <a:endParaRPr lang="en-US" sz="1800" dirty="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FILTRY</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Respirátory a filtry proti prachu se obvykle klasifikují jako FFP1, FFP2 a FFP3.  </a:t>
            </a:r>
          </a:p>
          <a:p>
            <a:pPr marL="285750" indent="-28575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Jelikož dýchatelný krystalický oxid křemičitý je považován za vysoce rizikový škodlivý prach, v závislosti na hodnocení rizika noste respirátory proti prachu s filtry třídy FFP2 nebo FFP3 nebo filtry třídy N95 či vyšší. </a:t>
            </a:r>
          </a:p>
          <a:p>
            <a:pPr marL="285750" indent="-28575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Klasifikace respirátoru je patrná z jeho značení</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ČIŠTĚNÍ OBLEČENÍ</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r>
              <a:rPr lang="cs" sz="1800" b="0" i="0" strike="noStrike" cap="none" spc="0" baseline="0" dirty="0">
                <a:solidFill>
                  <a:srgbClr val="000000"/>
                </a:solidFill>
                <a:effectLst/>
                <a:latin typeface="Helvetica"/>
                <a:ea typeface="Helvetica"/>
                <a:cs typeface="Helvetica"/>
              </a:rPr>
              <a:t>Chcete-li zamezit zbytečné expozici vůči prachu, vždy používejte patřičné čisticí prostředky, pokud jsou k dispozici.</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OOP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r>
              <a:rPr lang="cs" sz="1600" b="1" i="0" strike="noStrike" cap="none" spc="0" baseline="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Dodržujte pokyny výrobce</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Zajistěte, aby OOP dobře sedělo. Účinnost prostředků na ochranu dýchací soustavy nesmí být narušována vousy.</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Ověřte, zda jsou OOP kompatibilní, pokud jsou kombinovány</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Opakovaně použitelné OOP po použití očistěte a uložte na určené čisté místo</a:t>
            </a:r>
          </a:p>
          <a:p>
            <a:pPr marL="285750" indent="-285750">
              <a:spcAft>
                <a:spcPts val="1000"/>
              </a:spcAft>
              <a:buSzPct val="85000"/>
              <a:buFont typeface=".Apple Color Emoji UI"/>
              <a:buChar char="✅"/>
            </a:pPr>
            <a:r>
              <a:rPr lang="cs" sz="1600" b="0" i="0" strike="noStrike" cap="none" spc="0" baseline="0">
                <a:solidFill>
                  <a:srgbClr val="000000"/>
                </a:solidFill>
                <a:effectLst/>
                <a:latin typeface="Helvetica"/>
                <a:ea typeface="Helvetica"/>
                <a:cs typeface="Helvetica"/>
              </a:rPr>
              <a:t>Špinavé overaly oddělte od čistého oblečení a zajistěte pravidelné praní</a:t>
            </a:r>
          </a:p>
          <a:p>
            <a:r>
              <a:rPr lang="cs" sz="1600" b="1" i="0" strike="noStrike" cap="none" spc="0" baseline="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Nepoužívejte OOP, které jsou poškozené či nadměrně opotřebované</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Nepoužívejte OOP, když to není nutné. Některé OOP mohou omezovat vaši schopnost provádět úkony bezpečně.</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Neberte si OOP domů</a:t>
            </a:r>
          </a:p>
          <a:p>
            <a:pPr marL="285750" indent="-285750">
              <a:buSzPct val="85000"/>
              <a:buFont typeface=".Apple Color Emoji UI"/>
              <a:buChar char="✅"/>
            </a:pPr>
            <a:endParaRPr lang="en-US"/>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Při používání OOP mějte na paměti tři jednoduché zásady:</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Kontrolujte, zda OOP nevykazují známky poškození</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Zajistěte, aby OOP dobře seděly (a aby účinnost prostředků na ochranu dýchací soustavy nenarušovaly vousy)</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Po použití OOP uložte na vhodné čisté místo</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FF0000"/>
                </a:solidFill>
                <a:effectLst/>
                <a:latin typeface="Helvetica"/>
                <a:ea typeface="Helvetica"/>
                <a:cs typeface="Helvetica"/>
              </a:rPr>
              <a:t>Školitel může přidat kontextuální závěry</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DALŠÍ ZDROJE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6414865"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7" history="0"/>
              </a:rPr>
              <a:t>Osobní ochranné prostředky – osvědčené postupy (list 2.1.15)</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8"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9" history="0"/>
              </a:rPr>
              <a:t>Průvodce NEPSI pro MSP</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3447"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a:t>
            </a:r>
            <a:r>
              <a:rPr lang="cs" b="1" i="0" strike="noStrike" cap="none" spc="0" baseline="0" dirty="0">
                <a:solidFill>
                  <a:srgbClr val="000000"/>
                </a:solidFill>
                <a:effectLst/>
                <a:latin typeface="Calibri"/>
                <a:ea typeface="Calibri"/>
                <a:cs typeface="Calibri"/>
              </a:rPr>
              <a:t> 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10" history="0"/>
              </a:rPr>
              <a:t>training.nepsi.eu</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47BB3E7-B45B-471F-83F9-1F08D0D723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TotalTime>
  <Words>1498</Words>
  <Application>Microsoft Office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Bhavya</cp:lastModifiedBy>
  <cp:revision>47</cp:revision>
  <dcterms:created xsi:type="dcterms:W3CDTF">2020-01-29T17:43:15Z</dcterms:created>
  <dcterms:modified xsi:type="dcterms:W3CDTF">2022-09-12T12:49:42Z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