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1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8.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56" r:id="rId5"/>
    <p:sldId id="280" r:id="rId6"/>
    <p:sldId id="278" r:id="rId7"/>
    <p:sldId id="257" r:id="rId8"/>
    <p:sldId id="276" r:id="rId9"/>
    <p:sldId id="258" r:id="rId10"/>
    <p:sldId id="274" r:id="rId11"/>
    <p:sldId id="279" r:id="rId12"/>
    <p:sldId id="267" r:id="rId13"/>
    <p:sldId id="259" r:id="rId14"/>
    <p:sldId id="260" r:id="rId15"/>
    <p:sldId id="261" r:id="rId16"/>
    <p:sldId id="262" r:id="rId17"/>
    <p:sldId id="277" r:id="rId18"/>
    <p:sldId id="270" r:id="rId19"/>
    <p:sldId id="268" r:id="rId20"/>
    <p:sldId id="264" r:id="rId21"/>
    <p:sldId id="266" r:id="rId22"/>
    <p:sldId id="263" r:id="rId23"/>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F1B600"/>
    <a:srgbClr val="A57F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09ECB5-9CFD-4359-8BD6-A9ED08CFE991}" v="16" dt="2022-10-04T18:42:46.9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56" autoAdjust="0"/>
    <p:restoredTop sz="75493"/>
  </p:normalViewPr>
  <p:slideViewPr>
    <p:cSldViewPr snapToGrid="0" snapToObjects="1">
      <p:cViewPr varScale="1">
        <p:scale>
          <a:sx n="55" d="100"/>
          <a:sy n="55" d="100"/>
        </p:scale>
        <p:origin x="1488" y="108"/>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rtotojas svečias" providerId="Windows Live" clId="Web-{1409ECB5-9CFD-4359-8BD6-A9ED08CFE991}"/>
    <pc:docChg chg="modSld">
      <pc:chgData name="Vartotojas svečias" userId="" providerId="Windows Live" clId="Web-{1409ECB5-9CFD-4359-8BD6-A9ED08CFE991}" dt="2022-10-04T18:42:44.697" v="12" actId="20577"/>
      <pc:docMkLst>
        <pc:docMk/>
      </pc:docMkLst>
      <pc:sldChg chg="modSp">
        <pc:chgData name="Vartotojas svečias" userId="" providerId="Windows Live" clId="Web-{1409ECB5-9CFD-4359-8BD6-A9ED08CFE991}" dt="2022-10-04T18:37:57.784" v="2" actId="14100"/>
        <pc:sldMkLst>
          <pc:docMk/>
          <pc:sldMk cId="695964686" sldId="256"/>
        </pc:sldMkLst>
        <pc:spChg chg="mod">
          <ac:chgData name="Vartotojas svečias" userId="" providerId="Windows Live" clId="Web-{1409ECB5-9CFD-4359-8BD6-A9ED08CFE991}" dt="2022-10-04T18:37:57.784" v="2" actId="14100"/>
          <ac:spMkLst>
            <pc:docMk/>
            <pc:sldMk cId="695964686" sldId="256"/>
            <ac:spMk id="3" creationId="{43302E89-B061-3248-A4DD-EEC96D8F9285}"/>
          </ac:spMkLst>
        </pc:spChg>
      </pc:sldChg>
      <pc:sldChg chg="modSp">
        <pc:chgData name="Vartotojas svečias" userId="" providerId="Windows Live" clId="Web-{1409ECB5-9CFD-4359-8BD6-A9ED08CFE991}" dt="2022-10-04T18:42:44.697" v="12" actId="20577"/>
        <pc:sldMkLst>
          <pc:docMk/>
          <pc:sldMk cId="1828576907" sldId="264"/>
        </pc:sldMkLst>
        <pc:spChg chg="mod">
          <ac:chgData name="Vartotojas svečias" userId="" providerId="Windows Live" clId="Web-{1409ECB5-9CFD-4359-8BD6-A9ED08CFE991}" dt="2022-10-04T18:42:44.697" v="12" actId="20577"/>
          <ac:spMkLst>
            <pc:docMk/>
            <pc:sldMk cId="1828576907" sldId="264"/>
            <ac:spMk id="3" creationId="{8D1981DF-FF6D-334E-A61C-977A636291F3}"/>
          </ac:spMkLst>
        </pc:spChg>
      </pc:sldChg>
      <pc:sldChg chg="modSp">
        <pc:chgData name="Vartotojas svečias" userId="" providerId="Windows Live" clId="Web-{1409ECB5-9CFD-4359-8BD6-A9ED08CFE991}" dt="2022-10-04T18:38:03.472" v="5" actId="20577"/>
        <pc:sldMkLst>
          <pc:docMk/>
          <pc:sldMk cId="3735847762" sldId="280"/>
        </pc:sldMkLst>
        <pc:spChg chg="mod">
          <ac:chgData name="Vartotojas svečias" userId="" providerId="Windows Live" clId="Web-{1409ECB5-9CFD-4359-8BD6-A9ED08CFE991}" dt="2022-10-04T18:38:03.472" v="5" actId="20577"/>
          <ac:spMkLst>
            <pc:docMk/>
            <pc:sldMk cId="3735847762" sldId="280"/>
            <ac:spMk id="3" creationId="{778F63C9-1C70-4F4D-9234-7DEE4FC33B21}"/>
          </ac:spMkLst>
        </pc:spChg>
      </pc:sldChg>
    </pc:docChg>
  </pc:docChgLst>
  <pc:docChgLst>
    <pc:chgData name="Samuel Davies" userId="4bb99b2c-4e56-4c10-ad8a-c1b2d904d94c" providerId="ADAL" clId="{5E55D33E-0B2C-664C-8FE1-D2D62377BCBE}"/>
    <pc:docChg chg="modSld">
      <pc:chgData name="Samuel Davies" userId="4bb99b2c-4e56-4c10-ad8a-c1b2d904d94c" providerId="ADAL" clId="{5E55D33E-0B2C-664C-8FE1-D2D62377BCBE}" dt="2020-12-09T21:34:05.782" v="9" actId="20577"/>
      <pc:docMkLst>
        <pc:docMk/>
      </pc:docMkLst>
      <pc:sldChg chg="modNotesTx">
        <pc:chgData name="Samuel Davies" userId="4bb99b2c-4e56-4c10-ad8a-c1b2d904d94c" providerId="ADAL" clId="{5E55D33E-0B2C-664C-8FE1-D2D62377BCBE}" dt="2020-12-09T20:34:13.531" v="3" actId="113"/>
        <pc:sldMkLst>
          <pc:docMk/>
          <pc:sldMk cId="1510151397" sldId="257"/>
        </pc:sldMkLst>
      </pc:sldChg>
      <pc:sldChg chg="modNotesTx">
        <pc:chgData name="Samuel Davies" userId="4bb99b2c-4e56-4c10-ad8a-c1b2d904d94c" providerId="ADAL" clId="{5E55D33E-0B2C-664C-8FE1-D2D62377BCBE}" dt="2020-12-09T20:34:26.843" v="4" actId="20577"/>
        <pc:sldMkLst>
          <pc:docMk/>
          <pc:sldMk cId="361266669" sldId="274"/>
        </pc:sldMkLst>
      </pc:sldChg>
      <pc:sldChg chg="modSp mod">
        <pc:chgData name="Samuel Davies" userId="4bb99b2c-4e56-4c10-ad8a-c1b2d904d94c" providerId="ADAL" clId="{5E55D33E-0B2C-664C-8FE1-D2D62377BCBE}" dt="2020-12-09T21:34:05.782" v="9" actId="20577"/>
        <pc:sldMkLst>
          <pc:docMk/>
          <pc:sldMk cId="3735847762" sldId="280"/>
        </pc:sldMkLst>
        <pc:spChg chg="mod">
          <ac:chgData name="Samuel Davies" userId="4bb99b2c-4e56-4c10-ad8a-c1b2d904d94c" providerId="ADAL" clId="{5E55D33E-0B2C-664C-8FE1-D2D62377BCBE}" dt="2020-12-09T21:34:05.782" v="9" actId="20577"/>
          <ac:spMkLst>
            <pc:docMk/>
            <pc:sldMk cId="3735847762" sldId="280"/>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10/4/2022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slide" Target="../slides/slide16.xml"/><Relationship Id="rId4"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7.xml"/><Relationship Id="rId4"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8.xml"/><Relationship Id="rId4"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slide" Target="../slides/slide19.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35853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1169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Didelis įkvepiamo kristalinio silicio dioksido (ĮKSD) poveikis ilguoju laikotarpiu gali rimtai paveikti darbuotojų sveikatą. Dėl šios priežasties svarbu, kad darbuotojai išmanytų gerąją patirtį, padedančią išvengti arba sumažinti silicio dulkių poveikį. </a:t>
            </a:r>
          </a:p>
          <a:p>
            <a:pPr marL="0" marR="0" lvl="0" indent="0" algn="l" defTabSz="914400" rtl="0" eaLnBrk="1" fontAlgn="auto" latinLnBrk="0" hangingPunct="1">
              <a:lnSpc>
                <a:spcPct val="100000"/>
              </a:lnSpc>
              <a:spcBef>
                <a:spcPct val="0"/>
              </a:spcBef>
              <a:spcAft>
                <a:spcPct val="0"/>
              </a:spcAft>
              <a:buClrTx/>
              <a:buSzTx/>
              <a:buFontTx/>
              <a:buNone/>
              <a:defRPr/>
            </a:pPr>
            <a:r>
              <a:rPr lang="en-GB" sz="1200" b="0" i="0" kern="1200">
                <a:solidFill>
                  <a:schemeClr val="tx1"/>
                </a:solidFill>
                <a:effectLst/>
                <a:latin typeface="+mn-lt"/>
                <a:ea typeface="+mn-ea"/>
                <a:cs typeface="+mn-cs"/>
              </a:rPr>
              <a:t> </a:t>
            </a:r>
          </a:p>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Helvetica"/>
                <a:cs typeface="Helvetica"/>
              </a:rPr>
              <a:t>Šioje „PowerPoint“ mokomojoje medžiagoje apžvelgtas teisingas asmens apsaugos priemonių (AAP) naudojimas darbuotojams, veikiamiems įkvepiamojo kristalinio silicio (ĮKSD) dulkių. </a:t>
            </a:r>
          </a:p>
          <a:p>
            <a:endParaRPr lang="en-US" sz="1200" b="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651251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993146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lt" sz="1200" b="0" i="0" strike="noStrike" cap="none" spc="0" baseline="0">
                <a:solidFill>
                  <a:srgbClr val="000000"/>
                </a:solidFill>
                <a:effectLst/>
                <a:latin typeface="+mn-lt"/>
                <a:ea typeface="Helvetica"/>
                <a:cs typeface="Helvetica"/>
              </a:rPr>
              <a:t>AAP yra bet koks apsauginis drabužis arba įranga, skirta apsaugoti ją dėvinčiojo kūną nuo sužeidimų ar infekcijos. </a:t>
            </a:r>
          </a:p>
          <a:p>
            <a:pPr algn="l">
              <a:lnSpc>
                <a:spcPts val="2300"/>
              </a:lnSpc>
              <a:spcBef>
                <a:spcPts val="600"/>
              </a:spcBef>
              <a:spcAft>
                <a:spcPts val="600"/>
              </a:spcAft>
            </a:pPr>
            <a:endParaRPr lang="en-GB" sz="1200" b="0" i="0" kern="1200">
              <a:solidFill>
                <a:schemeClr val="tx1"/>
              </a:solidFill>
              <a:effectLst/>
              <a:latin typeface="+mn-lt"/>
              <a:ea typeface="+mn-ea"/>
              <a:cs typeface="+mn-cs"/>
            </a:endParaRPr>
          </a:p>
          <a:p>
            <a:pPr algn="l">
              <a:lnSpc>
                <a:spcPts val="2300"/>
              </a:lnSpc>
              <a:spcBef>
                <a:spcPts val="600"/>
              </a:spcBef>
              <a:spcAft>
                <a:spcPts val="600"/>
              </a:spcAft>
            </a:pPr>
            <a:r>
              <a:rPr lang="lt" sz="1200" b="0" i="0" strike="noStrike" cap="none" spc="0" baseline="0">
                <a:solidFill>
                  <a:srgbClr val="000000"/>
                </a:solidFill>
                <a:effectLst/>
                <a:latin typeface="+mn-lt"/>
                <a:ea typeface="Helvetica"/>
                <a:cs typeface="Helvetica"/>
              </a:rPr>
              <a:t>AAP turi būti prieinamos visose darbo vietose, tačiau jos turėtų būti naudojamos tik kraštutiniu atveju, išbandžius visas kontrolės priemones, kai jos neužtikrina pakankamos dulkių poveikio kontrolės.</a:t>
            </a:r>
          </a:p>
          <a:p>
            <a:endParaRPr lang="en-US">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551006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15840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Toliau pateiktoje diagramoje nurodyta rizikos valdymo proceso santrauka tiek iš darbdavio, tiek iš darbuotojo perspektyvos, kiek tai susiję su įkvepiamo kristalinio silicio dioksido kontrole. Įmonių taikomų sveikatos ir saugos sistemų turi laikytis tiek darbuotojai, tiek darbdaviai.</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02475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ts val="2300"/>
              </a:lnSpc>
              <a:spcBef>
                <a:spcPts val="600"/>
              </a:spcBef>
              <a:spcAft>
                <a:spcPts val="600"/>
              </a:spcAft>
              <a:buClrTx/>
              <a:buSzTx/>
              <a:buFontTx/>
              <a:buNone/>
              <a:defRPr/>
            </a:pPr>
            <a:r>
              <a:rPr lang="lt" sz="1200" b="0" i="0" strike="noStrike" cap="none" spc="0" baseline="0">
                <a:solidFill>
                  <a:srgbClr val="000000"/>
                </a:solidFill>
                <a:effectLst/>
                <a:latin typeface="+mn-lt"/>
                <a:ea typeface="Helvetica"/>
                <a:cs typeface="Helvetica"/>
              </a:rPr>
              <a:t>AAP turėtų būti dėvimos tik gavus specialius nurodymus ir turėtų būti pasirenkamos atsižvelgiant į veiksmingumą (pvz., apsaugos koeficientą), patogumą ir patvarumą.</a:t>
            </a:r>
          </a:p>
          <a:p>
            <a:pPr algn="l">
              <a:lnSpc>
                <a:spcPts val="2300"/>
              </a:lnSpc>
              <a:spcBef>
                <a:spcPts val="600"/>
              </a:spcBef>
              <a:spcAft>
                <a:spcPts val="600"/>
              </a:spcAft>
            </a:pPr>
            <a:r>
              <a:rPr lang="lt" sz="1200" b="0" i="0" strike="noStrike" cap="none" spc="0" baseline="0">
                <a:solidFill>
                  <a:srgbClr val="000000"/>
                </a:solidFill>
                <a:effectLst/>
                <a:latin typeface="+mn-lt"/>
                <a:ea typeface="Helvetica"/>
                <a:cs typeface="Helvetica"/>
              </a:rPr>
              <a:t>Užduotys, kurias atliekant reikalingos AAP, bus pažymėtos atitinkamais ženklais ir piktogramomis.</a:t>
            </a:r>
          </a:p>
          <a:p>
            <a:pPr algn="l">
              <a:lnSpc>
                <a:spcPts val="2300"/>
              </a:lnSpc>
              <a:spcBef>
                <a:spcPts val="600"/>
              </a:spcBef>
              <a:spcAft>
                <a:spcPts val="600"/>
              </a:spcAft>
            </a:pPr>
            <a:endParaRPr lang="en-GB" sz="1200" b="0" i="0" kern="1200">
              <a:solidFill>
                <a:schemeClr val="tx1"/>
              </a:solidFill>
              <a:effectLst/>
              <a:latin typeface="+mn-lt"/>
              <a:ea typeface="+mn-ea"/>
              <a:cs typeface="+mn-cs"/>
            </a:endParaRPr>
          </a:p>
          <a:p>
            <a:pPr marL="0" marR="0" indent="0" algn="l" defTabSz="914400" rtl="0" eaLnBrk="1" fontAlgn="auto" latinLnBrk="0" hangingPunct="1">
              <a:lnSpc>
                <a:spcPts val="2300"/>
              </a:lnSpc>
              <a:spcBef>
                <a:spcPts val="600"/>
              </a:spcBef>
              <a:spcAft>
                <a:spcPts val="600"/>
              </a:spcAft>
              <a:buClrTx/>
              <a:buSzTx/>
              <a:buFontTx/>
              <a:buNone/>
              <a:defRPr/>
            </a:pPr>
            <a:r>
              <a:rPr lang="lt" sz="1200" b="0" i="0" strike="noStrike" cap="none" spc="0" baseline="0">
                <a:solidFill>
                  <a:srgbClr val="000000"/>
                </a:solidFill>
                <a:effectLst/>
                <a:latin typeface="+mn-lt"/>
                <a:ea typeface="Helvetica"/>
                <a:cs typeface="Helvetica"/>
              </a:rPr>
              <a:t>Atliekant bet kokias užduotis, kurių metu kyla dulkės, būtina vilkėti apsauginius drabužius (kombinezonus). Kad būtų lengviau nustatyti užteršimą dulkėmis, galima naudoti tamsios spalvos kombinezonus.</a:t>
            </a:r>
          </a:p>
          <a:p>
            <a:endParaRPr lang="en-US">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58687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lt" sz="1200" b="0" i="0" strike="noStrike" cap="none" spc="0" baseline="0">
                <a:solidFill>
                  <a:srgbClr val="000000"/>
                </a:solidFill>
                <a:effectLst/>
                <a:latin typeface="+mn-lt"/>
                <a:ea typeface="Helvetica"/>
                <a:cs typeface="+mj-cs"/>
              </a:rPr>
              <a:t>Kai patvirtinama, kad atliekant konkrečią užduotį reikalingos AAP, darbuotojai turėtų įsitikinti, kad jų turima priemonė nėra pažeista ar sudėvėta.</a:t>
            </a:r>
          </a:p>
          <a:p>
            <a:pPr marL="0" indent="0" algn="l">
              <a:lnSpc>
                <a:spcPts val="2300"/>
              </a:lnSpc>
              <a:spcBef>
                <a:spcPts val="600"/>
              </a:spcBef>
              <a:spcAft>
                <a:spcPts val="600"/>
              </a:spcAft>
              <a:buFont typeface="Arial" panose="020B0604020202020204" pitchFamily="34" charset="0"/>
              <a:buNone/>
            </a:pPr>
            <a:r>
              <a:rPr lang="lt" sz="1200" b="0" i="0" strike="noStrike" cap="none" spc="0" baseline="0">
                <a:solidFill>
                  <a:srgbClr val="000000"/>
                </a:solidFill>
                <a:effectLst/>
                <a:latin typeface="+mn-lt"/>
                <a:ea typeface="Helvetica"/>
                <a:cs typeface="+mj-cs"/>
              </a:rPr>
              <a:t>Apgadintos AAP sukelia darbuotojams nereikalingą riziką. Jei priemonė naudojama reguliariai arba keletas darbuotojų ja dalijasi, tikėtina, kad panaudojus keletą kartų arba ilgesnį laiką ji gali būti sugadinta.</a:t>
            </a:r>
          </a:p>
          <a:p>
            <a:pPr marL="0" indent="0" algn="l">
              <a:lnSpc>
                <a:spcPts val="2300"/>
              </a:lnSpc>
              <a:spcBef>
                <a:spcPts val="600"/>
              </a:spcBef>
              <a:spcAft>
                <a:spcPts val="600"/>
              </a:spcAft>
              <a:buFont typeface="Arial" panose="020B0604020202020204" pitchFamily="34" charset="0"/>
              <a:buNone/>
            </a:pPr>
            <a:endParaRPr lang="en-GB" sz="1200" b="0" i="0" kern="1200">
              <a:solidFill>
                <a:schemeClr val="tx1"/>
              </a:solidFill>
              <a:effectLst/>
              <a:latin typeface="+mn-lt"/>
              <a:ea typeface="+mn-ea"/>
              <a:cs typeface="+mj-cs"/>
            </a:endParaRPr>
          </a:p>
          <a:p>
            <a:pPr marL="0" indent="0" algn="l">
              <a:lnSpc>
                <a:spcPts val="2300"/>
              </a:lnSpc>
              <a:spcBef>
                <a:spcPts val="600"/>
              </a:spcBef>
              <a:spcAft>
                <a:spcPts val="600"/>
              </a:spcAft>
              <a:buFont typeface="Arial" panose="020B0604020202020204" pitchFamily="34" charset="0"/>
              <a:buNone/>
            </a:pPr>
            <a:r>
              <a:rPr lang="lt" sz="1200" b="0" i="0" strike="noStrike" cap="none" spc="0" baseline="0">
                <a:solidFill>
                  <a:srgbClr val="000000"/>
                </a:solidFill>
                <a:effectLst/>
                <a:latin typeface="+mn-lt"/>
                <a:ea typeface="Helvetica"/>
                <a:cs typeface="+mj-cs"/>
              </a:rPr>
              <a:t>Kai tik AAP yra apgadinama, jurėtų būti nedelsiant pakeista. </a:t>
            </a: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449390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lt" sz="1200" b="0" i="0" strike="noStrike" cap="none" spc="0" baseline="0">
                <a:solidFill>
                  <a:srgbClr val="000000"/>
                </a:solidFill>
                <a:effectLst/>
                <a:latin typeface="+mn-lt"/>
                <a:ea typeface="Helvetica"/>
                <a:cs typeface="Helvetica"/>
              </a:rPr>
              <a:t>Ne visada patogu dėvėti AAP, tačiau svarbu įsitikinti, kad jos dėvimos teisingai.</a:t>
            </a:r>
          </a:p>
          <a:p>
            <a:pPr algn="l">
              <a:lnSpc>
                <a:spcPts val="2300"/>
              </a:lnSpc>
              <a:spcBef>
                <a:spcPts val="600"/>
              </a:spcBef>
              <a:spcAft>
                <a:spcPts val="600"/>
              </a:spcAft>
            </a:pPr>
            <a:r>
              <a:rPr lang="lt" sz="1200" b="0" i="0" strike="noStrike" cap="none" spc="0" baseline="0">
                <a:solidFill>
                  <a:srgbClr val="000000"/>
                </a:solidFill>
                <a:effectLst/>
                <a:latin typeface="+mn-lt"/>
                <a:ea typeface="Helvetica"/>
                <a:cs typeface="Helvetica"/>
              </a:rPr>
              <a:t>Tokias priemones kaip kaukes, apsauginius akinius ar šalmus reikia pritaikyti pagal naudotojo dydį.</a:t>
            </a:r>
          </a:p>
          <a:p>
            <a:pPr algn="l">
              <a:lnSpc>
                <a:spcPts val="2300"/>
              </a:lnSpc>
              <a:spcBef>
                <a:spcPts val="600"/>
              </a:spcBef>
              <a:spcAft>
                <a:spcPts val="600"/>
              </a:spcAft>
            </a:pPr>
            <a:endParaRPr lang="en-GB" sz="1200" b="0" i="0" kern="1200">
              <a:solidFill>
                <a:schemeClr val="tx1"/>
              </a:solidFill>
              <a:effectLst/>
              <a:latin typeface="+mn-lt"/>
              <a:ea typeface="+mn-ea"/>
              <a:cs typeface="+mn-cs"/>
            </a:endParaRPr>
          </a:p>
          <a:p>
            <a:pPr algn="l">
              <a:lnSpc>
                <a:spcPts val="2300"/>
              </a:lnSpc>
              <a:spcBef>
                <a:spcPts val="600"/>
              </a:spcBef>
              <a:spcAft>
                <a:spcPts val="600"/>
              </a:spcAft>
            </a:pPr>
            <a:r>
              <a:rPr lang="lt" sz="1200" b="0" i="0" strike="noStrike" cap="none" spc="0" baseline="0">
                <a:solidFill>
                  <a:srgbClr val="000000"/>
                </a:solidFill>
                <a:effectLst/>
                <a:latin typeface="+mn-lt"/>
                <a:ea typeface="Helvetica"/>
                <a:cs typeface="Helvetica"/>
              </a:rPr>
              <a:t>Dėvėdami keletą AAP (pvz., kaukę nuo dulkių ir suvirintojo skydelį) užtikrinkite, kad jos dera tarpusavyje.</a:t>
            </a:r>
          </a:p>
          <a:p>
            <a:pPr marL="0" marR="0" indent="0" algn="l" defTabSz="914400" rtl="0" eaLnBrk="1" fontAlgn="auto" latinLnBrk="0" hangingPunct="1">
              <a:lnSpc>
                <a:spcPts val="2300"/>
              </a:lnSpc>
              <a:spcBef>
                <a:spcPts val="600"/>
              </a:spcBef>
              <a:spcAft>
                <a:spcPts val="600"/>
              </a:spcAft>
              <a:buClrTx/>
              <a:buSzTx/>
              <a:buFontTx/>
              <a:buNone/>
              <a:defRPr/>
            </a:pPr>
            <a:r>
              <a:rPr lang="lt" sz="1200" b="0" i="0" strike="noStrike" cap="none" spc="0" baseline="0">
                <a:solidFill>
                  <a:srgbClr val="000000"/>
                </a:solidFill>
                <a:effectLst/>
                <a:latin typeface="+mn-lt"/>
                <a:ea typeface="Helvetica"/>
                <a:cs typeface="Helvetica"/>
              </a:rPr>
              <a:t>Taip pat nepamirškite atsižvelgti į kitus AAP veiksmingumą mažinančius veiksnius, pavyzdžiui, veido plaukus. Kad dulkės nepatektų į kaukę, ant veido plaukų turintys operatoriai turėtų naudoti respiratorius su tiekiamu oru.</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98367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r>
              <a:rPr lang="lt" sz="1200" b="0" i="0" strike="noStrike" cap="none" spc="0" baseline="0">
                <a:solidFill>
                  <a:srgbClr val="000000"/>
                </a:solidFill>
                <a:effectLst/>
                <a:latin typeface="+mn-lt"/>
                <a:ea typeface="Helvetica"/>
                <a:cs typeface="Helvetica"/>
              </a:rPr>
              <a:t>Panaudojus AAP turėtų būti išvalytos (jei būtina) ir laikomos tinkamoje vietoje. AAP, tokias kaip drabužiai, valyti turėtų darbdavys.</a:t>
            </a:r>
          </a:p>
          <a:p>
            <a:pPr algn="l">
              <a:lnSpc>
                <a:spcPts val="2300"/>
              </a:lnSpc>
              <a:spcBef>
                <a:spcPts val="600"/>
              </a:spcBef>
              <a:spcAft>
                <a:spcPts val="600"/>
              </a:spcAft>
            </a:pPr>
            <a:r>
              <a:rPr lang="lt" sz="1200" b="0" i="0" strike="noStrike" cap="none" spc="0" baseline="0">
                <a:solidFill>
                  <a:srgbClr val="000000"/>
                </a:solidFill>
                <a:effectLst/>
                <a:latin typeface="+mn-lt"/>
                <a:ea typeface="Helvetica"/>
                <a:cs typeface="Helvetica"/>
              </a:rPr>
              <a:t>Niekada, jokiomis aplinkybėmis negalima neštis AAP namo.</a:t>
            </a: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336247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1367890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Toliau pateikta geroji patirtis, susijusi su AAP valymu. Šalia vaizdo įrašo nuotraukos matote diagramą ir raudoną stulpelį, vaizduojantį dulkių koncentraciją mg/m3.</a:t>
            </a:r>
          </a:p>
          <a:p>
            <a:endParaRPr lang="en-GB" sz="1200" b="0" i="0" u="none" strike="noStrike" kern="1200">
              <a:solidFill>
                <a:schemeClr val="tx1"/>
              </a:solidFill>
              <a:effectLst/>
              <a:latin typeface="+mn-lt"/>
              <a:ea typeface="+mn-ea"/>
              <a:cs typeface="+mn-cs"/>
            </a:endParaRPr>
          </a:p>
          <a:p>
            <a:r>
              <a:rPr lang="lt" sz="1200" b="0" i="0" strike="noStrike" cap="none" spc="0" baseline="0">
                <a:solidFill>
                  <a:srgbClr val="000000"/>
                </a:solidFill>
                <a:effectLst/>
                <a:latin typeface="+mn-lt"/>
                <a:ea typeface="Calibri"/>
                <a:cs typeface="Calibri"/>
              </a:rPr>
              <a:t>Dulkių koncentracijos matavimas nėra susijęs su įkvepiamu kristaliniu silicio dioksidu, jis pagrįstas pusiau kiekybiniu matavimu. Čia esminė ne dulkių koncentracijos vertė, tačiau santykinis poveikio skirtumas laikantis rekomenduojamų praktikų ir kitų praktikų.</a:t>
            </a:r>
          </a:p>
          <a:p>
            <a:endParaRPr lang="en-US" sz="120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3127318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16</a:t>
            </a:fld>
            <a:endParaRPr lang="en-US"/>
          </a:p>
        </p:txBody>
      </p:sp>
    </p:spTree>
    <p:extLst>
      <p:ext uri="{BB962C8B-B14F-4D97-AF65-F5344CB8AC3E}">
        <p14:creationId xmlns:p14="http://schemas.microsoft.com/office/powerpoint/2010/main" val="29423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lt" sz="1200" b="0" i="0" strike="noStrike" cap="none" spc="0" baseline="0">
                <a:solidFill>
                  <a:srgbClr val="000000"/>
                </a:solidFill>
                <a:effectLst/>
                <a:latin typeface="+mn-lt"/>
                <a:ea typeface="Calibri"/>
                <a:cs typeface="Calibri"/>
              </a:rPr>
              <a:t>AAP reikia naudoti tik </a:t>
            </a:r>
            <a:r>
              <a:rPr lang="lt" sz="1200" b="1" i="0" strike="noStrike" cap="none" spc="0" baseline="0">
                <a:solidFill>
                  <a:srgbClr val="000000"/>
                </a:solidFill>
                <a:effectLst/>
                <a:latin typeface="+mn-lt"/>
                <a:ea typeface="Calibri"/>
                <a:cs typeface="Calibri"/>
              </a:rPr>
              <a:t>kraštutiniu atveju</a:t>
            </a:r>
            <a:r>
              <a:rPr lang="lt" sz="1200" b="0" i="0" strike="noStrike" cap="none" spc="0" baseline="0">
                <a:solidFill>
                  <a:srgbClr val="000000"/>
                </a:solidFill>
                <a:effectLst/>
                <a:latin typeface="+mn-lt"/>
                <a:ea typeface="Calibri"/>
                <a:cs typeface="Calibri"/>
              </a:rPr>
              <a:t>, kai visos kitos priemonės kontroliuoti dulkių poveikį yra nepakankamos. Kai AAP yra būtinos, jų naudojimas turi būti kontroliuojamas ir stebimas.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17</a:t>
            </a:fld>
            <a:endParaRPr lang="en-US"/>
          </a:p>
        </p:txBody>
      </p:sp>
    </p:spTree>
    <p:extLst>
      <p:ext uri="{BB962C8B-B14F-4D97-AF65-F5344CB8AC3E}">
        <p14:creationId xmlns:p14="http://schemas.microsoft.com/office/powerpoint/2010/main" val="2593537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18</a:t>
            </a:fld>
            <a:endParaRPr lang="en-US"/>
          </a:p>
        </p:txBody>
      </p:sp>
    </p:spTree>
    <p:extLst>
      <p:ext uri="{BB962C8B-B14F-4D97-AF65-F5344CB8AC3E}">
        <p14:creationId xmlns:p14="http://schemas.microsoft.com/office/powerpoint/2010/main" val="2401351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19</a:t>
            </a:fld>
            <a:endParaRPr lang="en-US"/>
          </a:p>
        </p:txBody>
      </p:sp>
    </p:spTree>
    <p:extLst>
      <p:ext uri="{BB962C8B-B14F-4D97-AF65-F5344CB8AC3E}">
        <p14:creationId xmlns:p14="http://schemas.microsoft.com/office/powerpoint/2010/main" val="42671045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lt" sz="1000" b="0" i="0" strike="noStrike" cap="none" spc="0" baseline="0">
                <a:solidFill>
                  <a:srgbClr val="000000"/>
                </a:solidFill>
                <a:effectLst/>
                <a:latin typeface="Helvetica"/>
                <a:ea typeface="Helvetica"/>
                <a:cs typeface="Helvetica"/>
              </a:rPr>
              <a:t>Ši mokymo medžiaga sudaro dalį NEPSI gerosios patirties vadovo – apsilankykite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2504625-3DB5-084D-A760-230D3363D4D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11C52AD-058E-0C44-94F6-D2D20091411C}"/>
              </a:ext>
            </a:extLst>
          </p:cNvPr>
          <p:cNvSpPr txBox="1"/>
          <p:nvPr userDrawn="1"/>
        </p:nvSpPr>
        <p:spPr>
          <a:xfrm>
            <a:off x="7746273" y="429114"/>
            <a:ext cx="407107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t" sz="1400" b="1" i="0" strike="noStrike" cap="none" spc="0" baseline="0">
                <a:solidFill>
                  <a:srgbClr val="F6A317"/>
                </a:solidFill>
                <a:effectLst/>
                <a:latin typeface="Helvetica"/>
                <a:ea typeface="Helvetica"/>
                <a:cs typeface="Helvetica"/>
              </a:rPr>
              <a:t>GEROSIOS PATIRTIES MOKYMAS APIE ASMENS APSAUGOS PRIEMONES (AAP)</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tiff"/></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2.tiff"/></Relationships>
</file>

<file path=ppt/slides/_rels/slide1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tiff"/></Relationships>
</file>

<file path=ppt/slides/_rels/slide12.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media" Target="../media/media1.mp4"/><Relationship Id="rId7" Type="http://schemas.openxmlformats.org/officeDocument/2006/relationships/notesSlide" Target="../notesSlides/notesSlide1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9.tiff"/><Relationship Id="rId5" Type="http://schemas.openxmlformats.org/officeDocument/2006/relationships/notesSlide" Target="../notesSlides/notesSlide16.xml"/><Relationship Id="rId4"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0.tiff"/><Relationship Id="rId5" Type="http://schemas.openxmlformats.org/officeDocument/2006/relationships/notesSlide" Target="../notesSlides/notesSlide17.xml"/><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4.xml"/><Relationship Id="rId7" Type="http://schemas.openxmlformats.org/officeDocument/2006/relationships/hyperlink" Target="https://guide.nepsi.eu/sheets" TargetMode="Externa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notesSlide" Target="../notesSlides/notesSlide18.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5.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6"/>
            <a:ext cx="8489976" cy="1440413"/>
          </a:xfrm>
        </p:spPr>
        <p:txBody>
          <a:bodyPr lIns="91440" tIns="45720" rIns="91440" bIns="45720" anchor="t"/>
          <a:lstStyle/>
          <a:p>
            <a:pPr>
              <a:lnSpc>
                <a:spcPct val="100000"/>
              </a:lnSpc>
            </a:pPr>
            <a:r>
              <a:rPr lang="lt" sz="2800" b="1" i="0" strike="noStrike" cap="none" spc="0" baseline="0" dirty="0">
                <a:solidFill>
                  <a:srgbClr val="FFFFFF"/>
                </a:solidFill>
                <a:effectLst/>
                <a:latin typeface="Helvetica"/>
                <a:ea typeface="Helvetica"/>
                <a:cs typeface="Helvetica"/>
              </a:rPr>
              <a:t>GEROSIOS PATIRTIES MOKYMAS</a:t>
            </a:r>
            <a:endParaRPr lang="lt-LT" dirty="0"/>
          </a:p>
          <a:p>
            <a:pPr>
              <a:lnSpc>
                <a:spcPct val="100000"/>
              </a:lnSpc>
            </a:pPr>
            <a:r>
              <a:rPr lang="lt" sz="2800" b="1" i="0" strike="noStrike" cap="none" spc="0" baseline="0" dirty="0">
                <a:solidFill>
                  <a:srgbClr val="FFFFFF"/>
                </a:solidFill>
                <a:effectLst/>
                <a:latin typeface="Helvetica"/>
                <a:ea typeface="Helvetica"/>
                <a:cs typeface="Helvetica"/>
              </a:rPr>
              <a:t>APIE ASMENS APSAUGOS PRIEMONES (AAP)</a:t>
            </a:r>
            <a:endParaRPr lang="lt" dirty="0"/>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753393"/>
            <a:ext cx="7534275" cy="850900"/>
          </a:xfrm>
        </p:spPr>
        <p:txBody>
          <a:bodyPr/>
          <a:lstStyle/>
          <a:p>
            <a:endParaRPr lang="en-US"/>
          </a:p>
        </p:txBody>
      </p:sp>
      <p:sp>
        <p:nvSpPr>
          <p:cNvPr id="2" name="Rectangle 1">
            <a:extLst>
              <a:ext uri="{FF2B5EF4-FFF2-40B4-BE49-F238E27FC236}">
                <a16:creationId xmlns:a16="http://schemas.microsoft.com/office/drawing/2014/main" id="{04702FD7-418C-8F42-A6F8-35403B8ED33E}"/>
              </a:ext>
            </a:extLst>
          </p:cNvPr>
          <p:cNvSpPr/>
          <p:nvPr/>
        </p:nvSpPr>
        <p:spPr>
          <a:xfrm>
            <a:off x="7209692" y="235527"/>
            <a:ext cx="4552817" cy="9953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LT" sz="2800" dirty="0"/>
              <a:t>ĮŽANGA (INSTRUKTORIUI)</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564834" cy="3601153"/>
          </a:xfrm>
        </p:spPr>
        <p:txBody>
          <a:bodyPr lIns="91440" tIns="45720" rIns="91440" bIns="45720" anchor="t"/>
          <a:lstStyle/>
          <a:p>
            <a:pPr>
              <a:lnSpc>
                <a:spcPts val="2400"/>
              </a:lnSpc>
            </a:pPr>
            <a:r>
              <a:rPr lang="lt-LT" sz="1800" dirty="0">
                <a:latin typeface="Helvetica"/>
                <a:cs typeface="Helvetica"/>
              </a:rPr>
              <a:t>Įgyvendindama gerosios patirties nuostatas, NEPSI parengė švietimo priemonių rinkinį.</a:t>
            </a:r>
          </a:p>
          <a:p>
            <a:pPr>
              <a:lnSpc>
                <a:spcPts val="2400"/>
              </a:lnSpc>
            </a:pPr>
            <a:r>
              <a:rPr lang="lt-LT" sz="1800" dirty="0">
                <a:latin typeface="Helvetica"/>
                <a:cs typeface="Helvetica"/>
              </a:rPr>
              <a:t>Kiekviename „PowerPoint“ mokymo pakete aptariama tema, aktuali visų pramonės šakų darbuotojams, naudojantiems medžiagas, kurių sudėtyje yra kristalinio silicio dioksido. Paketuose pateikiama informacija apie su tema susijusią dulkių poveikio riziką ir gerąją patirtį bei priemones tokiai rizikai mažinti. Mokymo tikslas – informuoti ir šviesti darbuotojus, kad jie galėtų veiksmingai naudoti kontrolės priemones ir sumažinti įkvepiamojo kristalinio silicio dioksido (ĮKSD) poveikį darbo vietoje.</a:t>
            </a:r>
          </a:p>
          <a:p>
            <a:pPr>
              <a:lnSpc>
                <a:spcPts val="2400"/>
              </a:lnSpc>
            </a:pPr>
            <a:r>
              <a:rPr lang="lt-LT" sz="1800" dirty="0">
                <a:latin typeface="Helvetica"/>
                <a:cs typeface="Helvetica"/>
              </a:rPr>
              <a:t>Jei reikia, naudokite tuščią šabloną ir vietos žymeklius, kad į šį mokymo paketą įtrauktumėte papildomos informacijos.</a:t>
            </a:r>
          </a:p>
        </p:txBody>
      </p:sp>
    </p:spTree>
    <p:extLst>
      <p:ext uri="{BB962C8B-B14F-4D97-AF65-F5344CB8AC3E}">
        <p14:creationId xmlns:p14="http://schemas.microsoft.com/office/powerpoint/2010/main" val="373584776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ATKREIPKITE DĖMESĮ</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lt" sz="1800" b="0" i="0" strike="noStrike" cap="none" spc="0" baseline="0">
                <a:solidFill>
                  <a:srgbClr val="000000"/>
                </a:solidFill>
                <a:effectLst/>
                <a:latin typeface="Helvetica"/>
                <a:ea typeface="Helvetica"/>
                <a:cs typeface="Helvetica"/>
              </a:rPr>
              <a:t>Šioje „PowerPoint“ mokymosi medžiagoje pateikta informacija yra patariamojo pobūdžio ir informacinio turinio. Tai nėra standartas ar reglamentas, ji nesukuria naujų teisinių įsipareigojimų ir nekeičia esamų įpareigojimų, kuriuos nustato sveikatos teisės aktai ir politika.</a:t>
            </a:r>
          </a:p>
        </p:txBody>
      </p:sp>
    </p:spTree>
    <p:extLst>
      <p:ext uri="{BB962C8B-B14F-4D97-AF65-F5344CB8AC3E}">
        <p14:creationId xmlns:p14="http://schemas.microsoft.com/office/powerpoint/2010/main" val="67995623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ĮVADAS</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a:xfrm>
            <a:off x="777243" y="2362676"/>
            <a:ext cx="5307034" cy="3682369"/>
          </a:xfrm>
        </p:spPr>
        <p:txBody>
          <a:bodyPr/>
          <a:lstStyle/>
          <a:p>
            <a:pPr>
              <a:lnSpc>
                <a:spcPct val="100000"/>
              </a:lnSpc>
            </a:pPr>
            <a:r>
              <a:rPr lang="lt" sz="1800" b="1" i="0" strike="noStrike" cap="none" spc="0" baseline="0">
                <a:solidFill>
                  <a:srgbClr val="000000"/>
                </a:solidFill>
                <a:effectLst/>
                <a:latin typeface="Helvetica"/>
                <a:ea typeface="Helvetica"/>
                <a:cs typeface="Helvetica"/>
              </a:rPr>
              <a:t>Išmokti apsisaugoti nuo darbe kylančių pavojų yra labai svarbu.</a:t>
            </a:r>
          </a:p>
          <a:p>
            <a:pPr>
              <a:lnSpc>
                <a:spcPct val="100000"/>
              </a:lnSpc>
            </a:pPr>
            <a:r>
              <a:rPr lang="lt" sz="1800" b="0" i="0" strike="noStrike" cap="none" spc="0" baseline="0">
                <a:solidFill>
                  <a:srgbClr val="000000"/>
                </a:solidFill>
                <a:effectLst/>
                <a:latin typeface="Helvetica"/>
                <a:ea typeface="Helvetica"/>
                <a:cs typeface="Helvetica"/>
              </a:rPr>
              <a:t>Šio mokymo metu jūs išmoksite: </a:t>
            </a:r>
          </a:p>
          <a:p>
            <a:pPr marL="342900" indent="-342900">
              <a:lnSpc>
                <a:spcPct val="1000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kas yra </a:t>
            </a:r>
            <a:r>
              <a:rPr lang="lt" sz="1800" b="1" i="0" strike="noStrike" cap="none" spc="0" baseline="0">
                <a:solidFill>
                  <a:srgbClr val="000000"/>
                </a:solidFill>
                <a:effectLst/>
                <a:latin typeface="Helvetica"/>
                <a:ea typeface="Helvetica"/>
                <a:cs typeface="Helvetica"/>
              </a:rPr>
              <a:t>Asmens apsaugos priemonės (AAP)</a:t>
            </a:r>
            <a:r>
              <a:rPr lang="lt" sz="1800" b="0" i="0" strike="noStrike" cap="none" spc="0" baseline="0">
                <a:solidFill>
                  <a:srgbClr val="000000"/>
                </a:solidFill>
                <a:effectLst/>
                <a:latin typeface="Helvetica"/>
                <a:ea typeface="Helvetica"/>
                <a:cs typeface="Helvetica"/>
              </a:rPr>
              <a:t> ir kaip jos gali padėti sumažinti įkvepiamo kristalinio silicio dioksido (ĮKSD) poveikį;</a:t>
            </a:r>
          </a:p>
          <a:p>
            <a:pPr marL="342900" indent="-342900">
              <a:lnSpc>
                <a:spcPct val="1000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kada ir kaip dėvėti AAP;</a:t>
            </a:r>
          </a:p>
          <a:p>
            <a:pPr marL="342900" indent="-342900">
              <a:lnSpc>
                <a:spcPct val="1000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gerosios AAP priemonių naudojimo patirties.</a:t>
            </a:r>
          </a:p>
          <a:p>
            <a:pPr marL="285750" indent="-285750">
              <a:lnSpc>
                <a:spcPct val="100000"/>
              </a:lnSpc>
              <a:buFont typeface="Arial" panose="020B0604020202020204" pitchFamily="34" charset="0"/>
              <a:buChar char="•"/>
            </a:pPr>
            <a:r>
              <a:rPr lang="lt" sz="1800" b="0" i="0" strike="noStrike" cap="none" spc="0" baseline="0">
                <a:solidFill>
                  <a:srgbClr val="FF0000"/>
                </a:solidFill>
                <a:effectLst/>
                <a:latin typeface="Helvetica"/>
                <a:ea typeface="Helvetica"/>
                <a:cs typeface="Helvetica"/>
              </a:rPr>
              <a:t>Vieta mokytojui įrašyti tekstą – jei pridėjote pasirinktinę skaidrę, įterpkite trumpą kontekstinės medžiagos apžvalgą.</a:t>
            </a:r>
          </a:p>
          <a:p>
            <a:pPr marL="342900" indent="-342900">
              <a:lnSpc>
                <a:spcPct val="100000"/>
              </a:lnSpc>
              <a:buFont typeface="Arial" panose="020B0604020202020204" pitchFamily="34" charset="0"/>
              <a:buChar char="•"/>
            </a:pPr>
            <a:endParaRPr lang="en-US" sz="1800"/>
          </a:p>
          <a:p>
            <a:pPr>
              <a:lnSpc>
                <a:spcPct val="100000"/>
              </a:lnSpc>
            </a:pPr>
            <a:endParaRPr lang="en-US" sz="1800"/>
          </a:p>
        </p:txBody>
      </p:sp>
      <p:pic>
        <p:nvPicPr>
          <p:cNvPr id="7" name="Picture 6">
            <a:extLst>
              <a:ext uri="{FF2B5EF4-FFF2-40B4-BE49-F238E27FC236}">
                <a16:creationId xmlns:a16="http://schemas.microsoft.com/office/drawing/2014/main" id="{DF6B9C66-CEEC-4B44-BA9B-225E692AF914}"/>
              </a:ext>
            </a:extLst>
          </p:cNvPr>
          <p:cNvPicPr>
            <a:picLocks noChangeAspect="1"/>
          </p:cNvPicPr>
          <p:nvPr/>
        </p:nvPicPr>
        <p:blipFill>
          <a:blip r:embed="rId3"/>
          <a:srcRect l="21536"/>
          <a:stretch>
            <a:fillRect/>
          </a:stretch>
        </p:blipFill>
        <p:spPr>
          <a:xfrm>
            <a:off x="6592709" y="1611050"/>
            <a:ext cx="5224383" cy="4433991"/>
          </a:xfrm>
          <a:prstGeom prst="rect">
            <a:avLst/>
          </a:prstGeom>
        </p:spPr>
      </p:pic>
    </p:spTree>
    <p:extLst>
      <p:ext uri="{BB962C8B-B14F-4D97-AF65-F5344CB8AC3E}">
        <p14:creationId xmlns:p14="http://schemas.microsoft.com/office/powerpoint/2010/main" val="151015139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DULKIŲ KONTROLĖS METODAI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ct val="100000"/>
              </a:lnSpc>
            </a:pPr>
            <a:r>
              <a:rPr lang="lt" sz="1800" b="0" i="0" strike="noStrike" cap="none" spc="0" baseline="0">
                <a:solidFill>
                  <a:srgbClr val="000000"/>
                </a:solidFill>
                <a:effectLst/>
                <a:latin typeface="Helvetica"/>
                <a:ea typeface="Helvetica"/>
                <a:cs typeface="Helvetica"/>
              </a:rPr>
              <a:t>AAP yra vienas iš penkių pagrindinių dulkių kontrolės metodų.</a:t>
            </a:r>
          </a:p>
        </p:txBody>
      </p:sp>
      <p:pic>
        <p:nvPicPr>
          <p:cNvPr id="22" name="Picture 21" descr="A screenshot of a cell phone&#10;&#10;Description automatically generated">
            <a:extLst>
              <a:ext uri="{FF2B5EF4-FFF2-40B4-BE49-F238E27FC236}">
                <a16:creationId xmlns:a16="http://schemas.microsoft.com/office/drawing/2014/main" id="{4A626FC4-8A77-004E-BB89-B10034210505}"/>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25564AC1-815E-9642-A01C-150BB350139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13CAB05-5173-C34E-9F99-31DEE076A45A}"/>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862188-F2AA-A144-B0B6-6FFE60F5D90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E6F38CB-AF38-244A-92EF-1C3087522E7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D943691-5AD3-984E-A33C-CEA8F8CF48BB}"/>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TINKAMA HIGIENA IR PATALPŲ PRIEŽIŪRA</a:t>
            </a:r>
          </a:p>
          <a:p>
            <a:r>
              <a:rPr lang="lt" sz="1200" b="0" i="0" strike="noStrike" cap="none" spc="0" baseline="0">
                <a:solidFill>
                  <a:srgbClr val="000000"/>
                </a:solidFill>
                <a:effectLst/>
                <a:latin typeface="Calibri"/>
                <a:ea typeface="Calibri"/>
                <a:cs typeface="Calibri"/>
              </a:rPr>
              <a:t>Plaunant darbo drabužius ir susiurbiant procesų metu atsiradusias dulkes užkertamas kelias jų kaupimuisi per laiką – švari darbo vieta yra saugi darbo vieta.</a:t>
            </a:r>
          </a:p>
          <a:p>
            <a:endParaRPr lang="en-US"/>
          </a:p>
        </p:txBody>
      </p:sp>
      <p:sp>
        <p:nvSpPr>
          <p:cNvPr id="28" name="TextBox 27">
            <a:extLst>
              <a:ext uri="{FF2B5EF4-FFF2-40B4-BE49-F238E27FC236}">
                <a16:creationId xmlns:a16="http://schemas.microsoft.com/office/drawing/2014/main" id="{743A76DE-8B90-1E40-87DD-83AB1A5CAE24}"/>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ATITVĖRIMAS</a:t>
            </a:r>
          </a:p>
          <a:p>
            <a:pPr>
              <a:spcAft>
                <a:spcPts val="300"/>
              </a:spcAft>
            </a:pPr>
            <a:r>
              <a:rPr lang="lt" sz="1200" b="0" i="0" strike="noStrike" cap="none" spc="0" baseline="0">
                <a:solidFill>
                  <a:srgbClr val="000000"/>
                </a:solidFill>
                <a:effectLst/>
                <a:latin typeface="Calibri"/>
                <a:ea typeface="Calibri"/>
                <a:cs typeface="Calibri"/>
              </a:rPr>
              <a:t>Procesus, kurių metu susidaro ĮKSD dulkės, vykdant uždaroje aplinkoje išvengiama dulkių poveikio.</a:t>
            </a:r>
          </a:p>
          <a:p>
            <a:pPr>
              <a:spcAft>
                <a:spcPts val="300"/>
              </a:spcAft>
            </a:pPr>
            <a:endParaRPr lang="en-US"/>
          </a:p>
        </p:txBody>
      </p:sp>
      <p:sp>
        <p:nvSpPr>
          <p:cNvPr id="29" name="TextBox 28">
            <a:extLst>
              <a:ext uri="{FF2B5EF4-FFF2-40B4-BE49-F238E27FC236}">
                <a16:creationId xmlns:a16="http://schemas.microsoft.com/office/drawing/2014/main" id="{F823B0BB-57E9-5449-84D1-E10886CC9C5A}"/>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IŠTRAUKIMAS / VĖDINIMAS</a:t>
            </a:r>
          </a:p>
          <a:p>
            <a:pPr>
              <a:spcAft>
                <a:spcPts val="300"/>
              </a:spcAft>
            </a:pPr>
            <a:r>
              <a:rPr lang="lt" sz="1200" b="0" i="0" strike="noStrike" cap="none" spc="0" baseline="0">
                <a:solidFill>
                  <a:srgbClr val="000000"/>
                </a:solidFill>
                <a:effectLst/>
                <a:latin typeface="Calibri"/>
                <a:ea typeface="Calibri"/>
                <a:cs typeface="Calibri"/>
              </a:rPr>
              <a:t>ĮKSD surinkimas atsiradimo vietoje, kol mums nepasireiškė jo poveikis, ir užteršto oro pakeitimas švariu.</a:t>
            </a:r>
          </a:p>
          <a:p>
            <a:endParaRPr lang="en-US"/>
          </a:p>
        </p:txBody>
      </p:sp>
      <p:sp>
        <p:nvSpPr>
          <p:cNvPr id="30" name="TextBox 29">
            <a:extLst>
              <a:ext uri="{FF2B5EF4-FFF2-40B4-BE49-F238E27FC236}">
                <a16:creationId xmlns:a16="http://schemas.microsoft.com/office/drawing/2014/main" id="{50AC21F9-4043-134D-BDE6-B221F309A361}"/>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APSAUGOS PRIEMONĖS</a:t>
            </a:r>
          </a:p>
          <a:p>
            <a:r>
              <a:rPr lang="lt" sz="1200" b="0" i="0" strike="noStrike" cap="none" spc="0" baseline="0">
                <a:solidFill>
                  <a:srgbClr val="000000"/>
                </a:solidFill>
                <a:effectLst/>
                <a:latin typeface="Calibri"/>
                <a:ea typeface="Calibri"/>
                <a:cs typeface="Calibri"/>
              </a:rPr>
              <a:t>AAP (pvz., veido kaukės) apsaugo darbuotojus nuo dulkių, kai visų kitų valdymo priemonių nepakanka poveikio rizikai kontroliuoti.</a:t>
            </a:r>
          </a:p>
          <a:p>
            <a:endParaRPr lang="en-US"/>
          </a:p>
        </p:txBody>
      </p:sp>
      <p:sp>
        <p:nvSpPr>
          <p:cNvPr id="31" name="TextBox 30">
            <a:extLst>
              <a:ext uri="{FF2B5EF4-FFF2-40B4-BE49-F238E27FC236}">
                <a16:creationId xmlns:a16="http://schemas.microsoft.com/office/drawing/2014/main" id="{15DC1B6D-A8DC-8545-BB81-582066993DF6}"/>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VANDUO</a:t>
            </a:r>
          </a:p>
          <a:p>
            <a:pPr>
              <a:spcAft>
                <a:spcPts val="300"/>
              </a:spcAft>
            </a:pPr>
            <a:r>
              <a:rPr lang="lt" sz="1200" b="0" i="0" strike="noStrike" cap="none" spc="0" baseline="0">
                <a:solidFill>
                  <a:srgbClr val="000000"/>
                </a:solidFill>
                <a:effectLst/>
                <a:latin typeface="Calibri"/>
                <a:ea typeface="Calibri"/>
                <a:cs typeface="Calibri"/>
              </a:rPr>
              <a:t>Renkantis drėgnus procesus dulkės negali patekti į orą, nes daleles sulaiko vanduo.</a:t>
            </a:r>
          </a:p>
          <a:p>
            <a:pPr>
              <a:spcAft>
                <a:spcPts val="300"/>
              </a:spcAft>
            </a:pPr>
            <a:endParaRPr lang="en-US"/>
          </a:p>
        </p:txBody>
      </p:sp>
    </p:spTree>
    <p:extLst>
      <p:ext uri="{BB962C8B-B14F-4D97-AF65-F5344CB8AC3E}">
        <p14:creationId xmlns:p14="http://schemas.microsoft.com/office/powerpoint/2010/main" val="97054992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FCBE25-5F2A-1C42-A137-9E4A3123DA19}"/>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AAP RŪŠYS</a:t>
            </a:r>
          </a:p>
        </p:txBody>
      </p:sp>
      <p:sp>
        <p:nvSpPr>
          <p:cNvPr id="3" name="Text Placeholder 2">
            <a:extLst>
              <a:ext uri="{FF2B5EF4-FFF2-40B4-BE49-F238E27FC236}">
                <a16:creationId xmlns:a16="http://schemas.microsoft.com/office/drawing/2014/main" id="{4662C6AA-B90E-6A41-87AC-AD502A6D6097}"/>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Ausinės</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Šalmai</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Apsauginiai akiniai</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Kaukė / kvėpavimo takų apsaugos priemonės</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Kombinezonai</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Švarkas</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Batai</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Pirštinės</a:t>
            </a:r>
          </a:p>
          <a:p>
            <a:pPr>
              <a:lnSpc>
                <a:spcPts val="2400"/>
              </a:lnSpc>
            </a:pPr>
            <a:endParaRPr lang="en-US" sz="1800"/>
          </a:p>
        </p:txBody>
      </p:sp>
      <p:grpSp>
        <p:nvGrpSpPr>
          <p:cNvPr id="8" name="Group 7">
            <a:extLst>
              <a:ext uri="{FF2B5EF4-FFF2-40B4-BE49-F238E27FC236}">
                <a16:creationId xmlns:a16="http://schemas.microsoft.com/office/drawing/2014/main" id="{FFCDBCC8-AD2D-9342-8E46-5862A35F9D19}"/>
              </a:ext>
            </a:extLst>
          </p:cNvPr>
          <p:cNvGrpSpPr/>
          <p:nvPr/>
        </p:nvGrpSpPr>
        <p:grpSpPr>
          <a:xfrm>
            <a:off x="6759847" y="1399964"/>
            <a:ext cx="5155188" cy="4495324"/>
            <a:chOff x="6759847" y="1399964"/>
            <a:chExt cx="5155188" cy="4495324"/>
          </a:xfrm>
        </p:grpSpPr>
        <p:pic>
          <p:nvPicPr>
            <p:cNvPr id="7" name="Picture 6" descr="A picture containing toy, different, table, room&#10;&#10;Description automatically generated">
              <a:extLst>
                <a:ext uri="{FF2B5EF4-FFF2-40B4-BE49-F238E27FC236}">
                  <a16:creationId xmlns:a16="http://schemas.microsoft.com/office/drawing/2014/main" id="{C9F483F8-0C9A-7042-B316-2D02991D8000}"/>
                </a:ext>
              </a:extLst>
            </p:cNvPr>
            <p:cNvPicPr>
              <a:picLocks noChangeAspect="1"/>
            </p:cNvPicPr>
            <p:nvPr/>
          </p:nvPicPr>
          <p:blipFill>
            <a:blip r:embed="rId3"/>
            <a:stretch>
              <a:fillRect/>
            </a:stretch>
          </p:blipFill>
          <p:spPr>
            <a:xfrm>
              <a:off x="6759847" y="1399964"/>
              <a:ext cx="5155188" cy="4495324"/>
            </a:xfrm>
            <a:prstGeom prst="rect">
              <a:avLst/>
            </a:prstGeom>
          </p:spPr>
        </p:pic>
        <p:pic>
          <p:nvPicPr>
            <p:cNvPr id="5" name="Picture 4">
              <a:extLst>
                <a:ext uri="{FF2B5EF4-FFF2-40B4-BE49-F238E27FC236}">
                  <a16:creationId xmlns:a16="http://schemas.microsoft.com/office/drawing/2014/main" id="{DF40E48D-16AB-4441-904C-5891A10EEF07}"/>
                </a:ext>
              </a:extLst>
            </p:cNvPr>
            <p:cNvPicPr>
              <a:picLocks noChangeAspect="1"/>
            </p:cNvPicPr>
            <p:nvPr/>
          </p:nvPicPr>
          <p:blipFill>
            <a:blip r:embed="rId4"/>
            <a:srcRect t="18184"/>
            <a:stretch>
              <a:fillRect/>
            </a:stretch>
          </p:blipFill>
          <p:spPr>
            <a:xfrm>
              <a:off x="8633479" y="2949833"/>
              <a:ext cx="1642557" cy="1343871"/>
            </a:xfrm>
            <a:prstGeom prst="rect">
              <a:avLst/>
            </a:prstGeom>
          </p:spPr>
        </p:pic>
      </p:grpSp>
    </p:spTree>
    <p:extLst>
      <p:ext uri="{BB962C8B-B14F-4D97-AF65-F5344CB8AC3E}">
        <p14:creationId xmlns:p14="http://schemas.microsoft.com/office/powerpoint/2010/main" val="322692871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a:xfrm>
            <a:off x="777244" y="1640901"/>
            <a:ext cx="5641141"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KODĖL REIKIA NAUDOTI AAP?</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p:txBody>
          <a:bodyPr anchor="t"/>
          <a:lstStyle/>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AAP naudojamos tam, kad apsaugotų naudotoją nuo fizinės žalos ir pavojų darbo vietoje, įskaitant įkvepiamo kristalinio silicio dioksido dulkes.</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Svarbu naudoti AAP (kai tai būtina), nes tai yra prevencinė priemonė valdant riziką.</a:t>
            </a:r>
          </a:p>
          <a:p>
            <a:pPr marL="342900" indent="-342900">
              <a:lnSpc>
                <a:spcPts val="2400"/>
              </a:lnSpc>
              <a:buFont typeface="Arial" panose="020B0604020202020204" pitchFamily="34" charset="0"/>
              <a:buChar char="•"/>
            </a:pPr>
            <a:r>
              <a:rPr lang="lt" sz="1800" b="0" i="0" strike="noStrike" cap="none" spc="0" baseline="0">
                <a:solidFill>
                  <a:srgbClr val="FF0000"/>
                </a:solidFill>
                <a:effectLst/>
                <a:latin typeface="Helvetica"/>
                <a:ea typeface="Helvetica"/>
                <a:cs typeface="Helvetica"/>
              </a:rPr>
              <a:t>Kvėpavimo organų apsaugos priemonės padeda sumažinti kenksmingų įkvepiamo kristalinio silicio dioksido dulkių (ĮKSD) poveikį.</a:t>
            </a:r>
          </a:p>
        </p:txBody>
      </p:sp>
      <p:pic>
        <p:nvPicPr>
          <p:cNvPr id="6" name="Picture 5">
            <a:extLst>
              <a:ext uri="{FF2B5EF4-FFF2-40B4-BE49-F238E27FC236}">
                <a16:creationId xmlns:a16="http://schemas.microsoft.com/office/drawing/2014/main" id="{38FF728A-6446-8544-9F1D-F36A90F4CBA6}"/>
              </a:ext>
            </a:extLst>
          </p:cNvPr>
          <p:cNvPicPr>
            <a:picLocks noChangeAspect="1"/>
          </p:cNvPicPr>
          <p:nvPr/>
        </p:nvPicPr>
        <p:blipFill>
          <a:blip r:embed="rId3"/>
          <a:srcRect l="8682"/>
          <a:stretch>
            <a:fillRect/>
          </a:stretch>
        </p:blipFill>
        <p:spPr>
          <a:xfrm>
            <a:off x="6592708" y="1611051"/>
            <a:ext cx="5224383" cy="4433990"/>
          </a:xfrm>
          <a:prstGeom prst="rect">
            <a:avLst/>
          </a:prstGeom>
        </p:spPr>
      </p:pic>
    </p:spTree>
    <p:extLst>
      <p:ext uri="{BB962C8B-B14F-4D97-AF65-F5344CB8AC3E}">
        <p14:creationId xmlns:p14="http://schemas.microsoft.com/office/powerpoint/2010/main" val="36126666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TOKIOS VEIKLOS KELIAMI PAVOJAI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Teisingas tokių priemonių veikimas yra esminis, siekiant apsaugoti mus nuo ĮKSD.</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Ilgalaikis didelio kiekio ĮKSD poveikis gali sukelti neįgalumą sukeliančią plaučių ligą.</a:t>
            </a:r>
          </a:p>
          <a:p>
            <a:pPr>
              <a:lnSpc>
                <a:spcPts val="2400"/>
              </a:lnSpc>
            </a:pPr>
            <a:r>
              <a:rPr lang="lt" sz="1800" b="0" i="0" strike="noStrike" cap="none" spc="0" baseline="0">
                <a:solidFill>
                  <a:srgbClr val="000000"/>
                </a:solidFill>
                <a:effectLst/>
                <a:latin typeface="Helvetica"/>
                <a:ea typeface="Helvetica"/>
                <a:cs typeface="Helvetica"/>
              </a:rPr>
              <a:t>Svarbu, kad kiekvieną dieną apsisaugotume nuo šių ore esančių dulkių poveikio. </a:t>
            </a:r>
          </a:p>
          <a:p>
            <a:pPr>
              <a:lnSpc>
                <a:spcPts val="2400"/>
              </a:lnSpc>
            </a:pPr>
            <a:r>
              <a:rPr lang="lt" sz="1800" b="0" i="0" strike="noStrike" cap="none" spc="0" baseline="0">
                <a:solidFill>
                  <a:srgbClr val="000000"/>
                </a:solidFill>
                <a:effectLst/>
                <a:latin typeface="Helvetica"/>
                <a:ea typeface="Helvetica"/>
                <a:cs typeface="Helvetica"/>
              </a:rPr>
              <a:t>Vadovaudamiesi gerąją patirtimi šiandien apsaugosite savo sveikatą rytoj.</a:t>
            </a:r>
          </a:p>
          <a:p>
            <a:pPr>
              <a:lnSpc>
                <a:spcPts val="2400"/>
              </a:lnSpc>
            </a:pPr>
            <a:r>
              <a:rPr lang="lt" sz="1800" b="0" i="0" strike="noStrike" cap="none" spc="0" baseline="0">
                <a:solidFill>
                  <a:srgbClr val="000000"/>
                </a:solidFill>
                <a:effectLst/>
                <a:latin typeface="Helvetica"/>
                <a:ea typeface="Helvetica"/>
                <a:cs typeface="Helvetica"/>
              </a:rPr>
              <a:t>Ką planuojate veikti išėję į pensiją?</a:t>
            </a:r>
          </a:p>
        </p:txBody>
      </p:sp>
      <p:pic>
        <p:nvPicPr>
          <p:cNvPr id="7" name="Picture Placeholder 6" descr="A picture containing person, indoor, bed, room&#10;&#10;Description automatically generated">
            <a:extLst>
              <a:ext uri="{FF2B5EF4-FFF2-40B4-BE49-F238E27FC236}">
                <a16:creationId xmlns:a16="http://schemas.microsoft.com/office/drawing/2014/main" id="{445A1126-AA24-8343-8CBA-E18FF251D204}"/>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8BA4EC1-1060-7B48-BAB7-6FC6177D3D0C}"/>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B1433E-DA65-5B4B-8B17-9A14C81A7C15}"/>
              </a:ext>
            </a:extLst>
          </p:cNvPr>
          <p:cNvSpPr>
            <a:spLocks noGrp="1"/>
          </p:cNvSpPr>
          <p:nvPr>
            <p:ph type="body" sz="quarter" idx="11"/>
          </p:nvPr>
        </p:nvSpPr>
        <p:spPr>
          <a:xfrm>
            <a:off x="777243" y="2812473"/>
            <a:ext cx="3836073" cy="3232572"/>
          </a:xfrm>
        </p:spPr>
        <p:txBody>
          <a:bodyPr/>
          <a:lstStyle/>
          <a:p>
            <a:pPr>
              <a:lnSpc>
                <a:spcPts val="2400"/>
              </a:lnSpc>
            </a:pPr>
            <a:r>
              <a:rPr lang="lt" sz="1800" b="0" i="0" strike="noStrike" cap="none" spc="0" baseline="0">
                <a:solidFill>
                  <a:srgbClr val="000000"/>
                </a:solidFill>
                <a:effectLst/>
                <a:latin typeface="Helvetica"/>
                <a:ea typeface="Helvetica"/>
                <a:cs typeface="Helvetica"/>
              </a:rPr>
              <a:t>AAP apsaugo tik jas dėvintįjį, jas galima naudoti netinkamai, jos gali būti pažeistos, todėl šios priemonės nėra visiškai patikimos. </a:t>
            </a:r>
          </a:p>
          <a:p>
            <a:pPr>
              <a:lnSpc>
                <a:spcPts val="2400"/>
              </a:lnSpc>
            </a:pPr>
            <a:r>
              <a:rPr lang="lt" sz="1800" b="0" i="0" strike="noStrike" cap="none" spc="0" baseline="0">
                <a:solidFill>
                  <a:srgbClr val="000000"/>
                </a:solidFill>
                <a:effectLst/>
                <a:latin typeface="Helvetica"/>
                <a:ea typeface="Helvetica"/>
                <a:cs typeface="Helvetica"/>
              </a:rPr>
              <a:t>Darbuotojai AAP turėtų dėvėti tik tuomet, kai yra skatinami taip daryti ir </a:t>
            </a:r>
            <a:r>
              <a:rPr lang="lt" sz="1800" b="1" i="0" strike="noStrike" cap="none" spc="0" baseline="0">
                <a:solidFill>
                  <a:srgbClr val="000000"/>
                </a:solidFill>
                <a:effectLst/>
                <a:latin typeface="Helvetica"/>
                <a:ea typeface="Helvetica"/>
                <a:cs typeface="Helvetica"/>
              </a:rPr>
              <a:t>tik kraštutiniu atveju, kai kitų kontrolės priemonių nepakanka</a:t>
            </a:r>
            <a:r>
              <a:rPr lang="lt" sz="1800" b="0" i="0" strike="noStrike" cap="none" spc="0" baseline="0">
                <a:solidFill>
                  <a:srgbClr val="000000"/>
                </a:solidFill>
                <a:effectLst/>
                <a:latin typeface="Helvetica"/>
                <a:ea typeface="Helvetica"/>
                <a:cs typeface="Helvetica"/>
              </a:rPr>
              <a:t>.</a:t>
            </a:r>
          </a:p>
          <a:p>
            <a:pPr>
              <a:lnSpc>
                <a:spcPts val="2400"/>
              </a:lnSpc>
            </a:pPr>
            <a:endParaRPr lang="en-US" sz="1800"/>
          </a:p>
        </p:txBody>
      </p:sp>
      <p:pic>
        <p:nvPicPr>
          <p:cNvPr id="6" name="Picture 5">
            <a:extLst>
              <a:ext uri="{FF2B5EF4-FFF2-40B4-BE49-F238E27FC236}">
                <a16:creationId xmlns:a16="http://schemas.microsoft.com/office/drawing/2014/main" id="{BA0E203B-2CED-124D-9B7D-C72F5D6A35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4477" y="1565594"/>
            <a:ext cx="7517264" cy="4495324"/>
          </a:xfrm>
          <a:prstGeom prst="rect">
            <a:avLst/>
          </a:prstGeom>
        </p:spPr>
      </p:pic>
      <p:sp>
        <p:nvSpPr>
          <p:cNvPr id="2" name="Text Placeholder 1">
            <a:extLst>
              <a:ext uri="{FF2B5EF4-FFF2-40B4-BE49-F238E27FC236}">
                <a16:creationId xmlns:a16="http://schemas.microsoft.com/office/drawing/2014/main" id="{CFB13880-BA6F-604C-8EED-C325D46C2DE9}"/>
              </a:ext>
            </a:extLst>
          </p:cNvPr>
          <p:cNvSpPr>
            <a:spLocks noGrp="1"/>
          </p:cNvSpPr>
          <p:nvPr>
            <p:ph type="body" sz="quarter" idx="10"/>
          </p:nvPr>
        </p:nvSpPr>
        <p:spPr>
          <a:xfrm>
            <a:off x="777244" y="1640901"/>
            <a:ext cx="4833847"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RIZIKOS KONTROLĖS HIERARCHIJA</a:t>
            </a:r>
          </a:p>
        </p:txBody>
      </p:sp>
    </p:spTree>
    <p:extLst>
      <p:ext uri="{BB962C8B-B14F-4D97-AF65-F5344CB8AC3E}">
        <p14:creationId xmlns:p14="http://schemas.microsoft.com/office/powerpoint/2010/main" val="151639751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974050-EFE3-3C4D-A75C-50ECCA65D77F}"/>
              </a:ext>
            </a:extLst>
          </p:cNvPr>
          <p:cNvSpPr>
            <a:spLocks noGrp="1"/>
          </p:cNvSpPr>
          <p:nvPr>
            <p:ph type="body" sz="quarter" idx="10"/>
          </p:nvPr>
        </p:nvSpPr>
        <p:spPr>
          <a:xfrm>
            <a:off x="777244" y="1640901"/>
            <a:ext cx="5940079"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KOKIAS AAP NAUDOJAME MES?</a:t>
            </a:r>
          </a:p>
        </p:txBody>
      </p:sp>
      <p:sp>
        <p:nvSpPr>
          <p:cNvPr id="3" name="Text Placeholder 2">
            <a:extLst>
              <a:ext uri="{FF2B5EF4-FFF2-40B4-BE49-F238E27FC236}">
                <a16:creationId xmlns:a16="http://schemas.microsoft.com/office/drawing/2014/main" id="{8839674E-EBDB-5746-BA39-FCE11B1B2360}"/>
              </a:ext>
            </a:extLst>
          </p:cNvPr>
          <p:cNvSpPr>
            <a:spLocks noGrp="1"/>
          </p:cNvSpPr>
          <p:nvPr>
            <p:ph type="body" sz="quarter" idx="11"/>
          </p:nvPr>
        </p:nvSpPr>
        <p:spPr/>
        <p:txBody>
          <a:bodyPr/>
          <a:lstStyle/>
          <a:p>
            <a:pPr>
              <a:lnSpc>
                <a:spcPts val="2400"/>
              </a:lnSpc>
              <a:spcBef>
                <a:spcPts val="600"/>
              </a:spcBef>
              <a:spcAft>
                <a:spcPts val="600"/>
              </a:spcAft>
              <a:defRPr/>
            </a:pPr>
            <a:r>
              <a:rPr lang="lt" sz="1800" b="0" i="0" strike="noStrike" cap="none" spc="0" baseline="0">
                <a:solidFill>
                  <a:srgbClr val="FF0000"/>
                </a:solidFill>
                <a:effectLst/>
                <a:latin typeface="Helvetica"/>
                <a:ea typeface="Helvetica"/>
                <a:cs typeface="Helvetica"/>
              </a:rPr>
              <a:t>Mokytojo tekstas – įrašykite informaciją apie tas AAP, kurios susijusios su konkrečiomis darbo sąlygomis.</a:t>
            </a:r>
          </a:p>
        </p:txBody>
      </p:sp>
      <p:pic>
        <p:nvPicPr>
          <p:cNvPr id="8" name="Picture 7">
            <a:extLst>
              <a:ext uri="{FF2B5EF4-FFF2-40B4-BE49-F238E27FC236}">
                <a16:creationId xmlns:a16="http://schemas.microsoft.com/office/drawing/2014/main" id="{8623C509-998C-714F-B232-A2DE1C0927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6124" y="2364776"/>
            <a:ext cx="4420029" cy="3335871"/>
          </a:xfrm>
          <a:prstGeom prst="rect">
            <a:avLst/>
          </a:prstGeom>
        </p:spPr>
      </p:pic>
      <p:pic>
        <p:nvPicPr>
          <p:cNvPr id="5" name="Picture 4">
            <a:extLst>
              <a:ext uri="{FF2B5EF4-FFF2-40B4-BE49-F238E27FC236}">
                <a16:creationId xmlns:a16="http://schemas.microsoft.com/office/drawing/2014/main" id="{1A8B897D-3C1F-0A4D-927D-CE0B8B9F316B}"/>
              </a:ext>
            </a:extLst>
          </p:cNvPr>
          <p:cNvPicPr>
            <a:picLocks noChangeAspect="1"/>
          </p:cNvPicPr>
          <p:nvPr/>
        </p:nvPicPr>
        <p:blipFill>
          <a:blip r:embed="rId4"/>
          <a:srcRect l="6849" t="7506" r="6742" b="6210"/>
          <a:stretch>
            <a:fillRect/>
          </a:stretch>
        </p:blipFill>
        <p:spPr>
          <a:xfrm>
            <a:off x="8368653" y="2484660"/>
            <a:ext cx="894344" cy="893036"/>
          </a:xfrm>
          <a:prstGeom prst="rect">
            <a:avLst/>
          </a:prstGeom>
        </p:spPr>
      </p:pic>
    </p:spTree>
    <p:extLst>
      <p:ext uri="{BB962C8B-B14F-4D97-AF65-F5344CB8AC3E}">
        <p14:creationId xmlns:p14="http://schemas.microsoft.com/office/powerpoint/2010/main" val="69696871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0B925A-54ED-9D45-B5AC-ED3DB26827D8}"/>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PAŽEIDIMŲ PATIKRA</a:t>
            </a:r>
          </a:p>
        </p:txBody>
      </p:sp>
      <p:sp>
        <p:nvSpPr>
          <p:cNvPr id="3" name="Text Placeholder 2">
            <a:extLst>
              <a:ext uri="{FF2B5EF4-FFF2-40B4-BE49-F238E27FC236}">
                <a16:creationId xmlns:a16="http://schemas.microsoft.com/office/drawing/2014/main" id="{248ECCC8-D761-E44F-8159-39EAFB186A30}"/>
              </a:ext>
            </a:extLst>
          </p:cNvPr>
          <p:cNvSpPr>
            <a:spLocks noGrp="1"/>
          </p:cNvSpPr>
          <p:nvPr>
            <p:ph type="body" sz="quarter" idx="11"/>
          </p:nvPr>
        </p:nvSpPr>
        <p:spPr>
          <a:xfrm>
            <a:off x="777243" y="2362676"/>
            <a:ext cx="5815466" cy="3682369"/>
          </a:xfrm>
        </p:spPr>
        <p:txBody>
          <a:bodyPr/>
          <a:lstStyle/>
          <a:p>
            <a:pPr>
              <a:lnSpc>
                <a:spcPts val="2400"/>
              </a:lnSpc>
              <a:spcAft>
                <a:spcPts val="1000"/>
              </a:spcAft>
            </a:pPr>
            <a:r>
              <a:rPr lang="lt" sz="1800" b="0" i="0" strike="noStrike" cap="none" spc="0" baseline="0">
                <a:solidFill>
                  <a:srgbClr val="000000"/>
                </a:solidFill>
                <a:effectLst/>
                <a:latin typeface="Helvetica"/>
                <a:ea typeface="Helvetica"/>
                <a:cs typeface="Helvetica"/>
              </a:rPr>
              <a:t>Prieš suteikdami AAP patikrinkite, ar nėra tokių pažeidimų kaip:</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įplyšimai</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įdrėskimai</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prabėgimai</a:t>
            </a:r>
          </a:p>
          <a:p>
            <a:pPr marL="285750" indent="-285750">
              <a:lnSpc>
                <a:spcPts val="2400"/>
              </a:lnSpc>
              <a:spcAft>
                <a:spcPts val="1000"/>
              </a:spcAft>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įtrūkimai, sudaužimai (šalmuose, kaukėse, apsauginiuose akiniuose, kojų pirštų dangaluose).</a:t>
            </a:r>
          </a:p>
          <a:p>
            <a:pPr>
              <a:lnSpc>
                <a:spcPts val="2400"/>
              </a:lnSpc>
            </a:pPr>
            <a:r>
              <a:rPr lang="lt" sz="1800" b="1" i="0" strike="noStrike" cap="none" spc="0" baseline="0">
                <a:solidFill>
                  <a:srgbClr val="000000"/>
                </a:solidFill>
                <a:effectLst/>
                <a:latin typeface="Helvetica"/>
                <a:ea typeface="Helvetica"/>
                <a:cs typeface="Helvetica"/>
              </a:rPr>
              <a:t>Pažeistas AAP nedelsiant pakeiskite </a:t>
            </a:r>
          </a:p>
        </p:txBody>
      </p:sp>
      <p:pic>
        <p:nvPicPr>
          <p:cNvPr id="5" name="Picture 4">
            <a:extLst>
              <a:ext uri="{FF2B5EF4-FFF2-40B4-BE49-F238E27FC236}">
                <a16:creationId xmlns:a16="http://schemas.microsoft.com/office/drawing/2014/main" id="{58E055E8-6F68-5F43-B609-6C5C4114A96F}"/>
              </a:ext>
            </a:extLst>
          </p:cNvPr>
          <p:cNvPicPr>
            <a:picLocks noChangeAspect="1"/>
          </p:cNvPicPr>
          <p:nvPr/>
        </p:nvPicPr>
        <p:blipFill>
          <a:blip r:embed="rId3"/>
          <a:srcRect l="34318" r="32971"/>
          <a:stretch>
            <a:fillRect/>
          </a:stretch>
        </p:blipFill>
        <p:spPr>
          <a:xfrm>
            <a:off x="6592709" y="1608532"/>
            <a:ext cx="5224383" cy="4436511"/>
          </a:xfrm>
          <a:prstGeom prst="rect">
            <a:avLst/>
          </a:prstGeom>
        </p:spPr>
      </p:pic>
      <p:pic>
        <p:nvPicPr>
          <p:cNvPr id="7" name="Picture 6">
            <a:extLst>
              <a:ext uri="{FF2B5EF4-FFF2-40B4-BE49-F238E27FC236}">
                <a16:creationId xmlns:a16="http://schemas.microsoft.com/office/drawing/2014/main" id="{5B74DA48-23F7-C247-89ED-4BD0F67C6F00}"/>
              </a:ext>
            </a:extLst>
          </p:cNvPr>
          <p:cNvPicPr>
            <a:picLocks noChangeAspect="1"/>
          </p:cNvPicPr>
          <p:nvPr/>
        </p:nvPicPr>
        <p:blipFill>
          <a:blip r:embed="rId4"/>
          <a:srcRect l="32500" t="16494" r="33088"/>
          <a:stretch>
            <a:fillRect/>
          </a:stretch>
        </p:blipFill>
        <p:spPr>
          <a:xfrm>
            <a:off x="2309248" y="3399438"/>
            <a:ext cx="402956" cy="977841"/>
          </a:xfrm>
          <a:prstGeom prst="rect">
            <a:avLst/>
          </a:prstGeom>
        </p:spPr>
      </p:pic>
      <p:sp>
        <p:nvSpPr>
          <p:cNvPr id="8" name="TextBox 7">
            <a:extLst>
              <a:ext uri="{FF2B5EF4-FFF2-40B4-BE49-F238E27FC236}">
                <a16:creationId xmlns:a16="http://schemas.microsoft.com/office/drawing/2014/main" id="{8C4C3F3E-1C21-3B4C-8527-B3A098E6F53C}"/>
              </a:ext>
            </a:extLst>
          </p:cNvPr>
          <p:cNvSpPr txBox="1"/>
          <p:nvPr/>
        </p:nvSpPr>
        <p:spPr>
          <a:xfrm>
            <a:off x="2712204" y="3687354"/>
            <a:ext cx="3477167" cy="366126"/>
          </a:xfrm>
          <a:prstGeom prst="rect">
            <a:avLst/>
          </a:prstGeom>
          <a:noFill/>
        </p:spPr>
        <p:txBody>
          <a:bodyPr wrap="none" rtlCol="0">
            <a:spAutoFit/>
          </a:bodyPr>
          <a:lstStyle/>
          <a:p>
            <a:r>
              <a:rPr lang="lt" sz="1800" b="0" i="0" strike="noStrike" cap="none" spc="0" baseline="0">
                <a:solidFill>
                  <a:srgbClr val="000000"/>
                </a:solidFill>
                <a:effectLst/>
                <a:latin typeface="Helvetica"/>
                <a:ea typeface="Helvetica"/>
                <a:cs typeface="Helvetica"/>
              </a:rPr>
              <a:t>(kombinezonus, pirštines, batus).</a:t>
            </a:r>
          </a:p>
        </p:txBody>
      </p:sp>
    </p:spTree>
    <p:extLst>
      <p:ext uri="{BB962C8B-B14F-4D97-AF65-F5344CB8AC3E}">
        <p14:creationId xmlns:p14="http://schemas.microsoft.com/office/powerpoint/2010/main" val="337288503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A1482A-B75E-B44B-A272-C31EF9AA334B}"/>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TEISINGAS NAUDOJIMAS</a:t>
            </a:r>
          </a:p>
        </p:txBody>
      </p:sp>
      <p:sp>
        <p:nvSpPr>
          <p:cNvPr id="3" name="Text Placeholder 2">
            <a:extLst>
              <a:ext uri="{FF2B5EF4-FFF2-40B4-BE49-F238E27FC236}">
                <a16:creationId xmlns:a16="http://schemas.microsoft.com/office/drawing/2014/main" id="{7696B54E-A209-A04E-A74E-636CF8554072}"/>
              </a:ext>
            </a:extLst>
          </p:cNvPr>
          <p:cNvSpPr>
            <a:spLocks noGrp="1"/>
          </p:cNvSpPr>
          <p:nvPr>
            <p:ph type="body" sz="quarter" idx="11"/>
          </p:nvPr>
        </p:nvSpPr>
        <p:spPr/>
        <p:txBody>
          <a:bodyPr/>
          <a:lstStyle/>
          <a:p>
            <a:pPr>
              <a:lnSpc>
                <a:spcPts val="2400"/>
              </a:lnSpc>
              <a:spcAft>
                <a:spcPts val="1000"/>
              </a:spcAft>
            </a:pPr>
            <a:r>
              <a:rPr lang="lt" sz="1800" b="0" i="0" strike="noStrike" cap="none" spc="0" baseline="0">
                <a:solidFill>
                  <a:srgbClr val="000000"/>
                </a:solidFill>
                <a:effectLst/>
                <a:latin typeface="Helvetica"/>
                <a:ea typeface="Helvetica"/>
                <a:cs typeface="Helvetica"/>
              </a:rPr>
              <a:t>Aprūpindami AAP užtikrinkite, kad jos:</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yra tinkamos naudotojui;</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nekenkia naudotojo gebėjimui saugiai atlikti užduotį (pvz., pernelyg apriboja regėjimą);</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yra suderinamos su kitomis AAP.</a:t>
            </a:r>
          </a:p>
          <a:p>
            <a:pPr marL="285750" indent="-285750">
              <a:lnSpc>
                <a:spcPts val="2400"/>
              </a:lnSpc>
              <a:buFont typeface="Arial" panose="020B0604020202020204" pitchFamily="34" charset="0"/>
              <a:buChar char="•"/>
            </a:pPr>
            <a:endParaRPr lang="en-US" sz="1800"/>
          </a:p>
          <a:p>
            <a:pPr marL="285750" indent="-285750">
              <a:lnSpc>
                <a:spcPts val="2400"/>
              </a:lnSpc>
              <a:buFont typeface="Arial" panose="020B0604020202020204" pitchFamily="34" charset="0"/>
              <a:buChar char="•"/>
            </a:pPr>
            <a:endParaRPr lang="en-US" sz="1800"/>
          </a:p>
        </p:txBody>
      </p:sp>
      <p:pic>
        <p:nvPicPr>
          <p:cNvPr id="5" name="Picture 4">
            <a:extLst>
              <a:ext uri="{FF2B5EF4-FFF2-40B4-BE49-F238E27FC236}">
                <a16:creationId xmlns:a16="http://schemas.microsoft.com/office/drawing/2014/main" id="{631017B4-6D27-4C49-92ED-BDF31B9873D3}"/>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57055374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PO NAUDOJIMO</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Jei įmanoma, norėdami saugiai pašalinti dulkes nuo AAP naudokite tokias priemones kaip oro dušai.</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Nešvarius drabužius ir priemones laikykite tam skirtose vietose.</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Nesineškite nešvarių AAP namo.</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AAP keiskite laikydamiesi gamintojo nurodymų.</a:t>
            </a:r>
          </a:p>
          <a:p>
            <a:pPr marL="285750" indent="-285750">
              <a:lnSpc>
                <a:spcPts val="2400"/>
              </a:lnSpc>
              <a:buFont typeface="Arial" panose="020B0604020202020204" pitchFamily="34" charset="0"/>
              <a:buChar char="•"/>
            </a:pPr>
            <a:endParaRPr lang="en-US" sz="1800"/>
          </a:p>
        </p:txBody>
      </p:sp>
      <p:pic>
        <p:nvPicPr>
          <p:cNvPr id="6" name="Picture 5">
            <a:extLst>
              <a:ext uri="{FF2B5EF4-FFF2-40B4-BE49-F238E27FC236}">
                <a16:creationId xmlns:a16="http://schemas.microsoft.com/office/drawing/2014/main" id="{E2B9C919-B8CF-EA49-8E3C-BE5E86C1E058}"/>
              </a:ext>
            </a:extLst>
          </p:cNvPr>
          <p:cNvPicPr>
            <a:picLocks noChangeAspect="1"/>
          </p:cNvPicPr>
          <p:nvPr/>
        </p:nvPicPr>
        <p:blipFill>
          <a:blip r:embed="rId3"/>
          <a:srcRect l="5841" r="32728"/>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58518753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FILTRAI</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Nuo dulkių saugančios kaukės ir filtrai paprastai klasifikuojami kaip FFP1, FFP2 ir FFP3.  </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Įkvepiamosios kristalinio silicio dioksido dulkės (ĮKSD) laikomos didelės rizikos kenksmingomis dulkėmis, todėl būtinai naudokite FFP2 arba FFP3 klasės dulkių kaukes su filtrais arba N95 ar aukštesnės klasės filtrus, atsižvelgdami į rizikos vertinimą. </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Kaukės klasifikacija nurodyta jos etiketėje.</a:t>
            </a:r>
          </a:p>
        </p:txBody>
      </p:sp>
      <p:pic>
        <p:nvPicPr>
          <p:cNvPr id="8" name="Picture 7" descr="A picture containing table&#10;&#10;Description automatically generated">
            <a:extLst>
              <a:ext uri="{FF2B5EF4-FFF2-40B4-BE49-F238E27FC236}">
                <a16:creationId xmlns:a16="http://schemas.microsoft.com/office/drawing/2014/main" id="{4ECD72EF-BDCD-2A4D-91DC-59D7E88B7F05}"/>
              </a:ext>
            </a:extLst>
          </p:cNvPr>
          <p:cNvPicPr>
            <a:picLocks noChangeAspect="1"/>
          </p:cNvPicPr>
          <p:nvPr/>
        </p:nvPicPr>
        <p:blipFill>
          <a:blip r:embed="rId3"/>
          <a:stretch>
            <a:fillRect/>
          </a:stretch>
        </p:blipFill>
        <p:spPr>
          <a:xfrm>
            <a:off x="7206754" y="1640901"/>
            <a:ext cx="4208002" cy="3993534"/>
          </a:xfrm>
          <a:prstGeom prst="rect">
            <a:avLst/>
          </a:prstGeom>
        </p:spPr>
      </p:pic>
    </p:spTree>
    <p:extLst>
      <p:ext uri="{BB962C8B-B14F-4D97-AF65-F5344CB8AC3E}">
        <p14:creationId xmlns:p14="http://schemas.microsoft.com/office/powerpoint/2010/main" val="42363192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DRABUŽIŲ VALYMAS</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a:xfrm>
            <a:off x="777243" y="2362676"/>
            <a:ext cx="5113603" cy="3682369"/>
          </a:xfrm>
        </p:spPr>
        <p:txBody>
          <a:bodyPr/>
          <a:lstStyle/>
          <a:p>
            <a:pPr>
              <a:lnSpc>
                <a:spcPts val="2400"/>
              </a:lnSpc>
            </a:pPr>
            <a:r>
              <a:rPr lang="lt" sz="1800" b="0" i="0" strike="noStrike" cap="none" spc="0" baseline="0">
                <a:solidFill>
                  <a:srgbClr val="000000"/>
                </a:solidFill>
                <a:effectLst/>
                <a:latin typeface="Helvetica"/>
                <a:ea typeface="Helvetica"/>
                <a:cs typeface="Helvetica"/>
              </a:rPr>
              <a:t>Siekiant išvengti nebūtino dulkių poveikio visuomet esant galimybei naudokite tinkamą valymo įrangą.</a:t>
            </a:r>
          </a:p>
        </p:txBody>
      </p:sp>
      <p:pic>
        <p:nvPicPr>
          <p:cNvPr id="4" name="PPE.mp4" descr="PPE.mp4">
            <a:hlinkClick r:id="" action="ppaction://media"/>
            <a:extLst>
              <a:ext uri="{FF2B5EF4-FFF2-40B4-BE49-F238E27FC236}">
                <a16:creationId xmlns:a16="http://schemas.microsoft.com/office/drawing/2014/main" id="{6D35DEEA-071D-9F46-BE2B-E6EC22B9042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096000" y="1608138"/>
            <a:ext cx="5715000" cy="4572000"/>
          </a:xfrm>
          <a:prstGeom prst="rect">
            <a:avLst/>
          </a:prstGeom>
        </p:spPr>
      </p:pic>
    </p:spTree>
    <p:extLst>
      <p:ext uri="{BB962C8B-B14F-4D97-AF65-F5344CB8AC3E}">
        <p14:creationId xmlns:p14="http://schemas.microsoft.com/office/powerpoint/2010/main" val="2972937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170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AAP TAIP IR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302234"/>
            <a:ext cx="11076503" cy="3230407"/>
          </a:xfrm>
        </p:spPr>
        <p:txBody>
          <a:bodyPr/>
          <a:lstStyle/>
          <a:p>
            <a:pPr>
              <a:lnSpc>
                <a:spcPct val="100000"/>
              </a:lnSpc>
            </a:pPr>
            <a:r>
              <a:rPr lang="lt" sz="1600" b="1" i="0" strike="noStrike" cap="none" spc="0" baseline="0">
                <a:solidFill>
                  <a:srgbClr val="000000"/>
                </a:solidFill>
                <a:effectLst/>
                <a:latin typeface="Helvetica"/>
                <a:ea typeface="Helvetica"/>
                <a:cs typeface="Helvetica"/>
              </a:rPr>
              <a:t>TAIP</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Laikykitės gamintojo nurodymų.</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Įsitikinkite, kad AAP gerai jums tinka. Kvėpavimo takų apsaugos priemonėms turėtų netrukdyti veido plaukai.</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Jei naudojate keletą AAP, patikrinkite, ar jos dera tarpusavyje.</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Panaudojus išvalykite daugkartinio naudojimo AAP kai reikia ir laikykite jas tam skirtoje švarioje vietoje.</a:t>
            </a:r>
          </a:p>
          <a:p>
            <a:pPr marL="285750" indent="-285750">
              <a:lnSpc>
                <a:spcPct val="100000"/>
              </a:lnSpc>
              <a:spcAft>
                <a:spcPts val="1000"/>
              </a:spcAft>
              <a:buSzPct val="85000"/>
              <a:buFont typeface=".Apple Color Emoji UI"/>
              <a:buChar char="✅"/>
            </a:pPr>
            <a:r>
              <a:rPr lang="lt" sz="1600" b="0" i="0" strike="noStrike" cap="none" spc="0" baseline="0">
                <a:solidFill>
                  <a:srgbClr val="000000"/>
                </a:solidFill>
                <a:effectLst/>
                <a:latin typeface="Helvetica"/>
                <a:ea typeface="Helvetica"/>
                <a:cs typeface="Helvetica"/>
              </a:rPr>
              <a:t>Nešvarius kombinezonus laikykite atskirai nuo švarių, reguliariai atiduokite juos išplauti.</a:t>
            </a:r>
          </a:p>
          <a:p>
            <a:pPr>
              <a:lnSpc>
                <a:spcPct val="100000"/>
              </a:lnSpc>
            </a:pPr>
            <a:r>
              <a:rPr lang="lt" sz="1600" b="1" i="0" strike="noStrike" cap="none" spc="0" baseline="0">
                <a:solidFill>
                  <a:srgbClr val="000000"/>
                </a:solidFill>
                <a:effectLst/>
                <a:latin typeface="Helvetica"/>
                <a:ea typeface="Helvetica"/>
                <a:cs typeface="Helvetica"/>
              </a:rPr>
              <a:t>NE</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Nenaudokite sugadintų ar susidėvėjusių AAP.</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Nedėvėkite nebūtinų AAP. Kai kurios AAP apriboja naudotojo galimybes saugiai atlikti užduotį.</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Nesineškite AAP namo.</a:t>
            </a:r>
          </a:p>
          <a:p>
            <a:pPr marL="285750" indent="-285750">
              <a:lnSpc>
                <a:spcPct val="100000"/>
              </a:lnSpc>
              <a:buSzPct val="85000"/>
              <a:buFont typeface=".Apple Color Emoji UI"/>
              <a:buChar char="✅"/>
            </a:pPr>
            <a:endParaRPr lang="en-US"/>
          </a:p>
        </p:txBody>
      </p:sp>
    </p:spTree>
    <p:extLst>
      <p:ext uri="{BB962C8B-B14F-4D97-AF65-F5344CB8AC3E}">
        <p14:creationId xmlns:p14="http://schemas.microsoft.com/office/powerpoint/2010/main" val="344222623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IŠVADA</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2" y="2362676"/>
            <a:ext cx="5781819" cy="3682369"/>
          </a:xfrm>
        </p:spPr>
        <p:txBody>
          <a:bodyPr lIns="91440" tIns="45720" rIns="91440" bIns="45720" anchor="t"/>
          <a:lstStyle/>
          <a:p>
            <a:pPr>
              <a:lnSpc>
                <a:spcPts val="2400"/>
              </a:lnSpc>
              <a:spcBef>
                <a:spcPts val="600"/>
              </a:spcBef>
              <a:spcAft>
                <a:spcPts val="1000"/>
              </a:spcAft>
            </a:pPr>
            <a:r>
              <a:rPr lang="lt" sz="1800" b="0" i="0" strike="noStrike" cap="none" spc="0" baseline="0" dirty="0">
                <a:solidFill>
                  <a:srgbClr val="000000"/>
                </a:solidFill>
                <a:effectLst/>
                <a:latin typeface="Helvetica"/>
                <a:ea typeface="Helvetica"/>
                <a:cs typeface="Helvetica"/>
              </a:rPr>
              <a:t>Naudodami AAP atsiminkite šiuos 3 paprastus dalykus:</a:t>
            </a:r>
          </a:p>
          <a:p>
            <a:pPr marL="285750" indent="-285750">
              <a:lnSpc>
                <a:spcPts val="2400"/>
              </a:lnSpc>
              <a:spcBef>
                <a:spcPts val="600"/>
              </a:spcBef>
              <a:spcAft>
                <a:spcPts val="600"/>
              </a:spcAft>
              <a:buClr>
                <a:srgbClr val="F1B600"/>
              </a:buClr>
              <a:buSzPct val="120000"/>
              <a:buFont typeface="Wingdings" pitchFamily="2" charset="2"/>
              <a:buChar char="q"/>
            </a:pPr>
            <a:r>
              <a:rPr lang="lt" sz="1800" dirty="0">
                <a:solidFill>
                  <a:srgbClr val="000000"/>
                </a:solidFill>
                <a:latin typeface="Helvetica"/>
                <a:ea typeface="Helvetica"/>
                <a:cs typeface="Helvetica"/>
              </a:rPr>
              <a:t>patikrinkite</a:t>
            </a:r>
            <a:r>
              <a:rPr lang="lt" sz="1800" b="0" i="0" strike="noStrike" cap="none" spc="0" baseline="0" dirty="0">
                <a:solidFill>
                  <a:srgbClr val="000000"/>
                </a:solidFill>
                <a:effectLst/>
                <a:latin typeface="Helvetica"/>
                <a:ea typeface="Helvetica"/>
                <a:cs typeface="Helvetica"/>
              </a:rPr>
              <a:t>, ar AAP neapgadintos;</a:t>
            </a:r>
          </a:p>
          <a:p>
            <a:pPr marL="285750" indent="-285750">
              <a:lnSpc>
                <a:spcPts val="2400"/>
              </a:lnSpc>
              <a:spcBef>
                <a:spcPts val="600"/>
              </a:spcBef>
              <a:spcAft>
                <a:spcPts val="600"/>
              </a:spcAft>
              <a:buClr>
                <a:srgbClr val="F1B600"/>
              </a:buClr>
              <a:buSzPct val="120000"/>
              <a:buFont typeface="Wingdings" pitchFamily="2" charset="2"/>
              <a:buChar char="q"/>
            </a:pPr>
            <a:r>
              <a:rPr lang="lt" sz="1800" dirty="0">
                <a:solidFill>
                  <a:srgbClr val="000000"/>
                </a:solidFill>
                <a:latin typeface="Helvetica"/>
                <a:ea typeface="Helvetica"/>
                <a:cs typeface="Helvetica"/>
              </a:rPr>
              <a:t>įsitikinkite</a:t>
            </a:r>
            <a:r>
              <a:rPr lang="lt" sz="1800" b="0" i="0" strike="noStrike" cap="none" spc="0" baseline="0" dirty="0">
                <a:solidFill>
                  <a:srgbClr val="000000"/>
                </a:solidFill>
                <a:effectLst/>
                <a:latin typeface="Helvetica"/>
                <a:ea typeface="Helvetica"/>
                <a:cs typeface="Helvetica"/>
              </a:rPr>
              <a:t>, kad AAP jums gerai tinka (o kvėpavimo apsaugos priemonėms netrukdo veido plaukai);</a:t>
            </a:r>
          </a:p>
          <a:p>
            <a:pPr marL="285750" indent="-285750">
              <a:lnSpc>
                <a:spcPts val="2400"/>
              </a:lnSpc>
              <a:spcBef>
                <a:spcPts val="600"/>
              </a:spcBef>
              <a:spcAft>
                <a:spcPts val="600"/>
              </a:spcAft>
              <a:buClr>
                <a:srgbClr val="F1B600"/>
              </a:buClr>
              <a:buSzPct val="120000"/>
              <a:buFont typeface="Wingdings" pitchFamily="2" charset="2"/>
              <a:buChar char="q"/>
            </a:pPr>
            <a:r>
              <a:rPr lang="lt" sz="1800" dirty="0">
                <a:solidFill>
                  <a:srgbClr val="000000"/>
                </a:solidFill>
                <a:latin typeface="Helvetica"/>
                <a:ea typeface="Helvetica"/>
                <a:cs typeface="Helvetica"/>
              </a:rPr>
              <a:t>po</a:t>
            </a:r>
            <a:r>
              <a:rPr lang="lt" sz="1800" b="0" i="0" strike="noStrike" cap="none" spc="0" baseline="0" dirty="0">
                <a:solidFill>
                  <a:srgbClr val="000000"/>
                </a:solidFill>
                <a:effectLst/>
                <a:latin typeface="Helvetica"/>
                <a:ea typeface="Helvetica"/>
                <a:cs typeface="Helvetica"/>
              </a:rPr>
              <a:t> naudojimo AAP laikykite tinkamoje švarioje vietoje.</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dirty="0">
                <a:solidFill>
                  <a:srgbClr val="FF0000"/>
                </a:solidFill>
                <a:effectLst/>
                <a:latin typeface="Helvetica"/>
                <a:ea typeface="Helvetica"/>
                <a:cs typeface="Helvetica"/>
              </a:rPr>
              <a:t>Mokytojas įrašo pagal kontekstą tinkamas išvadas.</a:t>
            </a:r>
          </a:p>
          <a:p>
            <a:pPr>
              <a:lnSpc>
                <a:spcPts val="2400"/>
              </a:lnSpc>
            </a:pPr>
            <a:endParaRPr lang="en-US" sz="180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82857690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TUŠČIA SKAIDRĖ</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lt" sz="1800" b="0" i="0" strike="noStrike" cap="none" spc="0" baseline="0">
                <a:solidFill>
                  <a:srgbClr val="000000"/>
                </a:solidFill>
                <a:effectLst/>
                <a:latin typeface="Helvetica"/>
                <a:ea typeface="Helvetica"/>
                <a:cs typeface="Helvetica"/>
              </a:rPr>
              <a:t>Naudokite šią skaidrę darbo aplinkai ir (arba) kontekstui pritaikytai mokymo medžiagai sukurti.</a:t>
            </a:r>
          </a:p>
          <a:p>
            <a:pPr>
              <a:lnSpc>
                <a:spcPts val="2400"/>
              </a:lnSpc>
            </a:pPr>
            <a:r>
              <a:rPr lang="lt" sz="1800" b="0" i="0" strike="noStrike" cap="none" spc="0" baseline="0">
                <a:solidFill>
                  <a:srgbClr val="000000"/>
                </a:solidFill>
                <a:effectLst/>
                <a:latin typeface="Helvetica"/>
                <a:ea typeface="Helvetica"/>
                <a:cs typeface="Helvetica"/>
              </a:rPr>
              <a:t>Norėdami pakeisti paveikslą spauskite dešinį pelės mygtuką &gt; keisti paveikslą &gt; iš failo.</a:t>
            </a:r>
          </a:p>
          <a:p>
            <a:pPr>
              <a:lnSpc>
                <a:spcPts val="2400"/>
              </a:lnSpc>
            </a:pPr>
            <a:r>
              <a:rPr lang="lt" sz="1800" b="0" i="0" strike="noStrike" cap="none" spc="0" baseline="0">
                <a:solidFill>
                  <a:srgbClr val="000000"/>
                </a:solidFill>
                <a:effectLst/>
                <a:latin typeface="Helvetica"/>
                <a:ea typeface="Helvetica"/>
                <a:cs typeface="Helvetica"/>
              </a:rPr>
              <a:t>Norėdami sukurti daugiau skaidrių, spustelėkite viršuje esantį skirtuką „Nauja skaidrė“.</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7768016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TOLESNIS MOKYMASIS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7" history="0"/>
              </a:rPr>
              <a:t>Geroji patirtis apie asmens apsaugos priemones (2.1.15 užduočių lapas)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8" history="0"/>
              </a:rPr>
              <a:t>NEPSI gerosios patirties vadovas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9" history="0"/>
              </a:rPr>
              <a:t>NEPSI vadovas mažoms ir vidutinėms įmonėms</a:t>
            </a:r>
          </a:p>
        </p:txBody>
      </p:sp>
      <p:sp>
        <p:nvSpPr>
          <p:cNvPr id="4" name="Rounded Rectangle 3">
            <a:extLst>
              <a:ext uri="{FF2B5EF4-FFF2-40B4-BE49-F238E27FC236}">
                <a16:creationId xmlns:a16="http://schemas.microsoft.com/office/drawing/2014/main" id="{98656172-68E3-2E4D-98B6-814294553B48}"/>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D4302F4-0007-5F4C-9C07-37D04DD258BD}"/>
              </a:ext>
            </a:extLst>
          </p:cNvPr>
          <p:cNvSpPr/>
          <p:nvPr>
            <p:custDataLst>
              <p:tags r:id="rId4"/>
            </p:custDataLst>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lt" b="0" i="0" strike="noStrike" cap="none" spc="0" baseline="0">
                <a:solidFill>
                  <a:srgbClr val="000000"/>
                </a:solidFill>
                <a:effectLst/>
                <a:latin typeface="Calibri"/>
                <a:ea typeface="Calibri"/>
                <a:cs typeface="Calibri"/>
              </a:rPr>
              <a:t>Daugiau mokymosi apie ĮKSD išteklių rasite apsilankę </a:t>
            </a:r>
            <a:r>
              <a:rPr lang="lt" b="1" i="0" strike="noStrike" cap="none" spc="0" baseline="0">
                <a:solidFill>
                  <a:srgbClr val="000000"/>
                </a:solidFill>
                <a:effectLst/>
                <a:latin typeface="Calibri"/>
                <a:ea typeface="Calibri"/>
                <a:cs typeface="Calibri"/>
              </a:rPr>
              <a:t>NEPSI e-mokymosi platformoje</a:t>
            </a:r>
            <a:r>
              <a:rPr lang="lt" b="0" i="0" strike="noStrike" cap="none" spc="0" baseline="0">
                <a:solidFill>
                  <a:srgbClr val="000000"/>
                </a:solidFill>
                <a:effectLst/>
                <a:latin typeface="Calibri"/>
                <a:ea typeface="Calibri"/>
                <a:cs typeface="Calibri"/>
              </a:rPr>
              <a:t> </a:t>
            </a:r>
            <a:r>
              <a:rPr lang="lt" b="0" i="0" strike="noStrike" cap="none" spc="0" baseline="0">
                <a:solidFill>
                  <a:srgbClr val="000000"/>
                </a:solidFill>
                <a:effectLst/>
                <a:latin typeface="Calibri"/>
                <a:ea typeface="Calibri"/>
                <a:cs typeface="Calibri"/>
                <a:hlinkClick r:id="rId10" history="0"/>
              </a:rPr>
              <a:t>training.nepsi.eu</a:t>
            </a:r>
            <a:r>
              <a:rPr lang="lt" b="0" i="0" strike="noStrike" cap="none" spc="0" baseline="0">
                <a:solidFill>
                  <a:srgbClr val="000000"/>
                </a:solidFill>
                <a:effectLst/>
                <a:latin typeface="Calibri"/>
                <a:ea typeface="Calibri"/>
                <a:cs typeface="Calibri"/>
              </a:rPr>
              <a:t>.</a:t>
            </a:r>
          </a:p>
        </p:txBody>
      </p:sp>
    </p:spTree>
    <p:extLst>
      <p:ext uri="{BB962C8B-B14F-4D97-AF65-F5344CB8AC3E}">
        <p14:creationId xmlns:p14="http://schemas.microsoft.com/office/powerpoint/2010/main" val="364644676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6"/>
</p:tagLst>
</file>

<file path=ppt/tags/tag9.xml><?xml version="1.0" encoding="utf-8"?>
<p:tagLst xmlns:a="http://schemas.openxmlformats.org/drawingml/2006/main" xmlns:r="http://schemas.openxmlformats.org/officeDocument/2006/relationships" xmlns:p="http://schemas.openxmlformats.org/presentationml/2006/main">
  <p:tag name="AS_UNIQUEID" val="7"/>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ags/tag27.xml><?xml version="1.0" encoding="utf-8"?>
<p:tagLst xmlns:a="http://schemas.openxmlformats.org/drawingml/2006/main" xmlns:r="http://schemas.openxmlformats.org/officeDocument/2006/relationships" xmlns:p="http://schemas.openxmlformats.org/presentationml/2006/main">
  <p:tag name="AS_UNIQUEID" val="29"/>
</p:tagLst>
</file>

<file path=ppt/tags/tag28.xml><?xml version="1.0" encoding="utf-8"?>
<p:tagLst xmlns:a="http://schemas.openxmlformats.org/drawingml/2006/main" xmlns:r="http://schemas.openxmlformats.org/officeDocument/2006/relationships" xmlns:p="http://schemas.openxmlformats.org/presentationml/2006/main">
  <p:tag name="AS_UNIQUEID" val="3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ée un document." ma:contentTypeScope="" ma:versionID="a2aae6594e88dd81b3e444bd28827a8c">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fdd43d770917111209dca723230b269d"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schemas.openxmlformats.org/package/2006/metadata/core-properties"/>
    <ds:schemaRef ds:uri="http://www.w3.org/XML/1998/namespace"/>
    <ds:schemaRef ds:uri="d8ecf516-e360-4672-81b9-68723bedb71f"/>
    <ds:schemaRef ds:uri="http://purl.org/dc/terms/"/>
    <ds:schemaRef ds:uri="http://schemas.microsoft.com/office/2006/metadata/properties"/>
    <ds:schemaRef ds:uri="http://schemas.microsoft.com/office/infopath/2007/PartnerControls"/>
    <ds:schemaRef ds:uri="http://purl.org/dc/dcmitype/"/>
  </ds:schemaRefs>
</ds:datastoreItem>
</file>

<file path=customXml/itemProps3.xml><?xml version="1.0" encoding="utf-8"?>
<ds:datastoreItem xmlns:ds="http://schemas.openxmlformats.org/officeDocument/2006/customXml" ds:itemID="{D47BB3E7-B45B-471F-83F9-1F08D0D723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48</TotalTime>
  <Words>1460</Words>
  <Application>Microsoft Office PowerPoint</Application>
  <PresentationFormat>Plačiaekranė</PresentationFormat>
  <Paragraphs>144</Paragraphs>
  <Slides>19</Slides>
  <Notes>18</Notes>
  <HiddenSlides>1</HiddenSlides>
  <MMClips>1</MMClips>
  <ScaleCrop>false</ScaleCrop>
  <HeadingPairs>
    <vt:vector size="4" baseType="variant">
      <vt:variant>
        <vt:lpstr>Tema</vt:lpstr>
      </vt:variant>
      <vt:variant>
        <vt:i4>1</vt:i4>
      </vt:variant>
      <vt:variant>
        <vt:lpstr>Skaidrių pavadinimai</vt:lpstr>
      </vt:variant>
      <vt:variant>
        <vt:i4>19</vt:i4>
      </vt:variant>
    </vt:vector>
  </HeadingPairs>
  <TitlesOfParts>
    <vt:vector size="20" baseType="lpstr">
      <vt:lpstr>Office Theme</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Bhavya</cp:lastModifiedBy>
  <cp:revision>51</cp:revision>
  <dcterms:created xsi:type="dcterms:W3CDTF">2020-01-29T17:43:15Z</dcterms:created>
  <dcterms:modified xsi:type="dcterms:W3CDTF">2022-10-04T18:42:48Z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