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56" autoAdjust="0"/>
    <p:restoredTop sz="75493"/>
  </p:normalViewPr>
  <p:slideViewPr>
    <p:cSldViewPr snapToGrid="0" snapToObjects="1">
      <p:cViewPr varScale="1">
        <p:scale>
          <a:sx n="55" d="100"/>
          <a:sy n="55" d="100"/>
        </p:scale>
        <p:origin x="1506" y="7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5E55D33E-0B2C-664C-8FE1-D2D62377BCBE}"/>
    <pc:docChg chg="modSld">
      <pc:chgData name="Samuel Davies" userId="4bb99b2c-4e56-4c10-ad8a-c1b2d904d94c" providerId="ADAL" clId="{5E55D33E-0B2C-664C-8FE1-D2D62377BCBE}" dt="2020-12-09T21:34:05.782" v="9" actId="20577"/>
      <pc:docMkLst>
        <pc:docMk/>
      </pc:docMkLst>
      <pc:sldChg chg="modNotesTx">
        <pc:chgData name="Samuel Davies" userId="4bb99b2c-4e56-4c10-ad8a-c1b2d904d94c" providerId="ADAL" clId="{5E55D33E-0B2C-664C-8FE1-D2D62377BCBE}" dt="2020-12-09T20:34:13.531" v="3" actId="113"/>
        <pc:sldMkLst>
          <pc:docMk/>
          <pc:sldMk cId="1510151397" sldId="257"/>
        </pc:sldMkLst>
      </pc:sldChg>
      <pc:sldChg chg="modNotesTx">
        <pc:chgData name="Samuel Davies" userId="4bb99b2c-4e56-4c10-ad8a-c1b2d904d94c" providerId="ADAL" clId="{5E55D33E-0B2C-664C-8FE1-D2D62377BCBE}" dt="2020-12-09T20:34:26.843" v="4" actId="20577"/>
        <pc:sldMkLst>
          <pc:docMk/>
          <pc:sldMk cId="361266669" sldId="274"/>
        </pc:sldMkLst>
      </pc:sldChg>
      <pc:sldChg chg="modSp mod">
        <pc:chgData name="Samuel Davies" userId="4bb99b2c-4e56-4c10-ad8a-c1b2d904d94c" providerId="ADAL" clId="{5E55D33E-0B2C-664C-8FE1-D2D62377BCBE}" dt="2020-12-09T21:34:05.782" v="9" actId="20577"/>
        <pc:sldMkLst>
          <pc:docMk/>
          <pc:sldMk cId="3735847762" sldId="280"/>
        </pc:sldMkLst>
        <pc:spChg chg="mod">
          <ac:chgData name="Samuel Davies" userId="4bb99b2c-4e56-4c10-ad8a-c1b2d904d94c" providerId="ADAL" clId="{5E55D33E-0B2C-664C-8FE1-D2D62377BCBE}" dt="2020-12-09T21:34:05.782" v="9" actId="20577"/>
          <ac:spMkLst>
            <pc:docMk/>
            <pc:sldMk cId="3735847762"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Helvetica"/>
                <a:cs typeface="Helvetica"/>
              </a:rPr>
              <a:t>Dan it-taħriġ bil-PowerPoint ikopri l-użu korrett tat-tagħmir personali protettiv (PPE) għall-ħaddiema esposti għat-trab tas-silika kristallina respirabbli (RCS). </a:t>
            </a:r>
          </a:p>
          <a:p>
            <a:endParaRPr lang="en-US" sz="1200" b="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mt" sz="1200" b="0" i="0" strike="noStrike" cap="none" spc="0" baseline="0" dirty="0">
                <a:solidFill>
                  <a:srgbClr val="000000"/>
                </a:solidFill>
                <a:effectLst/>
                <a:latin typeface="+mn-lt"/>
                <a:ea typeface="Helvetica"/>
                <a:cs typeface="Helvetica"/>
              </a:rPr>
              <a:t>PPE huwa kwalunkwe oġġett ta’ ilbies jew tagħmir protettiv imfassal biex jipproteġi l-ġisem ta’ min jilbsu minn ġrieħi jew infezzjoni. </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mt" sz="1200" b="0" i="0" strike="noStrike" cap="none" spc="0" baseline="0" dirty="0">
                <a:solidFill>
                  <a:srgbClr val="000000"/>
                </a:solidFill>
                <a:effectLst/>
                <a:latin typeface="+mn-lt"/>
                <a:ea typeface="Helvetica"/>
                <a:cs typeface="Helvetica"/>
              </a:rPr>
              <a:t>Filwaqt li l-PPE għandu jkun disponibbli fuq is-siti tax-xogħol kollha, l-użu tiegħu għandu jkun l-aħħar alternattiva meta l-miżuri kollha ta’ kontroll ġew ippruvati u ma rnexxewx biex jipprovdu kontroll biżżejjed għall-esponiment tat-trab.</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Id-dijagramma sussegwenti turi fil-qasir il-proċess tal-immaniġġjar tar-riskju, mill-perspettiva kemm tal-impjegatur u tal-impjegat, meta jkun applikat għall-kontroll tas-silika kristallina respirabbli. Is-sistemi tas-saħħa u tas-sigurtà implimentati fil-kumpaniji jeħtieġ li jiġu rispettati kemm mill-impjegatur u mill-impjegat.</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mt" sz="1200" b="0" i="0" strike="noStrike" cap="none" spc="0" baseline="0" dirty="0">
                <a:solidFill>
                  <a:srgbClr val="000000"/>
                </a:solidFill>
                <a:effectLst/>
                <a:latin typeface="+mn-lt"/>
                <a:ea typeface="Helvetica"/>
                <a:cs typeface="Helvetica"/>
              </a:rPr>
              <a:t>Il-PPE għandu jintlibes biss meta jingħataw istruzzjonijiet speċifiċi u għandu jintgħażel abbażi tal-prestazzjoni (eż. fattur ta’ protezzjoni), kumdità u durabilità.</a:t>
            </a:r>
          </a:p>
          <a:p>
            <a:pPr algn="l">
              <a:lnSpc>
                <a:spcPts val="2300"/>
              </a:lnSpc>
              <a:spcBef>
                <a:spcPts val="600"/>
              </a:spcBef>
              <a:spcAft>
                <a:spcPts val="600"/>
              </a:spcAft>
            </a:pPr>
            <a:r>
              <a:rPr lang="mt" sz="1200" b="0" i="0" strike="noStrike" cap="none" spc="0" baseline="0" dirty="0">
                <a:solidFill>
                  <a:srgbClr val="000000"/>
                </a:solidFill>
                <a:effectLst/>
                <a:latin typeface="+mn-lt"/>
                <a:ea typeface="Helvetica"/>
                <a:cs typeface="Helvetica"/>
              </a:rPr>
              <a:t>Ħidmiet li jeħtieġu l-użu tal-PPE ser jiġu indikati b’sinjali u pittogrammi xierqa.</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mt" sz="1200" b="0" i="0" strike="noStrike" cap="none" spc="0" baseline="0" dirty="0">
                <a:solidFill>
                  <a:srgbClr val="000000"/>
                </a:solidFill>
                <a:effectLst/>
                <a:latin typeface="+mn-lt"/>
                <a:ea typeface="Helvetica"/>
                <a:cs typeface="Helvetica"/>
              </a:rPr>
              <a:t>Ħwejjeġ protettivi (fradal) jeħtieġ li jintużaw waqt il-ħidmiet kollha li jinvolvu t-trab. Fradal ta’ kulur skur jistgħu jintużaw biex jgħinu jindikaw il-kontaminazzjoni mit-trab.</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mt" sz="1200" b="0" i="0" strike="noStrike" cap="none" spc="0" baseline="0" dirty="0">
                <a:solidFill>
                  <a:srgbClr val="000000"/>
                </a:solidFill>
                <a:effectLst/>
                <a:latin typeface="+mn-lt"/>
                <a:ea typeface="Helvetica"/>
                <a:cs typeface="Helvetica"/>
              </a:rPr>
              <a:t>Ladarba jiġi kkonfermat li l-PPE huwa meħtieġ għall-ħidma li għandek, il-ħaddiema jridu jassiguraw li l-oġġett tagħhom huwa ħieles minn ħsara jew użu jew tekil eċċessiv.</a:t>
            </a:r>
          </a:p>
          <a:p>
            <a:pPr marL="0" indent="0" algn="l">
              <a:lnSpc>
                <a:spcPts val="2300"/>
              </a:lnSpc>
              <a:spcBef>
                <a:spcPts val="600"/>
              </a:spcBef>
              <a:spcAft>
                <a:spcPts val="600"/>
              </a:spcAft>
              <a:buFont typeface="Arial" panose="020B0604020202020204" pitchFamily="34" charset="0"/>
              <a:buNone/>
            </a:pPr>
            <a:r>
              <a:rPr lang="mt" sz="1200" b="0" i="0" strike="noStrike" cap="none" spc="0" baseline="0" dirty="0">
                <a:solidFill>
                  <a:srgbClr val="000000"/>
                </a:solidFill>
                <a:effectLst/>
                <a:latin typeface="+mn-lt"/>
                <a:ea typeface="Helvetica"/>
                <a:cs typeface="Helvetica"/>
              </a:rPr>
              <a:t>PPE bil-ħsara jpoġġi l-ħaddiema f’riskju li mhus meħtieġ. Jekk oġġett jintuża b’mod regolari, jew jiġi kondiviż ma’ ħaddiema oħra, wisq probabbli l-ħsara ser issir wara użi multipli u estiżi.</a:t>
            </a:r>
          </a:p>
          <a:p>
            <a:pPr marL="0" indent="0" algn="l">
              <a:lnSpc>
                <a:spcPts val="2300"/>
              </a:lnSpc>
              <a:spcBef>
                <a:spcPts val="600"/>
              </a:spcBef>
              <a:spcAft>
                <a:spcPts val="600"/>
              </a:spcAft>
              <a:buFont typeface="Arial" panose="020B0604020202020204" pitchFamily="34" charset="0"/>
              <a:buNone/>
            </a:pPr>
            <a:endParaRPr lang="en-GB" sz="1200" b="0" i="0" kern="1200" dirty="0">
              <a:solidFill>
                <a:schemeClr val="tx1"/>
              </a:solidFill>
              <a:effectLst/>
              <a:latin typeface="+mn-lt"/>
              <a:ea typeface="+mn-ea"/>
              <a:cs typeface="+mn-cs"/>
            </a:endParaRPr>
          </a:p>
          <a:p>
            <a:pPr marL="0" indent="0" algn="l">
              <a:lnSpc>
                <a:spcPts val="2300"/>
              </a:lnSpc>
              <a:spcBef>
                <a:spcPts val="600"/>
              </a:spcBef>
              <a:spcAft>
                <a:spcPts val="600"/>
              </a:spcAft>
              <a:buFont typeface="Arial" panose="020B0604020202020204" pitchFamily="34" charset="0"/>
              <a:buNone/>
            </a:pPr>
            <a:r>
              <a:rPr lang="mt" sz="1200" b="0" i="0" strike="noStrike" cap="none" spc="0" baseline="0" dirty="0">
                <a:solidFill>
                  <a:srgbClr val="000000"/>
                </a:solidFill>
                <a:effectLst/>
                <a:latin typeface="+mn-lt"/>
                <a:ea typeface="Helvetica"/>
                <a:cs typeface="Helvetica"/>
              </a:rPr>
              <a:t>Hekk kif il-PPE ssirlu l-ħsara, dan għandu jiġi mibdul immedjatament.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mt" sz="1200" b="0" i="0" strike="noStrike" cap="none" spc="0" baseline="0" dirty="0">
                <a:solidFill>
                  <a:srgbClr val="000000"/>
                </a:solidFill>
                <a:effectLst/>
                <a:latin typeface="+mn-lt"/>
                <a:ea typeface="Helvetica"/>
                <a:cs typeface="Helvetica"/>
              </a:rPr>
              <a:t>L-ilbies tal-PPE jista’ ma jkunx esperjenza li fih tkun komdu/a iżda huwa importanti li tassigura li dan qed jintlibes korrettament.</a:t>
            </a:r>
          </a:p>
          <a:p>
            <a:pPr algn="l">
              <a:lnSpc>
                <a:spcPts val="2300"/>
              </a:lnSpc>
              <a:spcBef>
                <a:spcPts val="600"/>
              </a:spcBef>
              <a:spcAft>
                <a:spcPts val="600"/>
              </a:spcAft>
            </a:pPr>
            <a:r>
              <a:rPr lang="mt" sz="1200" b="0" i="0" strike="noStrike" cap="none" spc="0" baseline="0" dirty="0">
                <a:solidFill>
                  <a:srgbClr val="000000"/>
                </a:solidFill>
                <a:effectLst/>
                <a:latin typeface="+mn-lt"/>
                <a:ea typeface="Helvetica"/>
                <a:cs typeface="Helvetica"/>
              </a:rPr>
              <a:t>Oġġetti bħal maskri, gogils u elmijiet jeħtieġ li jiġu aġġustati biex joqgħodu għad-daqs ta’ min jilbishom.</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mt" sz="1200" b="0" i="0" strike="noStrike" cap="none" spc="0" baseline="0" dirty="0">
                <a:solidFill>
                  <a:srgbClr val="000000"/>
                </a:solidFill>
                <a:effectLst/>
                <a:latin typeface="+mn-lt"/>
                <a:ea typeface="Helvetica"/>
                <a:cs typeface="Helvetica"/>
              </a:rPr>
              <a:t>Meta tilbes oġġetti multipli tal-PPE (bħal maskra tat-trab jew visor tal-iwweldjar), assigura li huma kompatibbli.</a:t>
            </a:r>
          </a:p>
          <a:p>
            <a:pPr marL="0" marR="0" indent="0" algn="l" defTabSz="914400" rtl="0" eaLnBrk="1" fontAlgn="auto" latinLnBrk="0" hangingPunct="1">
              <a:lnSpc>
                <a:spcPts val="2300"/>
              </a:lnSpc>
              <a:spcBef>
                <a:spcPts val="600"/>
              </a:spcBef>
              <a:spcAft>
                <a:spcPts val="600"/>
              </a:spcAft>
              <a:buClrTx/>
              <a:buSzTx/>
              <a:buFontTx/>
              <a:buNone/>
              <a:defRPr/>
            </a:pPr>
            <a:r>
              <a:rPr lang="mt" sz="1200" b="0" i="0" strike="noStrike" cap="none" spc="0" baseline="0" dirty="0">
                <a:solidFill>
                  <a:srgbClr val="000000"/>
                </a:solidFill>
                <a:effectLst/>
                <a:latin typeface="+mn-lt"/>
                <a:ea typeface="Helvetica"/>
                <a:cs typeface="Helvetica"/>
              </a:rPr>
              <a:t>Kun konxju wkoll ta’ fatturi oħra li jistgħu jnaqqsu l-effettività tal-PPE, bħax-xagħar tal-wiċċ. Operaturi bix-xagħar tal-wiċċ għandhom jużaw respiratur li tiddaħħallu l-arja sabiex jevita li t-trab jidħol fil-maskra.</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mt" sz="1200" b="0" i="0" strike="noStrike" cap="none" spc="0" baseline="0" dirty="0">
                <a:solidFill>
                  <a:srgbClr val="000000"/>
                </a:solidFill>
                <a:effectLst/>
                <a:latin typeface="+mn-lt"/>
                <a:ea typeface="Helvetica"/>
                <a:cs typeface="Helvetica"/>
              </a:rPr>
              <a:t>Wara li tużah, il-PPE għandu jitnaddaf (jekk meħtieġ) u maħżun f’faċilità apposta għalhekk. Il-PPE, bħal ħwejjeġ, għandhom jitnaddfu mill-impjegatur.</a:t>
            </a:r>
          </a:p>
          <a:p>
            <a:pPr algn="l">
              <a:lnSpc>
                <a:spcPts val="2300"/>
              </a:lnSpc>
              <a:spcBef>
                <a:spcPts val="600"/>
              </a:spcBef>
              <a:spcAft>
                <a:spcPts val="600"/>
              </a:spcAft>
            </a:pPr>
            <a:r>
              <a:rPr lang="mt" sz="1200" b="0" i="0" strike="noStrike" cap="none" spc="0" baseline="0" dirty="0">
                <a:solidFill>
                  <a:srgbClr val="000000"/>
                </a:solidFill>
                <a:effectLst/>
                <a:latin typeface="+mn-lt"/>
                <a:ea typeface="Helvetica"/>
                <a:cs typeface="Helvetica"/>
              </a:rPr>
              <a:t>Il-PPE m’għandu jittieħed id-dar fl-ebda ċirkostanza.</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Dan li ġej juri prattiċi tajbin relatati mat-tindif tal-PPE. Ħdejn l-istampa tal-vidjo ser tara graff u riga ħamra li turi l-konċentrazzjoni tat-trab f’mg/m3.</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Il-kejl tal-konċentrazzjoni tat-trab mhijiex dwar silika kristallina respirabbli, hija bbażata fuq kejl semi-kwantitattiv. Dak li huwa essenzjali mhux il-valur tal-konċentrazzjoni tat-trab iżda d-differenza relattiva bejn il-livelli tal-esponiment waqt il-prattika rakkomandata u prattiċi oħrajn.</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mt" sz="1200" b="0" i="0" strike="noStrike" cap="none" spc="0" baseline="0" dirty="0">
                <a:solidFill>
                  <a:srgbClr val="000000"/>
                </a:solidFill>
                <a:effectLst/>
                <a:latin typeface="+mn-lt"/>
                <a:ea typeface="Calibri"/>
                <a:cs typeface="Calibri"/>
              </a:rPr>
              <a:t>Il-PPE għandu jintuża biss bħala </a:t>
            </a:r>
            <a:r>
              <a:rPr lang="mt" sz="1200" b="1" i="0" strike="noStrike" cap="none" spc="0" baseline="0" dirty="0">
                <a:solidFill>
                  <a:srgbClr val="000000"/>
                </a:solidFill>
                <a:effectLst/>
                <a:latin typeface="+mn-lt"/>
                <a:ea typeface="Calibri"/>
                <a:cs typeface="Calibri"/>
              </a:rPr>
              <a:t>l-aħħar alternattiva</a:t>
            </a:r>
            <a:r>
              <a:rPr lang="mt" sz="1200" b="0" i="0" strike="noStrike" cap="none" spc="0" baseline="0" dirty="0">
                <a:solidFill>
                  <a:srgbClr val="000000"/>
                </a:solidFill>
                <a:effectLst/>
                <a:latin typeface="+mn-lt"/>
                <a:ea typeface="Calibri"/>
                <a:cs typeface="Calibri"/>
              </a:rPr>
              <a:t>, meta l-miżuri ta’ kontroll kollha ma jkunux biżżejjed għall-kontroll tal-esponiment għat-trab. Meta l-PPE huwa meħtieġ, l-użu tiegħu għandu jkun ikkontrollat u immonitorjat.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7508383" y="429114"/>
            <a:ext cx="430896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dirty="0">
                <a:solidFill>
                  <a:srgbClr val="F6A317"/>
                </a:solidFill>
                <a:effectLst/>
                <a:latin typeface="Helvetica"/>
                <a:ea typeface="Helvetica"/>
                <a:cs typeface="Helvetica"/>
              </a:rPr>
              <a:t>TAĦRIĠ GĦAL PRATTIĊI TAJBIN </a:t>
            </a:r>
            <a:r>
              <a:rPr lang="en-IN" sz="1400" b="1" i="0" strike="noStrike" cap="none" spc="0" baseline="0" dirty="0" smtClean="0">
                <a:solidFill>
                  <a:srgbClr val="F6A317"/>
                </a:solidFill>
                <a:effectLst/>
                <a:latin typeface="Helvetica"/>
                <a:ea typeface="Helvetica"/>
                <a:cs typeface="Helvetica"/>
              </a:rPr>
              <a:t/>
            </a:r>
            <a:br>
              <a:rPr lang="en-IN" sz="1400" b="1" i="0" strike="noStrike" cap="none" spc="0" baseline="0" dirty="0" smtClean="0">
                <a:solidFill>
                  <a:srgbClr val="F6A317"/>
                </a:solidFill>
                <a:effectLst/>
                <a:latin typeface="Helvetica"/>
                <a:ea typeface="Helvetica"/>
                <a:cs typeface="Helvetica"/>
              </a:rPr>
            </a:br>
            <a:r>
              <a:rPr lang="mt" sz="1400" b="1" i="0" strike="noStrike" cap="none" spc="0" baseline="0" dirty="0" smtClean="0">
                <a:solidFill>
                  <a:srgbClr val="F6A317"/>
                </a:solidFill>
                <a:effectLst/>
                <a:latin typeface="Helvetica"/>
                <a:ea typeface="Helvetica"/>
                <a:cs typeface="Helvetica"/>
              </a:rPr>
              <a:t>GĦAT-TAGĦMIR </a:t>
            </a:r>
            <a:r>
              <a:rPr lang="mt" sz="1400" b="1" i="0" strike="noStrike" cap="none" spc="0" baseline="0" dirty="0">
                <a:solidFill>
                  <a:srgbClr val="F6A317"/>
                </a:solidFill>
                <a:effectLst/>
                <a:latin typeface="Helvetica"/>
                <a:ea typeface="Helvetica"/>
                <a:cs typeface="Helvetica"/>
              </a:rPr>
              <a:t>PERSONALI PROTETTIV (PPE)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6"/>
            <a:ext cx="8487582" cy="1440413"/>
          </a:xfrm>
        </p:spPr>
        <p:txBody>
          <a:bodyPr/>
          <a:lstStyle/>
          <a:p>
            <a:pPr>
              <a:lnSpc>
                <a:spcPct val="100000"/>
              </a:lnSpc>
            </a:pPr>
            <a:r>
              <a:rPr lang="mt" sz="2800" b="1" i="0" strike="noStrike" cap="none" spc="0" baseline="0" dirty="0">
                <a:solidFill>
                  <a:srgbClr val="FFFFFF"/>
                </a:solidFill>
                <a:effectLst/>
                <a:latin typeface="Helvetica"/>
                <a:ea typeface="Helvetica"/>
                <a:cs typeface="Helvetica"/>
              </a:rPr>
              <a:t>TAĦRIĠ GĦAL PRATTIĊI TAJBIN </a:t>
            </a:r>
            <a:r>
              <a:rPr lang="en-IN" sz="2800" b="1" i="0" strike="noStrike" cap="none" spc="0" baseline="0" dirty="0" smtClean="0">
                <a:solidFill>
                  <a:srgbClr val="FFFFFF"/>
                </a:solidFill>
                <a:effectLst/>
                <a:latin typeface="Helvetica"/>
                <a:ea typeface="Helvetica"/>
                <a:cs typeface="Helvetica"/>
              </a:rPr>
              <a:t/>
            </a:r>
            <a:br>
              <a:rPr lang="en-IN" sz="2800" b="1" i="0" strike="noStrike" cap="none" spc="0" baseline="0" dirty="0" smtClean="0">
                <a:solidFill>
                  <a:srgbClr val="FFFFFF"/>
                </a:solidFill>
                <a:effectLst/>
                <a:latin typeface="Helvetica"/>
                <a:ea typeface="Helvetica"/>
                <a:cs typeface="Helvetica"/>
              </a:rPr>
            </a:br>
            <a:r>
              <a:rPr lang="mt" sz="2800" b="1" i="0" strike="noStrike" cap="none" spc="0" baseline="0" dirty="0" smtClean="0">
                <a:solidFill>
                  <a:srgbClr val="FFFFFF"/>
                </a:solidFill>
                <a:effectLst/>
                <a:latin typeface="Helvetica"/>
                <a:ea typeface="Helvetica"/>
                <a:cs typeface="Helvetica"/>
              </a:rPr>
              <a:t>GĦAT-TAGĦMIR </a:t>
            </a:r>
            <a:r>
              <a:rPr lang="mt" sz="2800" b="1" i="0" strike="noStrike" cap="none" spc="0" baseline="0" dirty="0">
                <a:solidFill>
                  <a:srgbClr val="FFFFFF"/>
                </a:solidFill>
                <a:effectLst/>
                <a:latin typeface="Helvetica"/>
                <a:ea typeface="Helvetica"/>
                <a:cs typeface="Helvetica"/>
              </a:rPr>
              <a:t>PERSONALI PROTETTIV (PPE)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661564" y="235527"/>
            <a:ext cx="4100945"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7"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NEPSI </a:t>
            </a:r>
            <a:r>
              <a:rPr lang="mt" sz="1800" b="0" i="0" strike="noStrike" cap="none" spc="0" baseline="0" dirty="0">
                <a:solidFill>
                  <a:srgbClr val="000000"/>
                </a:solidFill>
                <a:effectLst/>
                <a:latin typeface="Helvetica"/>
                <a:ea typeface="Helvetica"/>
                <a:cs typeface="Helvetica"/>
              </a:rPr>
              <a:t>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mt" sz="1800" b="0" i="0" strike="noStrike" cap="none" spc="0" baseline="0" dirty="0" smtClean="0">
                <a:solidFill>
                  <a:srgbClr val="000000"/>
                </a:solidFill>
                <a:effectLst/>
                <a:latin typeface="Helvetica"/>
                <a:ea typeface="Helvetica"/>
                <a:cs typeface="Helvetica"/>
              </a:rPr>
              <a:t>.</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L-għan </a:t>
            </a:r>
            <a:r>
              <a:rPr lang="mt" sz="1800" b="0" i="0" strike="noStrike" cap="none" spc="0" baseline="0" dirty="0">
                <a:solidFill>
                  <a:srgbClr val="000000"/>
                </a:solidFill>
                <a:effectLst/>
                <a:latin typeface="Helvetica"/>
                <a:ea typeface="Helvetica"/>
                <a:cs typeface="Helvetica"/>
              </a:rPr>
              <a:t>tat-taħriġ huwa biex jinforma u jeduka lill-ħaddiema sabiex jgħinhom jużaw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il-miżuri </a:t>
            </a:r>
            <a:r>
              <a:rPr lang="mt" sz="1800" b="0" i="0" strike="noStrike" cap="none" spc="0" baseline="0" dirty="0">
                <a:solidFill>
                  <a:srgbClr val="000000"/>
                </a:solidFill>
                <a:effectLst/>
                <a:latin typeface="Helvetica"/>
                <a:ea typeface="Helvetica"/>
                <a:cs typeface="Helvetica"/>
              </a:rPr>
              <a:t>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a:t>
            </a:r>
            <a:r>
              <a:rPr lang="mt" sz="1800" b="0" i="0" strike="noStrike" cap="none" spc="0" baseline="0" dirty="0">
                <a:solidFill>
                  <a:srgbClr val="000000"/>
                </a:solidFill>
                <a:effectLst/>
                <a:latin typeface="Helvetica"/>
                <a:ea typeface="Helvetica"/>
                <a:cs typeface="Helvetica"/>
              </a:rPr>
              <a:t>’ taħriġ, kif meħtieġ.</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lstStyle/>
          <a:p>
            <a:pPr>
              <a:lnSpc>
                <a:spcPct val="1000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ct val="100000"/>
              </a:lnSpc>
            </a:pPr>
            <a:r>
              <a:rPr lang="mt" sz="1800" b="0" i="0" strike="noStrike" cap="none" spc="0" baseline="0" dirty="0">
                <a:solidFill>
                  <a:srgbClr val="000000"/>
                </a:solidFill>
                <a:effectLst/>
                <a:latin typeface="Helvetica"/>
                <a:ea typeface="Helvetica"/>
                <a:cs typeface="Helvetica"/>
              </a:rPr>
              <a:t>Waqt dan it-taħriġ inti ser titgħallem: </a:t>
            </a:r>
          </a:p>
          <a:p>
            <a:pPr marL="342900" indent="-342900">
              <a:lnSpc>
                <a:spcPct val="1000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X’inhu </a:t>
            </a:r>
            <a:r>
              <a:rPr lang="mt" sz="1800" b="1" i="0" strike="noStrike" cap="none" spc="0" baseline="0" dirty="0">
                <a:solidFill>
                  <a:srgbClr val="000000"/>
                </a:solidFill>
                <a:effectLst/>
                <a:latin typeface="Helvetica"/>
                <a:ea typeface="Helvetica"/>
                <a:cs typeface="Helvetica"/>
              </a:rPr>
              <a:t>tagħmir personali protettiv (PPE)</a:t>
            </a:r>
            <a:r>
              <a:rPr lang="mt" sz="1800" b="0" i="0" strike="noStrike" cap="none" spc="0" baseline="0" dirty="0">
                <a:solidFill>
                  <a:srgbClr val="000000"/>
                </a:solidFill>
                <a:effectLst/>
                <a:latin typeface="Helvetica"/>
                <a:ea typeface="Helvetica"/>
                <a:cs typeface="Helvetica"/>
              </a:rPr>
              <a:t> u kif jista’ jgħin biex inaqqas l-esponiment tagħna għall-RCS li jagħmlilna l-ħsara</a:t>
            </a:r>
          </a:p>
          <a:p>
            <a:pPr marL="342900" indent="-342900">
              <a:lnSpc>
                <a:spcPct val="1000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Meta u kif tilbes il-PPE</a:t>
            </a:r>
          </a:p>
          <a:p>
            <a:pPr marL="342900" indent="-342900">
              <a:lnSpc>
                <a:spcPct val="1000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L-aħjar prattiċi għall-użu tal-PPE</a:t>
            </a:r>
          </a:p>
          <a:p>
            <a:pPr marL="285750" indent="-285750">
              <a:lnSpc>
                <a:spcPct val="1000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342900" indent="-342900">
              <a:lnSpc>
                <a:spcPct val="100000"/>
              </a:lnSpc>
              <a:buFont typeface="Arial" panose="020B0604020202020204" pitchFamily="34" charset="0"/>
              <a:buChar char="•"/>
            </a:pPr>
            <a:endParaRPr lang="en-US" sz="1800" dirty="0"/>
          </a:p>
          <a:p>
            <a:pPr>
              <a:lnSpc>
                <a:spcPct val="100000"/>
              </a:lnSpc>
            </a:pPr>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ct val="100000"/>
              </a:lnSpc>
            </a:pPr>
            <a:r>
              <a:rPr lang="mt" sz="1800" b="0" i="0" strike="noStrike" cap="none" spc="0" baseline="0" dirty="0">
                <a:solidFill>
                  <a:srgbClr val="000000"/>
                </a:solidFill>
                <a:effectLst/>
                <a:latin typeface="Helvetica"/>
                <a:ea typeface="Helvetica"/>
                <a:cs typeface="Helvetica"/>
              </a:rPr>
              <a:t>Il-PPE huwa wieħed mill-ħames tekniki prinċipali għall-kontroll tat-trab.</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r>
              <a:rPr lang="en-IN" sz="1050" b="1" i="0" strike="noStrike" cap="none" spc="50" baseline="0" dirty="0" smtClean="0">
                <a:solidFill>
                  <a:srgbClr val="EF9A2E"/>
                </a:solidFill>
                <a:effectLst/>
                <a:latin typeface="Futura Medium"/>
                <a:ea typeface="Futura Medium"/>
                <a:cs typeface="Futura Medium"/>
              </a:rPr>
              <a:t/>
            </a:r>
            <a:br>
              <a:rPr lang="en-IN" sz="1050" b="1" i="0" strike="noStrike" cap="none" spc="50" baseline="0" dirty="0" smtClean="0">
                <a:solidFill>
                  <a:srgbClr val="EF9A2E"/>
                </a:solidFill>
                <a:effectLst/>
                <a:latin typeface="Futura Medium"/>
                <a:ea typeface="Futura Medium"/>
                <a:cs typeface="Futura Medium"/>
              </a:rPr>
            </a:br>
            <a:r>
              <a:rPr lang="mt" sz="1050" b="1" i="0" strike="noStrike" cap="none" spc="50" baseline="0" dirty="0" smtClean="0">
                <a:solidFill>
                  <a:srgbClr val="EF9A2E"/>
                </a:solidFill>
                <a:effectLst/>
                <a:latin typeface="Futura Medium"/>
                <a:ea typeface="Futura Medium"/>
                <a:cs typeface="Futura Medium"/>
              </a:rPr>
              <a:t>ŻAMMA </a:t>
            </a:r>
            <a:r>
              <a:rPr lang="mt" sz="1050" b="1" i="0" strike="noStrike" cap="none" spc="50" baseline="0" dirty="0">
                <a:solidFill>
                  <a:srgbClr val="EF9A2E"/>
                </a:solidFill>
                <a:effectLst/>
                <a:latin typeface="Futura Medium"/>
                <a:ea typeface="Futura Medium"/>
                <a:cs typeface="Futura Medium"/>
              </a:rPr>
              <a:t>TAD-DAR</a:t>
            </a:r>
          </a:p>
          <a:p>
            <a:r>
              <a:rPr lang="mt" sz="1200" b="0" i="0" strike="noStrike" cap="none" spc="0" baseline="0" dirty="0">
                <a:solidFill>
                  <a:srgbClr val="000000"/>
                </a:solidFill>
                <a:effectLst/>
                <a:latin typeface="Calibri"/>
                <a:ea typeface="Calibri"/>
                <a:cs typeface="Calibri"/>
              </a:rPr>
              <a:t>Il-ħasil tal-ħwejjeġ tax-xogħol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1862709"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ssostitwixxi l-arja kontaminata ma’ arja nadifa.</a:t>
            </a:r>
          </a:p>
          <a:p>
            <a:endParaRPr lang="en-US" dirty="0"/>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tal-esponiment</a:t>
            </a:r>
            <a:endParaRPr lang="mt" sz="1200" b="0" i="0" strike="noStrike" cap="none" spc="0" baseline="0" dirty="0">
              <a:solidFill>
                <a:srgbClr val="000000"/>
              </a:solidFill>
              <a:effectLst/>
              <a:latin typeface="Calibri"/>
              <a:ea typeface="Calibri"/>
              <a:cs typeface="Calibri"/>
            </a:endParaRPr>
          </a:p>
          <a:p>
            <a:endParaRPr lang="en-US" dirty="0"/>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fl-arja </a:t>
            </a:r>
            <a:r>
              <a:rPr lang="mt" sz="1200" b="0" i="0" strike="noStrike" cap="none" spc="0" baseline="0" dirty="0">
                <a:solidFill>
                  <a:srgbClr val="000000"/>
                </a:solidFill>
                <a:effectLst/>
                <a:latin typeface="Calibri"/>
                <a:ea typeface="Calibri"/>
                <a:cs typeface="Calibri"/>
              </a:rPr>
              <a:t>billi jaqbad il-partikli mal-ilma</a:t>
            </a:r>
          </a:p>
          <a:p>
            <a:pPr>
              <a:spcAft>
                <a:spcPts val="300"/>
              </a:spcAft>
            </a:pPr>
            <a:endParaRPr lang="en-US" dirty="0"/>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TIPI TA’ PPE</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Protezzjoni tal-widnejn (earmuffs)</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Elmu</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Gogils</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Maskra / tagħmir protettiv respiratorju</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Fradal</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Ġakketta</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Boots</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Ingwanti</a:t>
            </a:r>
          </a:p>
          <a:p>
            <a:pPr>
              <a:lnSpc>
                <a:spcPts val="2400"/>
              </a:lnSpc>
            </a:pPr>
            <a:endParaRPr lang="en-US" sz="180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GĦALFEJN NUŻAW IL-PPE?</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362676"/>
            <a:ext cx="5453624" cy="3682369"/>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Il-PPE jintuża biex jipproteġi min jilbsu minn periklu fiżiku jew perikli fuq il-post tax-xogħol, inkluż it-trab respirabbli tas-silika kristallina</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L-uża tal-PPE (meta meħtieġ) huwa importanti għax huwa miżura preventiva fil-kontroll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tar-riskju</a:t>
            </a:r>
            <a:endParaRPr lang="mt"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Tagħmir respiratorju protettiv jgħin biex inaqqas l-esponiment tagħna għat-trab respirabbli </a:t>
            </a:r>
            <a:r>
              <a:rPr lang="en-IN" sz="1800" b="0" i="0" strike="noStrike" cap="none" spc="0" baseline="0" dirty="0" smtClean="0">
                <a:solidFill>
                  <a:srgbClr val="FF0000"/>
                </a:solidFill>
                <a:effectLst/>
                <a:latin typeface="Helvetica"/>
                <a:ea typeface="Helvetica"/>
                <a:cs typeface="Helvetica"/>
              </a:rPr>
              <a:t/>
            </a:r>
            <a:br>
              <a:rPr lang="en-IN" sz="1800" b="0" i="0" strike="noStrike" cap="none" spc="0" baseline="0" dirty="0" smtClean="0">
                <a:solidFill>
                  <a:srgbClr val="FF0000"/>
                </a:solidFill>
                <a:effectLst/>
                <a:latin typeface="Helvetica"/>
                <a:ea typeface="Helvetica"/>
                <a:cs typeface="Helvetica"/>
              </a:rPr>
            </a:br>
            <a:r>
              <a:rPr lang="mt" sz="1800" b="0" i="0" strike="noStrike" cap="none" spc="0" baseline="0" dirty="0" smtClean="0">
                <a:solidFill>
                  <a:srgbClr val="FF0000"/>
                </a:solidFill>
                <a:effectLst/>
                <a:latin typeface="Helvetica"/>
                <a:ea typeface="Helvetica"/>
                <a:cs typeface="Helvetica"/>
              </a:rPr>
              <a:t>tas-silika </a:t>
            </a:r>
            <a:r>
              <a:rPr lang="mt" sz="1800" b="0" i="0" strike="noStrike" cap="none" spc="0" baseline="0" dirty="0">
                <a:solidFill>
                  <a:srgbClr val="FF0000"/>
                </a:solidFill>
                <a:effectLst/>
                <a:latin typeface="Helvetica"/>
                <a:ea typeface="Helvetica"/>
                <a:cs typeface="Helvetica"/>
              </a:rPr>
              <a:t>kristallina (RCS) li jagħmel il-ħsara</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3777170"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Il-funzjonament tajjeb ta’ dan it-tagħmir huwa essenzjali sabiex jipproteġina mill-RCS</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ruħna kuljum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mill-esponiment </a:t>
            </a:r>
            <a:r>
              <a:rPr lang="mt" sz="1800" b="0" i="0" strike="noStrike" cap="none" spc="0" baseline="0" dirty="0">
                <a:solidFill>
                  <a:srgbClr val="000000"/>
                </a:solidFill>
                <a:effectLst/>
                <a:latin typeface="Helvetica"/>
                <a:ea typeface="Helvetica"/>
                <a:cs typeface="Helvetica"/>
              </a:rPr>
              <a:t>għal dan it-trab fl-arja. </a:t>
            </a:r>
          </a:p>
          <a:p>
            <a:pPr>
              <a:lnSpc>
                <a:spcPts val="2400"/>
              </a:lnSpc>
            </a:pPr>
            <a:r>
              <a:rPr lang="mt" sz="1800" b="0" i="0" strike="noStrike" cap="none" spc="0" baseline="0" dirty="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dirty="0">
                <a:solidFill>
                  <a:srgbClr val="000000"/>
                </a:solidFill>
                <a:effectLst/>
                <a:latin typeface="Helvetica"/>
                <a:ea typeface="Helvetica"/>
                <a:cs typeface="Helvetica"/>
              </a:rPr>
              <a:t>Kif ser tqatta’ ż-żmien tal-pensjoni tiegħek?</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586939" cy="3232572"/>
          </a:xfrm>
        </p:spPr>
        <p:txBody>
          <a:bodyPr/>
          <a:lstStyle/>
          <a:p>
            <a:pPr>
              <a:lnSpc>
                <a:spcPts val="2400"/>
              </a:lnSpc>
            </a:pPr>
            <a:r>
              <a:rPr lang="mt" sz="1800" b="0" i="0" strike="noStrike" cap="none" spc="0" baseline="0">
                <a:solidFill>
                  <a:srgbClr val="000000"/>
                </a:solidFill>
                <a:effectLst/>
                <a:latin typeface="Helvetica"/>
                <a:ea typeface="Helvetica"/>
                <a:cs typeface="Helvetica"/>
              </a:rPr>
              <a:t>Minħabba li l-PPE jipproteġi biss lil min jilbsu, u minħabba li dan jista’ jiġi użat ħażin jew issirlu l-ħsara, mhuwiex kompletament ta’ min jafda fuqu. </a:t>
            </a:r>
          </a:p>
          <a:p>
            <a:pPr>
              <a:lnSpc>
                <a:spcPts val="2400"/>
              </a:lnSpc>
            </a:pPr>
            <a:r>
              <a:rPr lang="mt" sz="1800" b="0" i="0" strike="noStrike" cap="none" spc="0" baseline="0">
                <a:solidFill>
                  <a:srgbClr val="000000"/>
                </a:solidFill>
                <a:effectLst/>
                <a:latin typeface="Helvetica"/>
                <a:ea typeface="Helvetica"/>
                <a:cs typeface="Helvetica"/>
              </a:rPr>
              <a:t>Il-ħaddiema għandu biss jilbsu l-PPE meta jgħidulhom u bħala </a:t>
            </a:r>
            <a:r>
              <a:rPr lang="mt" sz="1800" b="1" i="0" strike="noStrike" cap="none" spc="0" baseline="0">
                <a:solidFill>
                  <a:srgbClr val="000000"/>
                </a:solidFill>
                <a:effectLst/>
                <a:latin typeface="Helvetica"/>
                <a:ea typeface="Helvetica"/>
                <a:cs typeface="Helvetica"/>
              </a:rPr>
              <a:t>l-aħħar alternattiv meta l-kontrolli l-oħra ma jkunux biżżejjed</a:t>
            </a:r>
            <a:r>
              <a:rPr lang="mt" sz="1800" b="0" i="0" strike="noStrike" cap="none" spc="0" baseline="0">
                <a:solidFill>
                  <a:srgbClr val="000000"/>
                </a:solidFill>
                <a:effectLst/>
                <a:latin typeface="Helvetica"/>
                <a:ea typeface="Helvetica"/>
                <a:cs typeface="Helvetica"/>
              </a:rPr>
              <a:t>.</a:t>
            </a:r>
          </a:p>
          <a:p>
            <a:pPr>
              <a:lnSpc>
                <a:spcPts val="2400"/>
              </a:lnSpc>
            </a:pPr>
            <a:endParaRPr lang="en-US" sz="180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4477" y="1917286"/>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5658725"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IL-ĠERARKIJA TAL-KONTROLL TAR-RISKJU</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X’PPE NUŻAW?</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a:xfrm>
            <a:off x="777243" y="2362676"/>
            <a:ext cx="5025680" cy="3682369"/>
          </a:xfrm>
        </p:spPr>
        <p:txBody>
          <a:bodyPr/>
          <a:lstStyle/>
          <a:p>
            <a:pPr>
              <a:lnSpc>
                <a:spcPts val="2400"/>
              </a:lnSpc>
              <a:spcBef>
                <a:spcPts val="600"/>
              </a:spcBef>
              <a:spcAft>
                <a:spcPts val="600"/>
              </a:spcAft>
              <a:defRPr/>
            </a:pPr>
            <a:r>
              <a:rPr lang="mt" sz="1800" b="0" i="0" strike="noStrike" cap="none" spc="0" baseline="0" dirty="0">
                <a:solidFill>
                  <a:srgbClr val="FF0000"/>
                </a:solidFill>
                <a:effectLst/>
                <a:latin typeface="Helvetica"/>
                <a:ea typeface="Helvetica"/>
                <a:cs typeface="Helvetica"/>
              </a:rPr>
              <a:t>Test għall-għalliem — Daħħal informazzjoni dwar il-PPE relatata speċifikament għall-kuntest tax-xogħol tiegħek.</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a:xfrm>
            <a:off x="777244" y="1640901"/>
            <a:ext cx="5815465"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KIF TIĊĊEKKJA GĦALL-ĦSARA</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p:txBody>
          <a:bodyPr/>
          <a:lstStyle/>
          <a:p>
            <a:pPr>
              <a:lnSpc>
                <a:spcPts val="2400"/>
              </a:lnSpc>
              <a:spcAft>
                <a:spcPts val="1000"/>
              </a:spcAft>
            </a:pPr>
            <a:r>
              <a:rPr lang="mt" sz="1800" b="0" i="0" strike="noStrike" cap="none" spc="0" baseline="0" dirty="0">
                <a:solidFill>
                  <a:srgbClr val="000000"/>
                </a:solidFill>
                <a:effectLst/>
                <a:latin typeface="Helvetica"/>
                <a:ea typeface="Helvetica"/>
                <a:cs typeface="Helvetica"/>
              </a:rPr>
              <a:t>Qabel ma tilbes il-PPE, iċċekkja għal ħsara bħal:</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Tiċrit</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Qsim</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Tixrid</a:t>
            </a:r>
          </a:p>
          <a:p>
            <a:pPr marL="285750" indent="-285750">
              <a:lnSpc>
                <a:spcPts val="2400"/>
              </a:lnSpc>
              <a:spcAft>
                <a:spcPts val="10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Xquq, impatti (elmijiet, maskri, gogils, koperturi tas-suba’ l-kbir tas-saqajn)</a:t>
            </a:r>
          </a:p>
          <a:p>
            <a:pPr>
              <a:lnSpc>
                <a:spcPts val="2400"/>
              </a:lnSpc>
            </a:pPr>
            <a:r>
              <a:rPr lang="mt" sz="1800" b="1" i="0" strike="noStrike" cap="none" spc="0" baseline="0" dirty="0">
                <a:solidFill>
                  <a:srgbClr val="000000"/>
                </a:solidFill>
                <a:effectLst/>
                <a:latin typeface="Helvetica"/>
                <a:ea typeface="Helvetica"/>
                <a:cs typeface="Helvetica"/>
              </a:rPr>
              <a:t>Biddel il-PPE bil-ħsara immedjatament.</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1906292" y="3016974"/>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309248" y="3321228"/>
            <a:ext cx="2726546" cy="366126"/>
          </a:xfrm>
          <a:prstGeom prst="rect">
            <a:avLst/>
          </a:prstGeom>
          <a:noFill/>
        </p:spPr>
        <p:txBody>
          <a:bodyPr wrap="none" rtlCol="0">
            <a:spAutoFit/>
          </a:bodyPr>
          <a:lstStyle/>
          <a:p>
            <a:r>
              <a:rPr lang="mt" sz="1800" b="0" i="0" strike="noStrike" cap="none" spc="0" baseline="0" dirty="0">
                <a:solidFill>
                  <a:srgbClr val="000000"/>
                </a:solidFill>
                <a:effectLst/>
                <a:latin typeface="Helvetica"/>
                <a:ea typeface="Helvetica"/>
                <a:cs typeface="Helvetica"/>
              </a:rPr>
              <a:t>(Fradal, ingwanti, bwietz)</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UŻU KORRETT</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spcAft>
                <a:spcPts val="1000"/>
              </a:spcAft>
            </a:pPr>
            <a:r>
              <a:rPr lang="mt" sz="1800" b="0" i="0" strike="noStrike" cap="none" spc="0" baseline="0">
                <a:solidFill>
                  <a:srgbClr val="000000"/>
                </a:solidFill>
                <a:effectLst/>
                <a:latin typeface="Helvetica"/>
                <a:ea typeface="Helvetica"/>
                <a:cs typeface="Helvetica"/>
              </a:rPr>
              <a:t>Meta tilbes il-PPE, assigura li:</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Joqgħod tajjeb fuq min jilbsu</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Ma jikkompromettix l-abilità ta’ min jilbsu biex iwettaq ix-xogħol tiegħu b’mod sigur (eż. vista restrittiva żżejjed)</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Ikun kompatibbli ma’ oġġetti oħra tal-PPE</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WARA L-UŻU</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Fejn disponibbli, uża faċilitajiet bħal showers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tal-arja </a:t>
            </a:r>
            <a:r>
              <a:rPr lang="mt" sz="1800" b="0" i="0" strike="noStrike" cap="none" spc="0" baseline="0" dirty="0">
                <a:solidFill>
                  <a:srgbClr val="000000"/>
                </a:solidFill>
                <a:effectLst/>
                <a:latin typeface="Helvetica"/>
                <a:ea typeface="Helvetica"/>
                <a:cs typeface="Helvetica"/>
              </a:rPr>
              <a:t>biex tneħħi t-trab mill-PPE b’mod sigur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Aħżen ħwejjeġ maħmuġin u tagħmir f’faċilitajiet apposta</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Tieħux PPE maħmux id-dar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Biddel il-PPE skont l-istruzzjonijiet tal-manifattur</a:t>
            </a:r>
          </a:p>
          <a:p>
            <a:pPr marL="285750" indent="-285750">
              <a:lnSpc>
                <a:spcPts val="2400"/>
              </a:lnSpc>
              <a:buFont typeface="Arial" panose="020B0604020202020204" pitchFamily="34" charset="0"/>
              <a:buChar char="•"/>
            </a:pPr>
            <a:endParaRPr lang="en-US" sz="1800" dirty="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FILTRI</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Maskri għat-trab u filtri huma normalment ikkalssifikati bħala FFP1, FFP2 u FFP3.  </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Minħabba li t-trab respirabbli tas-silika kristallina (RCS) huwa kkunsidrat bħala riskju għoli, trab perikoluż, kun żgur li tuża maskri kontra t-trab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bil-filtri </a:t>
            </a:r>
            <a:r>
              <a:rPr lang="mt" sz="1800" b="0" i="0" strike="noStrike" cap="none" spc="0" baseline="0" dirty="0">
                <a:solidFill>
                  <a:srgbClr val="000000"/>
                </a:solidFill>
                <a:effectLst/>
                <a:latin typeface="Helvetica"/>
                <a:ea typeface="Helvetica"/>
                <a:cs typeface="Helvetica"/>
              </a:rPr>
              <a:t>l-FFP2 jew l-FFP3 jew filtri tal-N95 jew aħjar, skont il-valutazzjoni tar-riskju tiegħek. </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Il-klassifikazzjoni ta’ maskra ser tintwera fuq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it-tikketta</a:t>
            </a:r>
            <a:endParaRPr lang="mt" sz="1800" b="0" i="0" strike="noStrike" cap="none" spc="0" baseline="0" dirty="0">
              <a:solidFill>
                <a:srgbClr val="000000"/>
              </a:solidFill>
              <a:effectLst/>
              <a:latin typeface="Helvetica"/>
              <a:ea typeface="Helvetica"/>
              <a:cs typeface="Helvetica"/>
            </a:endParaRP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TINDIF TAL-ĦWEJJEĠ</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a:lstStyle/>
          <a:p>
            <a:pPr>
              <a:lnSpc>
                <a:spcPts val="2400"/>
              </a:lnSpc>
            </a:pPr>
            <a:r>
              <a:rPr lang="mt" sz="1800" b="0" i="0" strike="noStrike" cap="none" spc="0" baseline="0">
                <a:solidFill>
                  <a:srgbClr val="000000"/>
                </a:solidFill>
                <a:effectLst/>
                <a:latin typeface="Helvetica"/>
                <a:ea typeface="Helvetica"/>
                <a:cs typeface="Helvetica"/>
              </a:rPr>
              <a:t>Sabiex tevita esponiment għat-trab bla bżonn, dejjem uża tagħmir xieraq tat-tindif meta jkun disponibbli.</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11076502"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BIL-PPE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pPr>
              <a:lnSpc>
                <a:spcPct val="100000"/>
              </a:lnSpc>
              <a:spcBef>
                <a:spcPts val="800"/>
              </a:spcBef>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Issegwi l-istruzzjonijiet tal-manifattur</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Tassigura li l-oġġetti tal-PPE joqgħodu sew. Tagħmir respiratorju protettiv m’għandux jiġi kompromess mix-xagħar tal-wiċċ.</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Tiċċekkja li l-oġġetti tal-PPE huma kompatibbli meta jintużaw f’daqqa</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Tnaddaf PPE li jista’ jerġa’ jintuża wara li tużah u meta jkun meħtieġ, taħżnu f’post nadif apposta</a:t>
            </a:r>
          </a:p>
          <a:p>
            <a:pPr marL="285750" indent="-285750">
              <a:lnSpc>
                <a:spcPct val="100000"/>
              </a:lnSpc>
              <a:spcBef>
                <a:spcPts val="800"/>
              </a:spcBef>
              <a:spcAft>
                <a:spcPts val="6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Iżżomm fradal maħmuġin separati mill-ħwejjeġ nodfa u taħsilhom b’mod regolari</a:t>
            </a:r>
          </a:p>
          <a:p>
            <a:pPr>
              <a:lnSpc>
                <a:spcPct val="100000"/>
              </a:lnSpc>
              <a:spcBef>
                <a:spcPts val="800"/>
              </a:spcBef>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kwalunkwe PPE li huwa mkisser jew mikul eċċessivament</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l-PPE bla bżonn. Xi PPE jista’ jillimita l-abilità ta’ min jilbsu biex iwettaq biċċa xogħol b’mod sigur.</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Tieħu l-PPE id-dar</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Hemm tliet passi faċli biex tiftakar meta tuża l-PPE:</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Iċċekkja l-PPE għal sinjali ta’ ħsara</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Assigura li l-PPE qiegħed milbus b’mod korrett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a:t>
            </a:r>
            <a:r>
              <a:rPr lang="mt" sz="1800" b="0" i="0" strike="noStrike" cap="none" spc="0" baseline="0" dirty="0">
                <a:solidFill>
                  <a:srgbClr val="000000"/>
                </a:solidFill>
                <a:effectLst/>
                <a:latin typeface="Helvetica"/>
                <a:ea typeface="Helvetica"/>
                <a:cs typeface="Helvetica"/>
              </a:rPr>
              <a:t>u li t-tagħmir respiratorju protettiv mhuwiex kompromess mix-xagħar tal-wiċċ)</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Wara li tużah, aħżen il-PPE f’żona nadifa xierqa</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FF0000"/>
                </a:solidFill>
                <a:effectLst/>
                <a:latin typeface="Helvetica"/>
                <a:ea typeface="Helvetica"/>
                <a:cs typeface="Helvetica"/>
              </a:rPr>
              <a:t>L-għalliem għandu jżid konklużjonijiet skont </a:t>
            </a:r>
            <a:r>
              <a:rPr lang="en-IN" sz="1800" b="0" i="0" strike="noStrike" cap="none" spc="0" baseline="0" dirty="0" smtClean="0">
                <a:solidFill>
                  <a:srgbClr val="FF0000"/>
                </a:solidFill>
                <a:effectLst/>
                <a:latin typeface="Helvetica"/>
                <a:ea typeface="Helvetica"/>
                <a:cs typeface="Helvetica"/>
              </a:rPr>
              <a:t/>
            </a:r>
            <a:br>
              <a:rPr lang="en-IN" sz="1800" b="0" i="0" strike="noStrike" cap="none" spc="0" baseline="0" dirty="0" smtClean="0">
                <a:solidFill>
                  <a:srgbClr val="FF0000"/>
                </a:solidFill>
                <a:effectLst/>
                <a:latin typeface="Helvetica"/>
                <a:ea typeface="Helvetica"/>
                <a:cs typeface="Helvetica"/>
              </a:rPr>
            </a:br>
            <a:r>
              <a:rPr lang="mt" sz="1800" b="0" i="0" strike="noStrike" cap="none" spc="0" baseline="0" dirty="0" smtClean="0">
                <a:solidFill>
                  <a:srgbClr val="FF0000"/>
                </a:solidFill>
                <a:effectLst/>
                <a:latin typeface="Helvetica"/>
                <a:ea typeface="Helvetica"/>
                <a:cs typeface="Helvetica"/>
              </a:rPr>
              <a:t>il-kuntest</a:t>
            </a:r>
            <a:endParaRPr lang="mt" sz="1800" b="0" i="0" strike="noStrike" cap="none" spc="0" baseline="0" dirty="0">
              <a:solidFill>
                <a:srgbClr val="FF0000"/>
              </a:solidFill>
              <a:effectLst/>
              <a:latin typeface="Helvetica"/>
              <a:ea typeface="Helvetica"/>
              <a:cs typeface="Helvetica"/>
            </a:endParaRP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tax-xogħol</a:t>
            </a:r>
            <a:r>
              <a:rPr lang="mt" sz="1800" b="0" i="0" strike="noStrike" cap="none" spc="0" baseline="0" dirty="0">
                <a:solidFill>
                  <a:srgbClr val="000000"/>
                </a:solidFill>
                <a:effectLst/>
                <a:latin typeface="Helvetica"/>
                <a:ea typeface="Helvetica"/>
                <a:cs typeface="Helvetica"/>
              </a:rPr>
              <a:t>.</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a:t>
            </a:r>
            <a:r>
              <a:rPr lang="mt" sz="1800" b="0" i="0" strike="noStrike" cap="none" spc="0" baseline="0" dirty="0" smtClean="0">
                <a:solidFill>
                  <a:srgbClr val="000000"/>
                </a:solidFill>
                <a:effectLst/>
                <a:latin typeface="Helvetica"/>
                <a:ea typeface="Helvetica"/>
                <a:cs typeface="Helvetica"/>
              </a:rPr>
              <a:t>bil-lemin</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&gt;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biddel </a:t>
            </a:r>
            <a:r>
              <a:rPr lang="mt" sz="1800" b="0" i="0" strike="noStrike" cap="none" spc="0" baseline="0" dirty="0">
                <a:solidFill>
                  <a:srgbClr val="000000"/>
                </a:solidFill>
                <a:effectLst/>
                <a:latin typeface="Helvetica"/>
                <a:ea typeface="Helvetica"/>
                <a:cs typeface="Helvetica"/>
              </a:rPr>
              <a:t>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a:t>
            </a: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IKTAR 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7" history="0"/>
              </a:rPr>
              <a:t>Prattiċi Tajbin għat-Tagħmir Personali Protettiv </a:t>
            </a:r>
            <a:r>
              <a:rPr lang="en-IN" sz="1600" b="0" i="0" strike="noStrike" cap="none" spc="0" baseline="0" dirty="0" smtClean="0">
                <a:solidFill>
                  <a:srgbClr val="000000"/>
                </a:solidFill>
                <a:effectLst/>
                <a:latin typeface="Helvetica"/>
                <a:ea typeface="Helvetica"/>
                <a:cs typeface="Helvetica"/>
                <a:hlinkClick r:id="rId7" history="0"/>
              </a:rPr>
              <a:t/>
            </a:r>
            <a:br>
              <a:rPr lang="en-IN" sz="1600" b="0" i="0" strike="noStrike" cap="none" spc="0" baseline="0" dirty="0" smtClean="0">
                <a:solidFill>
                  <a:srgbClr val="000000"/>
                </a:solidFill>
                <a:effectLst/>
                <a:latin typeface="Helvetica"/>
                <a:ea typeface="Helvetica"/>
                <a:cs typeface="Helvetica"/>
                <a:hlinkClick r:id="rId7" history="0"/>
              </a:rPr>
            </a:br>
            <a:r>
              <a:rPr lang="mt" sz="1600" b="0" i="0" strike="noStrike" cap="none" spc="0" baseline="0" dirty="0" smtClean="0">
                <a:solidFill>
                  <a:srgbClr val="000000"/>
                </a:solidFill>
                <a:effectLst/>
                <a:latin typeface="Helvetica"/>
                <a:ea typeface="Helvetica"/>
                <a:cs typeface="Helvetica"/>
                <a:hlinkClick r:id="rId7" history="0"/>
              </a:rPr>
              <a:t>(</a:t>
            </a:r>
            <a:r>
              <a:rPr lang="mt" sz="1600" b="0" i="0" strike="noStrike" cap="none" spc="0" baseline="0" dirty="0">
                <a:solidFill>
                  <a:srgbClr val="000000"/>
                </a:solidFill>
                <a:effectLst/>
                <a:latin typeface="Helvetica"/>
                <a:ea typeface="Helvetica"/>
                <a:cs typeface="Helvetica"/>
                <a:hlinkClick r:id="rId7" history="0"/>
              </a:rPr>
              <a:t>Folja ta’ Ħidma 2.1.15)</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8"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9" history="0"/>
              </a:rPr>
              <a:t>Gwida NEPSI għal SMEs</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10"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5219DDF0-E4CC-4B51-A31D-14327F7D9C8F}"/>
</file>

<file path=docProps/app.xml><?xml version="1.0" encoding="utf-8"?>
<Properties xmlns="http://schemas.openxmlformats.org/officeDocument/2006/extended-properties" xmlns:vt="http://schemas.openxmlformats.org/officeDocument/2006/docPropsVTypes">
  <TotalTime>75</TotalTime>
  <Words>1204</Words>
  <Application>Microsoft Office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Bhavya</cp:lastModifiedBy>
  <cp:revision>45</cp:revision>
  <dcterms:created xsi:type="dcterms:W3CDTF">2020-01-29T17:43:15Z</dcterms:created>
  <dcterms:modified xsi:type="dcterms:W3CDTF">2022-09-28T12:53:25Z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