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handoutMasterIdLst>
    <p:handoutMasterId r:id="rId18"/>
  </p:handoutMasterIdLst>
  <p:sldIdLst>
    <p:sldId id="256" r:id="rId5"/>
    <p:sldId id="280" r:id="rId6"/>
    <p:sldId id="278" r:id="rId7"/>
    <p:sldId id="272" r:id="rId8"/>
    <p:sldId id="276" r:id="rId9"/>
    <p:sldId id="279" r:id="rId10"/>
    <p:sldId id="259" r:id="rId11"/>
    <p:sldId id="258" r:id="rId12"/>
    <p:sldId id="268" r:id="rId13"/>
    <p:sldId id="264" r:id="rId14"/>
    <p:sldId id="266" r:id="rId15"/>
    <p:sldId id="267" r:id="rId16"/>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onaldi Da Costa" initials="BC" lastIdx="0" clrIdx="0">
    <p:extLst>
      <p:ext uri="{19B8F6BF-5375-455C-9EA6-DF929625EA0E}">
        <p15:presenceInfo xmlns:p15="http://schemas.microsoft.com/office/powerpoint/2012/main" userId="S::bonaldi.da.costa@leidar.com::ff0be919-81a7-4c78-87bf-fdc5c4b471f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5A4B8B8-C5BD-44AF-9B7F-4E2780720FDF}" v="9" dt="2022-10-04T18:21:47.487"/>
    <p1510:client id="{C554B40F-5844-804B-87D5-03CCEE90A14E}" v="2" dt="2020-12-09T20:36:21.3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81479"/>
  </p:normalViewPr>
  <p:slideViewPr>
    <p:cSldViewPr snapToGrid="0" snapToObjects="1">
      <p:cViewPr varScale="1">
        <p:scale>
          <a:sx n="60" d="100"/>
          <a:sy n="60" d="100"/>
        </p:scale>
        <p:origin x="1098" y="78"/>
      </p:cViewPr>
      <p:guideLst/>
    </p:cSldViewPr>
  </p:slideViewPr>
  <p:notesTextViewPr>
    <p:cViewPr>
      <p:scale>
        <a:sx n="1" d="1"/>
        <a:sy n="1" d="1"/>
      </p:scale>
      <p:origin x="0" y="0"/>
    </p:cViewPr>
  </p:notesTextViewPr>
  <p:notesViewPr>
    <p:cSldViewPr snapToGrid="0" snapToObjects="1">
      <p:cViewPr varScale="1">
        <p:scale>
          <a:sx n="94" d="100"/>
          <a:sy n="94" d="100"/>
        </p:scale>
        <p:origin x="3752" y="1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muel Davies" userId="4bb99b2c-4e56-4c10-ad8a-c1b2d904d94c" providerId="ADAL" clId="{C554B40F-5844-804B-87D5-03CCEE90A14E}"/>
    <pc:docChg chg="modSld">
      <pc:chgData name="Samuel Davies" userId="4bb99b2c-4e56-4c10-ad8a-c1b2d904d94c" providerId="ADAL" clId="{C554B40F-5844-804B-87D5-03CCEE90A14E}" dt="2020-12-09T21:34:17.696" v="6" actId="20577"/>
      <pc:docMkLst>
        <pc:docMk/>
      </pc:docMkLst>
      <pc:sldChg chg="modSp mod">
        <pc:chgData name="Samuel Davies" userId="4bb99b2c-4e56-4c10-ad8a-c1b2d904d94c" providerId="ADAL" clId="{C554B40F-5844-804B-87D5-03CCEE90A14E}" dt="2020-12-09T21:34:17.696" v="6" actId="20577"/>
        <pc:sldMkLst>
          <pc:docMk/>
          <pc:sldMk cId="1441472644" sldId="280"/>
        </pc:sldMkLst>
        <pc:spChg chg="mod">
          <ac:chgData name="Samuel Davies" userId="4bb99b2c-4e56-4c10-ad8a-c1b2d904d94c" providerId="ADAL" clId="{C554B40F-5844-804B-87D5-03CCEE90A14E}" dt="2020-12-09T21:34:17.696" v="6" actId="20577"/>
          <ac:spMkLst>
            <pc:docMk/>
            <pc:sldMk cId="1441472644" sldId="280"/>
            <ac:spMk id="3" creationId="{778F63C9-1C70-4F4D-9234-7DEE4FC33B21}"/>
          </ac:spMkLst>
        </pc:spChg>
      </pc:sldChg>
    </pc:docChg>
  </pc:docChgLst>
  <pc:docChgLst>
    <pc:chgData name="Vartotojas svečias" providerId="Windows Live" clId="Web-{65A4B8B8-C5BD-44AF-9B7F-4E2780720FDF}"/>
    <pc:docChg chg="modSld">
      <pc:chgData name="Vartotojas svečias" userId="" providerId="Windows Live" clId="Web-{65A4B8B8-C5BD-44AF-9B7F-4E2780720FDF}" dt="2022-10-04T18:21:47.487" v="7" actId="14100"/>
      <pc:docMkLst>
        <pc:docMk/>
      </pc:docMkLst>
      <pc:sldChg chg="modSp">
        <pc:chgData name="Vartotojas svečias" userId="" providerId="Windows Live" clId="Web-{65A4B8B8-C5BD-44AF-9B7F-4E2780720FDF}" dt="2022-10-04T18:20:38.547" v="2" actId="14100"/>
        <pc:sldMkLst>
          <pc:docMk/>
          <pc:sldMk cId="695964686" sldId="256"/>
        </pc:sldMkLst>
        <pc:spChg chg="mod">
          <ac:chgData name="Vartotojas svečias" userId="" providerId="Windows Live" clId="Web-{65A4B8B8-C5BD-44AF-9B7F-4E2780720FDF}" dt="2022-10-04T18:20:38.547" v="2" actId="14100"/>
          <ac:spMkLst>
            <pc:docMk/>
            <pc:sldMk cId="695964686" sldId="256"/>
            <ac:spMk id="3" creationId="{43302E89-B061-3248-A4DD-EEC96D8F9285}"/>
          </ac:spMkLst>
        </pc:spChg>
      </pc:sldChg>
      <pc:sldChg chg="modSp">
        <pc:chgData name="Vartotojas svečias" userId="" providerId="Windows Live" clId="Web-{65A4B8B8-C5BD-44AF-9B7F-4E2780720FDF}" dt="2022-10-04T18:21:47.487" v="7" actId="14100"/>
        <pc:sldMkLst>
          <pc:docMk/>
          <pc:sldMk cId="1751283086" sldId="259"/>
        </pc:sldMkLst>
        <pc:spChg chg="mod">
          <ac:chgData name="Vartotojas svečias" userId="" providerId="Windows Live" clId="Web-{65A4B8B8-C5BD-44AF-9B7F-4E2780720FDF}" dt="2022-10-04T18:21:47.487" v="7" actId="14100"/>
          <ac:spMkLst>
            <pc:docMk/>
            <pc:sldMk cId="1751283086" sldId="259"/>
            <ac:spMk id="3" creationId="{2A7895A4-A370-4F49-96A1-B01D9EBAEF69}"/>
          </ac:spMkLst>
        </pc:spChg>
      </pc:sldChg>
      <pc:sldChg chg="modSp">
        <pc:chgData name="Vartotojas svečias" userId="" providerId="Windows Live" clId="Web-{65A4B8B8-C5BD-44AF-9B7F-4E2780720FDF}" dt="2022-10-04T18:20:51.750" v="6" actId="20577"/>
        <pc:sldMkLst>
          <pc:docMk/>
          <pc:sldMk cId="1441472644" sldId="280"/>
        </pc:sldMkLst>
        <pc:spChg chg="mod">
          <ac:chgData name="Vartotojas svečias" userId="" providerId="Windows Live" clId="Web-{65A4B8B8-C5BD-44AF-9B7F-4E2780720FDF}" dt="2022-10-04T18:20:51.750" v="6" actId="20577"/>
          <ac:spMkLst>
            <pc:docMk/>
            <pc:sldMk cId="1441472644" sldId="280"/>
            <ac:spMk id="3" creationId="{778F63C9-1C70-4F4D-9234-7DEE4FC33B21}"/>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A653F8B-5239-234F-9090-D5C5587CB96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98A8CC3-448A-C444-81EF-1CDB7D3C859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D5C30E7-F848-6E41-A6B8-226CB7FDFA57}" type="datetimeFigureOut">
              <a:rPr lang="en-US" smtClean="0"/>
              <a:t>10/4/2022</a:t>
            </a:fld>
            <a:endParaRPr lang="en-US"/>
          </a:p>
        </p:txBody>
      </p:sp>
      <p:sp>
        <p:nvSpPr>
          <p:cNvPr id="4" name="Footer Placeholder 3">
            <a:extLst>
              <a:ext uri="{FF2B5EF4-FFF2-40B4-BE49-F238E27FC236}">
                <a16:creationId xmlns:a16="http://schemas.microsoft.com/office/drawing/2014/main" id="{27B225A3-E81F-5A41-A498-8D900E45864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84D490D-EEC4-824B-BEE2-88F321E130D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BEC090-9609-0B43-B1E6-C27C9F8AE621}" type="slidenum">
              <a:rPr lang="en-US" smtClean="0"/>
              <a:t>‹#›</a:t>
            </a:fld>
            <a:endParaRPr lang="en-US"/>
          </a:p>
        </p:txBody>
      </p:sp>
    </p:spTree>
    <p:extLst>
      <p:ext uri="{BB962C8B-B14F-4D97-AF65-F5344CB8AC3E}">
        <p14:creationId xmlns:p14="http://schemas.microsoft.com/office/powerpoint/2010/main" val="2961692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10/4/2022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9862555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 sz="1200" b="0" i="0" strike="noStrike" cap="none" spc="0" baseline="0">
                <a:solidFill>
                  <a:srgbClr val="000000"/>
                </a:solidFill>
                <a:effectLst/>
                <a:latin typeface="+mn-lt"/>
                <a:ea typeface="Calibri"/>
                <a:cs typeface="Calibri"/>
              </a:rPr>
              <a:t>Didelis įkvepiamo kristalinio silicio dioksido (ĮKSD) poveikis ilguoju laikotarpiu gali rimtai paveikti darbuotojų sveikatą. Dėl šios priežasties svarbu, kad darbuotojai išmanytų gerąją patirtį, padedančią išvengti arba sumažinti silicio dulkių poveikį.</a:t>
            </a:r>
          </a:p>
          <a:p>
            <a:endParaRPr lang="en-US" sz="1200" b="0" i="0" u="none" strike="noStrike" kern="1200">
              <a:solidFill>
                <a:schemeClr val="tx1"/>
              </a:solidFill>
              <a:effectLst/>
              <a:latin typeface="+mn-lt"/>
              <a:ea typeface="+mn-ea"/>
              <a:cs typeface="+mn-cs"/>
            </a:endParaRPr>
          </a:p>
          <a:p>
            <a:r>
              <a:rPr lang="lt" sz="1200" b="0" i="0" strike="noStrike" cap="none" spc="0" baseline="0">
                <a:solidFill>
                  <a:srgbClr val="000000"/>
                </a:solidFill>
                <a:effectLst/>
                <a:latin typeface="+mn-lt"/>
                <a:ea typeface="Calibri"/>
                <a:cs typeface="Calibri"/>
              </a:rPr>
              <a:t>Šioje mokymo medžiagoje pateikiama informacija apie dulkių kontrolę pakavimo sistemose. Turėkite omenyje, kad kuriant pakavimo sistemą reikia atlikti rizikos vertinimą, nors tai pirmiausia yra vadovybės rūpestis.</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5730444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37857115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2868657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902441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24352220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9929745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9658717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lt" sz="1000" b="0" i="0" strike="noStrike" cap="none" spc="0" baseline="0">
                <a:solidFill>
                  <a:srgbClr val="000000"/>
                </a:solidFill>
                <a:effectLst/>
                <a:latin typeface="Helvetica"/>
                <a:ea typeface="Helvetica"/>
                <a:cs typeface="Helvetica"/>
              </a:rPr>
              <a:t>Ši mokymo medžiaga sudaro dalį NEPSI gerosios patirties vadovo – apsilankykite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29E986A1-7033-134E-9D98-20614C351E07}"/>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40A8D2DD-CA00-0F4B-9F4E-4E2920A0EF83}"/>
              </a:ext>
            </a:extLst>
          </p:cNvPr>
          <p:cNvSpPr txBox="1"/>
          <p:nvPr userDrawn="1"/>
        </p:nvSpPr>
        <p:spPr>
          <a:xfrm>
            <a:off x="7889965" y="429114"/>
            <a:ext cx="3927385"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lt" sz="1400" b="1" i="0" strike="noStrike" cap="none" spc="0" baseline="0">
                <a:solidFill>
                  <a:srgbClr val="F6A317"/>
                </a:solidFill>
                <a:effectLst/>
                <a:latin typeface="Helvetica"/>
                <a:ea typeface="Helvetica"/>
                <a:cs typeface="Helvetica"/>
              </a:rPr>
              <a:t>GEROSIOS PATIRTIES MOKYMAS APIE PAKAVIMO SISTEMAS</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7534275" cy="1065547"/>
          </a:xfrm>
        </p:spPr>
        <p:txBody>
          <a:bodyPr lIns="91440" tIns="45720" rIns="91440" bIns="45720" anchor="t"/>
          <a:lstStyle/>
          <a:p>
            <a:r>
              <a:rPr lang="lt" sz="2800" b="1" i="0" strike="noStrike" cap="none" spc="0" baseline="0" dirty="0">
                <a:solidFill>
                  <a:srgbClr val="FFFFFF"/>
                </a:solidFill>
                <a:effectLst/>
                <a:latin typeface="Helvetica"/>
                <a:ea typeface="Helvetica"/>
                <a:cs typeface="Helvetica"/>
              </a:rPr>
              <a:t>GEROSIOS PATIRTIES MOKYMAS</a:t>
            </a:r>
            <a:endParaRPr lang="lt-LT" dirty="0"/>
          </a:p>
          <a:p>
            <a:r>
              <a:rPr lang="lt" sz="2800" b="1" i="0" strike="noStrike" cap="none" spc="0" baseline="0" dirty="0">
                <a:solidFill>
                  <a:srgbClr val="FFFFFF"/>
                </a:solidFill>
                <a:effectLst/>
                <a:latin typeface="Helvetica"/>
                <a:ea typeface="Helvetica"/>
                <a:cs typeface="Helvetica"/>
              </a:rPr>
              <a:t>APIE PAKAVIMO SISTEMAS</a:t>
            </a:r>
            <a:endParaRPr lang="lt" dirty="0"/>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CF063FC7-ED73-1242-BAEC-62A14628DD1C}"/>
              </a:ext>
            </a:extLst>
          </p:cNvPr>
          <p:cNvSpPr/>
          <p:nvPr/>
        </p:nvSpPr>
        <p:spPr>
          <a:xfrm>
            <a:off x="7170821" y="304800"/>
            <a:ext cx="4665580"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lt-LT" sz="2800" dirty="0"/>
              <a:t>ĮŽANGA (INSTRUKTORIUI)</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2" y="2362676"/>
            <a:ext cx="10548483" cy="3601153"/>
          </a:xfrm>
        </p:spPr>
        <p:txBody>
          <a:bodyPr lIns="91440" tIns="45720" rIns="91440" bIns="45720" anchor="t"/>
          <a:lstStyle/>
          <a:p>
            <a:pPr>
              <a:lnSpc>
                <a:spcPts val="2400"/>
              </a:lnSpc>
            </a:pPr>
            <a:r>
              <a:rPr lang="lt-LT" sz="1800" dirty="0">
                <a:latin typeface="Helvetica"/>
                <a:cs typeface="Helvetica"/>
              </a:rPr>
              <a:t>Įgyvendindama gerosios patirties nuostatas, NEPSI parengė švietimo priemonių rinkinį.</a:t>
            </a:r>
          </a:p>
          <a:p>
            <a:pPr>
              <a:lnSpc>
                <a:spcPts val="2400"/>
              </a:lnSpc>
            </a:pPr>
            <a:r>
              <a:rPr lang="lt-LT" sz="1800" dirty="0">
                <a:latin typeface="Helvetica"/>
                <a:cs typeface="Helvetica"/>
              </a:rPr>
              <a:t>Kiekviename „PowerPoint“ mokymo pakete aptariama tema, aktuali visų pramonės šakų darbuotojams, naudojantiems medžiagas, kurių sudėtyje yra kristalinio silicio dioksido. Paketuose pateikiama informacija apie su tema susijusią dulkių poveikio riziką ir gerąją patirtį bei priemones tokiai rizikai mažinti. Mokymo tikslas – informuoti ir šviesti darbuotojus, kad jie galėtų veiksmingai naudoti kontrolės priemones ir sumažinti įkvepiamojo kristalinio silicio dioksido (ĮKSD) poveikį darbo vietoje.</a:t>
            </a:r>
          </a:p>
          <a:p>
            <a:pPr>
              <a:lnSpc>
                <a:spcPts val="2400"/>
              </a:lnSpc>
            </a:pPr>
            <a:r>
              <a:rPr lang="lt-LT" sz="1800" dirty="0">
                <a:latin typeface="Helvetica"/>
                <a:cs typeface="Helvetica"/>
              </a:rPr>
              <a:t>Jei reikia, naudokite tuščią šabloną ir vietos žymeklius, kad į šį mokymo paketą įtrauktumėte papildomos informacijos.</a:t>
            </a:r>
          </a:p>
        </p:txBody>
      </p:sp>
    </p:spTree>
    <p:extLst>
      <p:ext uri="{BB962C8B-B14F-4D97-AF65-F5344CB8AC3E}">
        <p14:creationId xmlns:p14="http://schemas.microsoft.com/office/powerpoint/2010/main" val="1441472644"/>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ATKREIPKITE DĖMESĮ</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lt" sz="1800" b="0" i="0" strike="noStrike" cap="none" spc="0" baseline="0">
                <a:solidFill>
                  <a:srgbClr val="000000"/>
                </a:solidFill>
                <a:effectLst/>
                <a:latin typeface="Helvetica"/>
                <a:ea typeface="Helvetica"/>
                <a:cs typeface="Helvetica"/>
              </a:rPr>
              <a:t>Šioje „PowerPoint“ mokymosi medžiagoje pateikta informacija yra patariamojo pobūdžio ir informacinio turinio. Tai nėra standartas ar reglamentas, ji nesukuria naujų teisinių įsipareigojimų ir nekeičia esamų įpareigojimų, kuriuos nustato sveikatos teisės aktai ir politika.</a:t>
            </a:r>
          </a:p>
        </p:txBody>
      </p:sp>
    </p:spTree>
    <p:extLst>
      <p:ext uri="{BB962C8B-B14F-4D97-AF65-F5344CB8AC3E}">
        <p14:creationId xmlns:p14="http://schemas.microsoft.com/office/powerpoint/2010/main" val="4264991893"/>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ĮVADAS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1" y="2208566"/>
            <a:ext cx="7396627" cy="3682369"/>
          </a:xfrm>
        </p:spPr>
        <p:txBody>
          <a:bodyPr/>
          <a:lstStyle/>
          <a:p>
            <a:pPr>
              <a:lnSpc>
                <a:spcPts val="2400"/>
              </a:lnSpc>
            </a:pPr>
            <a:r>
              <a:rPr lang="lt" sz="1800" b="1" i="0" strike="noStrike" cap="none" spc="0" baseline="0">
                <a:solidFill>
                  <a:srgbClr val="000000"/>
                </a:solidFill>
                <a:effectLst/>
                <a:latin typeface="Helvetica"/>
                <a:ea typeface="Helvetica"/>
                <a:cs typeface="Helvetica"/>
              </a:rPr>
              <a:t>Išmokti apsisaugoti nuo darbe kylančių pavojų yra labai svarbu.</a:t>
            </a:r>
          </a:p>
          <a:p>
            <a:pPr>
              <a:lnSpc>
                <a:spcPts val="2400"/>
              </a:lnSpc>
            </a:pPr>
            <a:r>
              <a:rPr lang="lt" sz="1800" b="0" i="0" strike="noStrike" cap="none" spc="0" baseline="0">
                <a:solidFill>
                  <a:srgbClr val="000000"/>
                </a:solidFill>
                <a:effectLst/>
                <a:latin typeface="Helvetica"/>
                <a:ea typeface="Helvetica"/>
                <a:cs typeface="Helvetica"/>
              </a:rPr>
              <a:t>Šio „PowerPoint“ mokymo metu jūs išmoksite:</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kaip pakavimo procesų metu gali susidaryti ore sklandančios dulkės;</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kaip pakavimo sistemos yra sukurtos, kad iki minimumo sumažintų ore sklandančias dulkes, apimančias ir įkvepiamojo kristalinio silicio dioksido dulkes;</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kokiomis gerosiomis patirtimis turėtumėte vadovautis, kad apsisaugotumėte nuo ore sklandančių dulkių poveikio.</a:t>
            </a:r>
          </a:p>
          <a:p>
            <a:pPr marL="285750" indent="-285750">
              <a:lnSpc>
                <a:spcPts val="2400"/>
              </a:lnSpc>
              <a:buFont typeface="Arial" panose="020B0604020202020204" pitchFamily="34" charset="0"/>
              <a:buChar char="•"/>
            </a:pPr>
            <a:r>
              <a:rPr lang="lt" sz="1800" b="0" i="0" strike="noStrike" cap="none" spc="0" baseline="0">
                <a:solidFill>
                  <a:srgbClr val="FF0000"/>
                </a:solidFill>
                <a:effectLst/>
                <a:latin typeface="Helvetica"/>
                <a:ea typeface="Helvetica"/>
                <a:cs typeface="Helvetica"/>
              </a:rPr>
              <a:t>Vieta mokytojui įrašyti tekstą – jei pridėjote pasirinktinę skaidrę, įterpkite trumpą kontekstinės medžiagos apžvalgą.</a:t>
            </a:r>
          </a:p>
          <a:p>
            <a:pPr marL="285750" indent="-285750">
              <a:lnSpc>
                <a:spcPts val="2400"/>
              </a:lnSpc>
              <a:buFont typeface="Arial" panose="020B0604020202020204" pitchFamily="34" charset="0"/>
              <a:buChar char="•"/>
            </a:pPr>
            <a:endParaRPr lang="en-US" sz="1800"/>
          </a:p>
        </p:txBody>
      </p:sp>
      <p:pic>
        <p:nvPicPr>
          <p:cNvPr id="8" name="Picture 7">
            <a:extLst>
              <a:ext uri="{FF2B5EF4-FFF2-40B4-BE49-F238E27FC236}">
                <a16:creationId xmlns:a16="http://schemas.microsoft.com/office/drawing/2014/main" id="{0CC3E6B2-EE12-4F15-A315-3A2E4677E5F5}"/>
              </a:ext>
            </a:extLst>
          </p:cNvPr>
          <p:cNvPicPr>
            <a:picLocks noChangeAspect="1"/>
          </p:cNvPicPr>
          <p:nvPr/>
        </p:nvPicPr>
        <p:blipFill rotWithShape="1">
          <a:blip r:embed="rId3"/>
          <a:srcRect r="5552"/>
          <a:stretch/>
        </p:blipFill>
        <p:spPr>
          <a:xfrm flipH="1">
            <a:off x="8373979" y="1967104"/>
            <a:ext cx="3404564" cy="4318847"/>
          </a:xfrm>
          <a:prstGeom prst="rect">
            <a:avLst/>
          </a:prstGeom>
        </p:spPr>
      </p:pic>
    </p:spTree>
    <p:extLst>
      <p:ext uri="{BB962C8B-B14F-4D97-AF65-F5344CB8AC3E}">
        <p14:creationId xmlns:p14="http://schemas.microsoft.com/office/powerpoint/2010/main" val="4282139709"/>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726452"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DULKIŲ KONTROLĖS METODAI</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lt" sz="1800" b="0" i="0" strike="noStrike" cap="none" spc="0" baseline="0">
                <a:solidFill>
                  <a:srgbClr val="000000"/>
                </a:solidFill>
                <a:effectLst/>
                <a:latin typeface="Helvetica"/>
                <a:ea typeface="Helvetica"/>
                <a:cs typeface="Helvetica"/>
              </a:rPr>
              <a:t>Pakavimo sistemų sukuriamas dulkes galima valdyti naudojant atitvėrimą, ištraukimą ir vėdinimą, AAP ir tinkamą higieną ir patalpų priežiūrą – tai keturi iš penkių pagrindinių dulkių kontrolės metodų. </a:t>
            </a:r>
          </a:p>
        </p:txBody>
      </p:sp>
      <p:pic>
        <p:nvPicPr>
          <p:cNvPr id="22" name="Picture 21" descr="A screenshot of a cell phone&#10;&#10;Description automatically generated">
            <a:extLst>
              <a:ext uri="{FF2B5EF4-FFF2-40B4-BE49-F238E27FC236}">
                <a16:creationId xmlns:a16="http://schemas.microsoft.com/office/drawing/2014/main" id="{2B0026DD-F1F1-FA49-8E79-D018334040D6}"/>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381534C1-77A2-CF4A-9361-EC3672247CD3}"/>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8BE07B0B-ED48-C643-ACA4-111B514A4733}"/>
              </a:ext>
            </a:extLst>
          </p:cNvPr>
          <p:cNvPicPr>
            <a:picLocks noChangeAspect="1"/>
          </p:cNvPicPr>
          <p:nvPr/>
        </p:nvPicPr>
        <p:blipFill>
          <a:blip r:embed="rId3"/>
          <a:srcRect l="7057" t="9146" r="76967" b="66230"/>
          <a:stretch>
            <a:fillRect/>
          </a:stretch>
        </p:blipFill>
        <p:spPr>
          <a:xfrm>
            <a:off x="5383925" y="3394767"/>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FA9C561C-0EC1-624D-8CAB-A0D04D76EEF2}"/>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24FF097B-D0BF-414D-AF40-29BCC1DD133E}"/>
              </a:ext>
            </a:extLst>
          </p:cNvPr>
          <p:cNvPicPr>
            <a:picLocks noChangeAspect="1"/>
          </p:cNvPicPr>
          <p:nvPr/>
        </p:nvPicPr>
        <p:blipFill>
          <a:blip r:embed="rId3"/>
          <a:srcRect l="58184" t="9878" r="26749" b="66739"/>
          <a:stretch>
            <a:fillRect/>
          </a:stretch>
        </p:blipFill>
        <p:spPr>
          <a:xfrm>
            <a:off x="5444986" y="4852473"/>
            <a:ext cx="1012189" cy="1010607"/>
          </a:xfrm>
          <a:prstGeom prst="rect">
            <a:avLst/>
          </a:prstGeom>
        </p:spPr>
      </p:pic>
      <p:sp>
        <p:nvSpPr>
          <p:cNvPr id="27" name="TextBox 26">
            <a:extLst>
              <a:ext uri="{FF2B5EF4-FFF2-40B4-BE49-F238E27FC236}">
                <a16:creationId xmlns:a16="http://schemas.microsoft.com/office/drawing/2014/main" id="{3CEC0409-8611-1643-A87A-AF88B0E67012}"/>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TINKAMA HIGIENA IR PATALPŲ PRIEŽIŪRA</a:t>
            </a:r>
          </a:p>
          <a:p>
            <a:r>
              <a:rPr lang="lt" sz="1200" b="0" i="0" strike="noStrike" cap="none" spc="0" baseline="0">
                <a:solidFill>
                  <a:srgbClr val="000000"/>
                </a:solidFill>
                <a:effectLst/>
                <a:latin typeface="Calibri"/>
                <a:ea typeface="Calibri"/>
                <a:cs typeface="Calibri"/>
              </a:rPr>
              <a:t>Plaunant darbo drabužius ir susiurbiant procesų metu atsiradusias dulkes užkertamas kelias jų kaupimuisi per laiką – švari darbo vieta yra saugi darbo vieta</a:t>
            </a:r>
          </a:p>
          <a:p>
            <a:endParaRPr lang="en-US"/>
          </a:p>
        </p:txBody>
      </p:sp>
      <p:sp>
        <p:nvSpPr>
          <p:cNvPr id="28" name="TextBox 27">
            <a:extLst>
              <a:ext uri="{FF2B5EF4-FFF2-40B4-BE49-F238E27FC236}">
                <a16:creationId xmlns:a16="http://schemas.microsoft.com/office/drawing/2014/main" id="{D228286A-8CEA-F84E-9ABC-11862383BC30}"/>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ATITVĖRIMAS</a:t>
            </a:r>
          </a:p>
          <a:p>
            <a:pPr>
              <a:spcAft>
                <a:spcPts val="300"/>
              </a:spcAft>
            </a:pPr>
            <a:r>
              <a:rPr lang="lt" sz="1200" b="0" i="0" strike="noStrike" cap="none" spc="0" baseline="0">
                <a:solidFill>
                  <a:srgbClr val="000000"/>
                </a:solidFill>
                <a:effectLst/>
                <a:latin typeface="Calibri"/>
                <a:ea typeface="Calibri"/>
                <a:cs typeface="Calibri"/>
              </a:rPr>
              <a:t>Procesus, kurių metu susidaro ĮKSD dulkės, vykdant uždaroje aplinkoje išvengiama dulkių poveikio</a:t>
            </a:r>
          </a:p>
          <a:p>
            <a:pPr>
              <a:spcAft>
                <a:spcPts val="300"/>
              </a:spcAft>
            </a:pPr>
            <a:endParaRPr lang="en-US"/>
          </a:p>
        </p:txBody>
      </p:sp>
      <p:sp>
        <p:nvSpPr>
          <p:cNvPr id="29" name="TextBox 28">
            <a:extLst>
              <a:ext uri="{FF2B5EF4-FFF2-40B4-BE49-F238E27FC236}">
                <a16:creationId xmlns:a16="http://schemas.microsoft.com/office/drawing/2014/main" id="{87819C9B-BB41-FF46-B99B-11FB6A610ED7}"/>
              </a:ext>
            </a:extLst>
          </p:cNvPr>
          <p:cNvSpPr txBox="1"/>
          <p:nvPr/>
        </p:nvSpPr>
        <p:spPr>
          <a:xfrm>
            <a:off x="6579515" y="4852474"/>
            <a:ext cx="2134063" cy="1334834"/>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IŠTRAUKIMAS / VĖDINIMAS</a:t>
            </a:r>
          </a:p>
          <a:p>
            <a:pPr>
              <a:spcAft>
                <a:spcPts val="300"/>
              </a:spcAft>
            </a:pPr>
            <a:r>
              <a:rPr lang="lt" sz="1200" b="0" i="0" strike="noStrike" cap="none" spc="0" baseline="0">
                <a:solidFill>
                  <a:srgbClr val="000000"/>
                </a:solidFill>
                <a:effectLst/>
                <a:latin typeface="Calibri"/>
                <a:ea typeface="Calibri"/>
                <a:cs typeface="Calibri"/>
              </a:rPr>
              <a:t>ĮKSD surinkimas atsiradimo vietoje, kol mums nepasireiškė jo poveikis, ir užteršto oro pakeitimas švariu.</a:t>
            </a:r>
          </a:p>
          <a:p>
            <a:endParaRPr lang="en-US"/>
          </a:p>
        </p:txBody>
      </p:sp>
      <p:sp>
        <p:nvSpPr>
          <p:cNvPr id="30" name="TextBox 29">
            <a:extLst>
              <a:ext uri="{FF2B5EF4-FFF2-40B4-BE49-F238E27FC236}">
                <a16:creationId xmlns:a16="http://schemas.microsoft.com/office/drawing/2014/main" id="{7C8B457A-3FBD-CB4E-9A73-46D2335E83A2}"/>
              </a:ext>
            </a:extLst>
          </p:cNvPr>
          <p:cNvSpPr txBox="1"/>
          <p:nvPr/>
        </p:nvSpPr>
        <p:spPr>
          <a:xfrm>
            <a:off x="9787266" y="3131929"/>
            <a:ext cx="2134062" cy="1479758"/>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APSAUGOS PRIEMONĖS</a:t>
            </a:r>
          </a:p>
          <a:p>
            <a:r>
              <a:rPr lang="lt" sz="1200" b="0" i="0" strike="noStrike" cap="none" spc="0" baseline="0">
                <a:solidFill>
                  <a:srgbClr val="000000"/>
                </a:solidFill>
                <a:effectLst/>
                <a:latin typeface="Calibri"/>
                <a:ea typeface="Calibri"/>
                <a:cs typeface="Calibri"/>
              </a:rPr>
              <a:t>AAP (pvz., veido kaukės) apsaugo darbuotojus nuo dulkių, kai visų kitų valdymo priemonių nepakanka poveikio rizikai kontroliuoti.</a:t>
            </a:r>
          </a:p>
          <a:p>
            <a:endParaRPr lang="en-US"/>
          </a:p>
        </p:txBody>
      </p:sp>
      <p:sp>
        <p:nvSpPr>
          <p:cNvPr id="31" name="TextBox 30">
            <a:extLst>
              <a:ext uri="{FF2B5EF4-FFF2-40B4-BE49-F238E27FC236}">
                <a16:creationId xmlns:a16="http://schemas.microsoft.com/office/drawing/2014/main" id="{C754B37F-BB38-2843-9B03-B0065CE18A39}"/>
              </a:ext>
            </a:extLst>
          </p:cNvPr>
          <p:cNvSpPr txBox="1"/>
          <p:nvPr/>
        </p:nvSpPr>
        <p:spPr>
          <a:xfrm>
            <a:off x="9787266" y="1679231"/>
            <a:ext cx="2134062" cy="1151771"/>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VANDUO</a:t>
            </a:r>
          </a:p>
          <a:p>
            <a:pPr>
              <a:spcAft>
                <a:spcPts val="300"/>
              </a:spcAft>
            </a:pPr>
            <a:r>
              <a:rPr lang="lt" sz="1200" b="0" i="0" strike="noStrike" cap="none" spc="0" baseline="0">
                <a:solidFill>
                  <a:srgbClr val="000000"/>
                </a:solidFill>
                <a:effectLst/>
                <a:latin typeface="Calibri"/>
                <a:ea typeface="Calibri"/>
                <a:cs typeface="Calibri"/>
              </a:rPr>
              <a:t>Renkantis drėgnus procesus dulkės negali patekti į orą, nes daleles sulaiko vanduo.</a:t>
            </a:r>
          </a:p>
          <a:p>
            <a:pPr>
              <a:spcAft>
                <a:spcPts val="300"/>
              </a:spcAft>
            </a:pPr>
            <a:endParaRPr lang="en-US"/>
          </a:p>
        </p:txBody>
      </p:sp>
    </p:spTree>
    <p:extLst>
      <p:ext uri="{BB962C8B-B14F-4D97-AF65-F5344CB8AC3E}">
        <p14:creationId xmlns:p14="http://schemas.microsoft.com/office/powerpoint/2010/main" val="310464945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TOKIOS VEIKLOS KELIAMI PAVOJAI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Tokia veikla gali kelti daug dulkių.</a:t>
            </a:r>
          </a:p>
          <a:p>
            <a:pPr marL="342900" indent="-34290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Ilgalaikis didelio kiekio ĮKSD poveikis gali sukelti neįgalumą sukeliančią plaučių ligą.</a:t>
            </a:r>
          </a:p>
          <a:p>
            <a:pPr>
              <a:lnSpc>
                <a:spcPts val="2400"/>
              </a:lnSpc>
            </a:pPr>
            <a:r>
              <a:rPr lang="lt" sz="1800" b="0" i="0" strike="noStrike" cap="none" spc="0" baseline="0">
                <a:solidFill>
                  <a:srgbClr val="000000"/>
                </a:solidFill>
                <a:effectLst/>
                <a:latin typeface="Helvetica"/>
                <a:ea typeface="Helvetica"/>
                <a:cs typeface="Helvetica"/>
              </a:rPr>
              <a:t>Svarbu, kad kiekvieną dieną apsisaugotume nuo šių ore esančių dulkių poveikio. </a:t>
            </a:r>
          </a:p>
          <a:p>
            <a:pPr>
              <a:lnSpc>
                <a:spcPts val="2400"/>
              </a:lnSpc>
            </a:pPr>
            <a:r>
              <a:rPr lang="lt" sz="1800" b="0" i="0" strike="noStrike" cap="none" spc="0" baseline="0">
                <a:solidFill>
                  <a:srgbClr val="000000"/>
                </a:solidFill>
                <a:effectLst/>
                <a:latin typeface="Helvetica"/>
                <a:ea typeface="Helvetica"/>
                <a:cs typeface="Helvetica"/>
              </a:rPr>
              <a:t>Vadovaudamiesi gerąją patirtimi šiandien apsaugosite savo sveikatą rytoj.</a:t>
            </a:r>
          </a:p>
          <a:p>
            <a:pPr>
              <a:lnSpc>
                <a:spcPts val="2400"/>
              </a:lnSpc>
            </a:pPr>
            <a:r>
              <a:rPr lang="lt" sz="1800" b="0" i="0" strike="noStrike" cap="none" spc="0" baseline="0">
                <a:solidFill>
                  <a:srgbClr val="000000"/>
                </a:solidFill>
                <a:effectLst/>
                <a:latin typeface="Helvetica"/>
                <a:ea typeface="Helvetica"/>
                <a:cs typeface="Helvetica"/>
              </a:rPr>
              <a:t>Ką planuojate veikti išėję į pensiją?</a:t>
            </a:r>
          </a:p>
        </p:txBody>
      </p:sp>
      <p:pic>
        <p:nvPicPr>
          <p:cNvPr id="7" name="Picture Placeholder 6" descr="A picture containing person, indoor, bed, room&#10;&#10;Description automatically generated">
            <a:extLst>
              <a:ext uri="{FF2B5EF4-FFF2-40B4-BE49-F238E27FC236}">
                <a16:creationId xmlns:a16="http://schemas.microsoft.com/office/drawing/2014/main" id="{D34E9FCA-DC38-C849-A46F-0E3EAC1FF5EF}"/>
              </a:ext>
            </a:extLst>
          </p:cNvPr>
          <p:cNvPicPr>
            <a:picLocks noChangeAspect="1"/>
          </p:cNvPicPr>
          <p:nvPr/>
        </p:nvPicPr>
        <p:blipFill>
          <a:blip r:embed="rId3"/>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DBEE0B74-491E-364F-AD5D-E9531794F1B7}"/>
              </a:ext>
            </a:extLst>
          </p:cNvPr>
          <p:cNvPicPr>
            <a:picLocks noChangeAspect="1"/>
          </p:cNvPicPr>
          <p:nvPr/>
        </p:nvPicPr>
        <p:blipFill>
          <a:blip r:embed="rId4"/>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6096167"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KAIP PAKAVIMO SISTEMOS GALI GENERUOTI ĮKSD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588144"/>
            <a:ext cx="7547768" cy="3786897"/>
          </a:xfrm>
        </p:spPr>
        <p:txBody>
          <a:bodyPr anchor="t"/>
          <a:lstStyle/>
          <a:p>
            <a:pPr>
              <a:lnSpc>
                <a:spcPts val="2400"/>
              </a:lnSpc>
            </a:pPr>
            <a:r>
              <a:rPr lang="lt" sz="1800" b="0" i="0" strike="noStrike" cap="none" spc="0" baseline="0">
                <a:solidFill>
                  <a:srgbClr val="000000"/>
                </a:solidFill>
                <a:effectLst/>
                <a:latin typeface="Helvetica"/>
                <a:ea typeface="Helvetica"/>
                <a:cs typeface="Helvetica"/>
              </a:rPr>
              <a:t>Naudojant pakavimo sistemas tenka tvarkyti didelius kiekius medžiagų, kuriose dažnai yra kristalinio silicio dioksido. </a:t>
            </a:r>
          </a:p>
          <a:p>
            <a:pPr>
              <a:lnSpc>
                <a:spcPts val="2400"/>
              </a:lnSpc>
              <a:spcAft>
                <a:spcPts val="1000"/>
              </a:spcAft>
            </a:pPr>
            <a:r>
              <a:rPr lang="lt" sz="1800" b="0" i="0" strike="noStrike" cap="none" spc="0" baseline="0">
                <a:solidFill>
                  <a:srgbClr val="000000"/>
                </a:solidFill>
                <a:effectLst/>
                <a:latin typeface="Helvetica"/>
                <a:ea typeface="Helvetica"/>
                <a:cs typeface="Helvetica"/>
              </a:rPr>
              <a:t>Pakavimo metodas turi įtakos ore galinčių susidaryti įkvepiamų </a:t>
            </a:r>
            <a:br>
              <a:rPr lang="en-IN" sz="1800" b="0" i="0" strike="noStrike" cap="none" spc="0" baseline="0">
                <a:solidFill>
                  <a:srgbClr val="000000"/>
                </a:solidFill>
                <a:effectLst/>
                <a:latin typeface="Helvetica"/>
                <a:ea typeface="Helvetica"/>
                <a:cs typeface="Helvetica"/>
              </a:rPr>
            </a:br>
            <a:r>
              <a:rPr lang="lt" sz="1800" b="0" i="0" strike="noStrike" cap="none" spc="0" baseline="0">
                <a:solidFill>
                  <a:srgbClr val="000000"/>
                </a:solidFill>
                <a:effectLst/>
                <a:latin typeface="Helvetica"/>
                <a:ea typeface="Helvetica"/>
                <a:cs typeface="Helvetica"/>
              </a:rPr>
              <a:t>dulkių kiekiui. </a:t>
            </a:r>
          </a:p>
          <a:p>
            <a:pPr marL="342900" indent="-342900">
              <a:lnSpc>
                <a:spcPts val="2400"/>
              </a:lnSpc>
              <a:spcBef>
                <a:spcPct val="0"/>
              </a:spcBef>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Iš sausų medžiagų paprastai kyla daugiau dulkių nei iš drėgnų.</a:t>
            </a:r>
          </a:p>
          <a:p>
            <a:pPr marL="342900" indent="-342900">
              <a:lnSpc>
                <a:spcPts val="2400"/>
              </a:lnSpc>
              <a:spcBef>
                <a:spcPct val="0"/>
              </a:spcBef>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Greitesnis, daugiau energijos suvartojantis pakavimo procesas sukuria daugiau dulkių.</a:t>
            </a:r>
          </a:p>
          <a:p>
            <a:pPr marL="342900" indent="-342900">
              <a:lnSpc>
                <a:spcPts val="2400"/>
              </a:lnSpc>
              <a:spcBef>
                <a:spcPct val="0"/>
              </a:spcBef>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Jei miltelių pavidalo medžiagoms skystinti naudojamas suspaustas oras, ore gali atsirasti daugiau dulkių.</a:t>
            </a:r>
          </a:p>
          <a:p>
            <a:pPr marL="342900" indent="-342900">
              <a:lnSpc>
                <a:spcPts val="2400"/>
              </a:lnSpc>
              <a:spcBef>
                <a:spcPct val="0"/>
              </a:spcBef>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Daugiau dulkių kyla, kai medžiagos nukrenta iš didelio aukščio.</a:t>
            </a:r>
          </a:p>
        </p:txBody>
      </p:sp>
      <p:pic>
        <p:nvPicPr>
          <p:cNvPr id="5" name="Picture Placeholder 4">
            <a:extLst>
              <a:ext uri="{FF2B5EF4-FFF2-40B4-BE49-F238E27FC236}">
                <a16:creationId xmlns:a16="http://schemas.microsoft.com/office/drawing/2014/main" id="{8AB09799-0A5F-7E4E-BA72-C61BBCD61EE7}"/>
              </a:ext>
            </a:extLst>
          </p:cNvPr>
          <p:cNvPicPr>
            <a:picLocks noGrp="1" noChangeAspect="1"/>
          </p:cNvPicPr>
          <p:nvPr>
            <p:ph type="pic" sz="quarter" idx="12"/>
          </p:nvPr>
        </p:nvPicPr>
        <p:blipFill>
          <a:blip r:embed="rId2"/>
          <a:srcRect l="5125" t="-744" r="9725" b="-4"/>
          <a:stretch>
            <a:fillRect/>
          </a:stretch>
        </p:blipFill>
        <p:spPr>
          <a:xfrm>
            <a:off x="8167955" y="1640901"/>
            <a:ext cx="3750067" cy="4437062"/>
          </a:xfrm>
          <a:prstGeom prst="rect">
            <a:avLst/>
          </a:prstGeom>
        </p:spPr>
      </p:pic>
    </p:spTree>
    <p:extLst>
      <p:ext uri="{BB962C8B-B14F-4D97-AF65-F5344CB8AC3E}">
        <p14:creationId xmlns:p14="http://schemas.microsoft.com/office/powerpoint/2010/main" val="17512830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1">
            <a:extLst>
              <a:ext uri="{FF2B5EF4-FFF2-40B4-BE49-F238E27FC236}">
                <a16:creationId xmlns:a16="http://schemas.microsoft.com/office/drawing/2014/main" id="{7DF78AE9-31BF-0D41-A908-3D6C66E884F5}"/>
              </a:ext>
            </a:extLst>
          </p:cNvPr>
          <p:cNvSpPr>
            <a:spLocks noGrp="1"/>
          </p:cNvSpPr>
          <p:nvPr>
            <p:ph type="body" sz="quarter" idx="10"/>
          </p:nvPr>
        </p:nvSpPr>
        <p:spPr>
          <a:xfrm>
            <a:off x="767310" y="1627663"/>
            <a:ext cx="11136220"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DULKIŲ POVEIKIO MAŽINIMAS DIRBANT SU PAKAVIMO SISTEMOMIS</a:t>
            </a:r>
          </a:p>
        </p:txBody>
      </p:sp>
      <p:sp>
        <p:nvSpPr>
          <p:cNvPr id="10" name="Text Placeholder 2">
            <a:extLst>
              <a:ext uri="{FF2B5EF4-FFF2-40B4-BE49-F238E27FC236}">
                <a16:creationId xmlns:a16="http://schemas.microsoft.com/office/drawing/2014/main" id="{9C1EF9F7-2221-1543-A2F5-B76D3B0073D4}"/>
              </a:ext>
            </a:extLst>
          </p:cNvPr>
          <p:cNvSpPr>
            <a:spLocks noGrp="1"/>
          </p:cNvSpPr>
          <p:nvPr>
            <p:ph type="body" sz="quarter" idx="11"/>
          </p:nvPr>
        </p:nvSpPr>
        <p:spPr>
          <a:xfrm>
            <a:off x="787857" y="2762962"/>
            <a:ext cx="11115673" cy="3220629"/>
          </a:xfrm>
        </p:spPr>
        <p:txBody>
          <a:bodyPr anchor="t"/>
          <a:lstStyle/>
          <a:p>
            <a:pPr>
              <a:lnSpc>
                <a:spcPct val="100000"/>
              </a:lnSpc>
            </a:pPr>
            <a:r>
              <a:rPr lang="lt" sz="1600" b="0" i="0" strike="noStrike" cap="none" spc="0" baseline="0">
                <a:solidFill>
                  <a:srgbClr val="000000"/>
                </a:solidFill>
                <a:effectLst/>
                <a:latin typeface="Helvetica"/>
                <a:ea typeface="Helvetica"/>
                <a:cs typeface="Helvetica"/>
              </a:rPr>
              <a:t>Pagrindinės dulkių kontrolės priemonės apima automatizavimą, procesų atitvėrimą ir vėdinimą.</a:t>
            </a:r>
          </a:p>
          <a:p>
            <a:pPr marL="342900" indent="-342900">
              <a:lnSpc>
                <a:spcPct val="100000"/>
              </a:lnSpc>
              <a:buFont typeface="Arial" panose="020B0604020202020204" pitchFamily="34" charset="0"/>
              <a:buChar char="•"/>
            </a:pPr>
            <a:r>
              <a:rPr lang="lt" sz="1600" b="1" i="0" strike="noStrike" cap="none" spc="0" baseline="0">
                <a:solidFill>
                  <a:srgbClr val="000000"/>
                </a:solidFill>
                <a:effectLst/>
                <a:latin typeface="Helvetica"/>
                <a:ea typeface="Helvetica"/>
                <a:cs typeface="Helvetica"/>
              </a:rPr>
              <a:t>Automatizavimas</a:t>
            </a:r>
            <a:r>
              <a:rPr lang="lt" sz="1600" b="0" i="0" strike="noStrike" cap="none" spc="0" baseline="0">
                <a:solidFill>
                  <a:srgbClr val="000000"/>
                </a:solidFill>
                <a:effectLst/>
                <a:latin typeface="Helvetica"/>
                <a:ea typeface="Helvetica"/>
                <a:cs typeface="Helvetica"/>
              </a:rPr>
              <a:t> padeda sumažinti darbuotojo sąlytį su dulkes keliančiais procesais ir dažnai leidžia darbo procesus stebėti nuotoliniu būdu iš švarios valdymo patalpos.</a:t>
            </a:r>
          </a:p>
          <a:p>
            <a:pPr marL="342900" indent="-342900">
              <a:lnSpc>
                <a:spcPct val="100000"/>
              </a:lnSpc>
              <a:buFont typeface="Arial" panose="020B0604020202020204" pitchFamily="34" charset="0"/>
              <a:buChar char="•"/>
            </a:pPr>
            <a:r>
              <a:rPr lang="lt" sz="1600" b="1" i="0" strike="noStrike" cap="none" spc="0" baseline="0">
                <a:solidFill>
                  <a:srgbClr val="000000"/>
                </a:solidFill>
                <a:effectLst/>
                <a:latin typeface="Helvetica"/>
                <a:ea typeface="Helvetica"/>
                <a:cs typeface="Helvetica"/>
              </a:rPr>
              <a:t>Atitvėrimas</a:t>
            </a:r>
            <a:r>
              <a:rPr lang="lt" sz="1600" b="0" i="0" strike="noStrike" cap="none" spc="0" baseline="0">
                <a:solidFill>
                  <a:srgbClr val="000000"/>
                </a:solidFill>
                <a:effectLst/>
                <a:latin typeface="Helvetica"/>
                <a:ea typeface="Helvetica"/>
                <a:cs typeface="Helvetica"/>
              </a:rPr>
              <a:t> padeda sumažinti dulkių plitimą iš jų susidarymo šaltinio. </a:t>
            </a:r>
          </a:p>
          <a:p>
            <a:pPr marL="1028700" lvl="1" indent="-342900">
              <a:lnSpc>
                <a:spcPct val="100000"/>
              </a:lnSpc>
              <a:spcBef>
                <a:spcPts val="1000"/>
              </a:spcBef>
            </a:pPr>
            <a:r>
              <a:rPr lang="lt" sz="1600" b="0" i="0" strike="noStrike" cap="none" spc="0" baseline="0">
                <a:solidFill>
                  <a:srgbClr val="000000"/>
                </a:solidFill>
                <a:effectLst/>
                <a:latin typeface="Helvetica"/>
                <a:ea typeface="Helvetica"/>
                <a:cs typeface="Helvetica"/>
              </a:rPr>
              <a:t>Fizinis barjeras tarp procesų ir darbuotojo gali suteikti aukšto lygio apsaugą. Tačiau jei reikia patekti į atitvertą teritoriją, būtina imtis nuo poveikio apsaugančių priemonių!</a:t>
            </a:r>
          </a:p>
          <a:p>
            <a:pPr marL="1028700" lvl="1" indent="-342900">
              <a:lnSpc>
                <a:spcPct val="100000"/>
              </a:lnSpc>
              <a:spcBef>
                <a:spcPts val="1000"/>
              </a:spcBef>
            </a:pPr>
            <a:r>
              <a:rPr lang="lt" sz="1600" b="0" i="0" strike="noStrike" cap="none" spc="0" baseline="0">
                <a:solidFill>
                  <a:srgbClr val="000000"/>
                </a:solidFill>
                <a:effectLst/>
                <a:latin typeface="Helvetica"/>
                <a:ea typeface="Helvetica"/>
                <a:cs typeface="Helvetica"/>
              </a:rPr>
              <a:t>Užpildymo antgalis ir maišas turėtų būti tvirtai užsandarinami, kad neišsisklaidytų dulkės.</a:t>
            </a:r>
          </a:p>
          <a:p>
            <a:pPr marL="342900" indent="-342900">
              <a:lnSpc>
                <a:spcPct val="100000"/>
              </a:lnSpc>
              <a:buFont typeface="Arial" panose="020B0604020202020204" pitchFamily="34" charset="0"/>
              <a:buChar char="•"/>
            </a:pPr>
            <a:r>
              <a:rPr lang="lt" sz="1600" b="1" i="0" strike="noStrike" cap="none" spc="0" baseline="0">
                <a:solidFill>
                  <a:srgbClr val="000000"/>
                </a:solidFill>
                <a:effectLst/>
                <a:latin typeface="Helvetica"/>
                <a:ea typeface="Helvetica"/>
                <a:cs typeface="Helvetica"/>
              </a:rPr>
              <a:t>Ištraukiamoji ventiliacija</a:t>
            </a:r>
            <a:r>
              <a:rPr lang="lt" sz="1600" b="0" i="0" strike="noStrike" cap="none" spc="0" baseline="0">
                <a:solidFill>
                  <a:srgbClr val="000000"/>
                </a:solidFill>
                <a:effectLst/>
                <a:latin typeface="Helvetica"/>
                <a:ea typeface="Helvetica"/>
                <a:cs typeface="Helvetica"/>
              </a:rPr>
              <a:t> sulaiko ore esančias dulkes jų susidarymo vietoje, kol jos nespėja mūsų paveikti.</a:t>
            </a:r>
          </a:p>
          <a:p>
            <a:pPr marL="342900" indent="-342900">
              <a:lnSpc>
                <a:spcPct val="100000"/>
              </a:lnSpc>
              <a:buFont typeface="Arial" panose="020B0604020202020204" pitchFamily="34" charset="0"/>
              <a:buChar char="•"/>
            </a:pPr>
            <a:r>
              <a:rPr lang="lt" sz="1600" b="1" i="0" strike="noStrike" cap="none" spc="0" baseline="0">
                <a:solidFill>
                  <a:srgbClr val="000000"/>
                </a:solidFill>
                <a:effectLst/>
                <a:latin typeface="Helvetica"/>
                <a:ea typeface="Helvetica"/>
                <a:cs typeface="Helvetica"/>
              </a:rPr>
              <a:t>Kvėpavimo takus apsaugančių priemonių</a:t>
            </a:r>
            <a:r>
              <a:rPr lang="lt" sz="1600" b="0" i="0" strike="noStrike" cap="none" spc="0" baseline="0">
                <a:solidFill>
                  <a:srgbClr val="000000"/>
                </a:solidFill>
                <a:effectLst/>
                <a:latin typeface="Helvetica"/>
                <a:ea typeface="Helvetica"/>
                <a:cs typeface="Helvetica"/>
              </a:rPr>
              <a:t> taip pat gali prireikti, jei pirmiau nurodytų kontrolės priemonių nepakanka.</a:t>
            </a:r>
          </a:p>
        </p:txBody>
      </p:sp>
    </p:spTree>
    <p:extLst>
      <p:ext uri="{BB962C8B-B14F-4D97-AF65-F5344CB8AC3E}">
        <p14:creationId xmlns:p14="http://schemas.microsoft.com/office/powerpoint/2010/main" val="392216089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8190293"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PAKAVIMO SISTEMŲ TAIP IR NE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361600"/>
            <a:ext cx="10468274" cy="3230407"/>
          </a:xfrm>
        </p:spPr>
        <p:txBody>
          <a:bodyPr/>
          <a:lstStyle/>
          <a:p>
            <a:pPr>
              <a:lnSpc>
                <a:spcPct val="100000"/>
              </a:lnSpc>
            </a:pPr>
            <a:r>
              <a:rPr lang="lt" sz="1400" b="1" i="0" strike="noStrike" cap="none" spc="0" baseline="0">
                <a:solidFill>
                  <a:srgbClr val="000000"/>
                </a:solidFill>
                <a:effectLst/>
                <a:latin typeface="Helvetica"/>
                <a:ea typeface="Helvetica"/>
                <a:cs typeface="Helvetica"/>
              </a:rPr>
              <a:t>TAIP</a:t>
            </a:r>
          </a:p>
          <a:p>
            <a:pPr marL="285750" indent="-285750">
              <a:lnSpc>
                <a:spcPct val="100000"/>
              </a:lnSpc>
              <a:buSzPct val="85000"/>
              <a:buFont typeface=".Apple Color Emoji UI"/>
              <a:buChar char="✅"/>
            </a:pPr>
            <a:r>
              <a:rPr lang="lt" sz="1400" b="0" i="0" strike="noStrike" cap="none" spc="0" baseline="0">
                <a:solidFill>
                  <a:srgbClr val="000000"/>
                </a:solidFill>
                <a:effectLst/>
                <a:latin typeface="Helvetica"/>
                <a:ea typeface="Helvetica"/>
                <a:cs typeface="Helvetica"/>
              </a:rPr>
              <a:t>Naudokite suteiktas dulkių kontrolės priemones. Be to, gali būti reikalingos kvėpavimo takus saugančios priemonės.</a:t>
            </a:r>
          </a:p>
          <a:p>
            <a:pPr marL="285750" indent="-285750">
              <a:lnSpc>
                <a:spcPct val="100000"/>
              </a:lnSpc>
              <a:buSzPct val="85000"/>
              <a:buFont typeface=".Apple Color Emoji UI"/>
              <a:buChar char="✅"/>
            </a:pPr>
            <a:r>
              <a:rPr lang="lt" sz="1400" b="0" i="0" strike="noStrike" cap="none" spc="0" baseline="0">
                <a:solidFill>
                  <a:srgbClr val="000000"/>
                </a:solidFill>
                <a:effectLst/>
                <a:latin typeface="Helvetica"/>
                <a:ea typeface="Helvetica"/>
                <a:cs typeface="Helvetica"/>
              </a:rPr>
              <a:t>Turėkite planą, kaip saugiai tvarkyti išsiliejusias ar išbirusias medžiagas ir nedelsiant jas išvalykite siurbliu arba drėgnais valymo metodais.</a:t>
            </a:r>
          </a:p>
          <a:p>
            <a:pPr marL="285750" indent="-285750">
              <a:lnSpc>
                <a:spcPct val="100000"/>
              </a:lnSpc>
              <a:buSzPct val="85000"/>
              <a:buFont typeface=".Apple Color Emoji UI"/>
              <a:buChar char="✅"/>
            </a:pPr>
            <a:r>
              <a:rPr lang="lt" sz="1400" b="0" i="0" strike="noStrike" cap="none" spc="0" baseline="0">
                <a:solidFill>
                  <a:srgbClr val="000000"/>
                </a:solidFill>
                <a:effectLst/>
                <a:latin typeface="Helvetica"/>
                <a:ea typeface="Helvetica"/>
                <a:cs typeface="Helvetica"/>
              </a:rPr>
              <a:t>Įsitikinkite, kad vėdinimo sistemos veikia efektyviai.</a:t>
            </a:r>
          </a:p>
          <a:p>
            <a:pPr marL="285750" indent="-285750">
              <a:lnSpc>
                <a:spcPct val="100000"/>
              </a:lnSpc>
              <a:spcAft>
                <a:spcPts val="1000"/>
              </a:spcAft>
              <a:buSzPct val="85000"/>
              <a:buFont typeface=".Apple Color Emoji UI"/>
              <a:buChar char="✅"/>
            </a:pPr>
            <a:r>
              <a:rPr lang="lt" sz="1400" b="0" i="0" strike="noStrike" cap="none" spc="0" baseline="0">
                <a:solidFill>
                  <a:srgbClr val="000000"/>
                </a:solidFill>
                <a:effectLst/>
                <a:latin typeface="Helvetica"/>
                <a:ea typeface="Helvetica"/>
                <a:cs typeface="Helvetica"/>
              </a:rPr>
              <a:t>Praneškite apie defektus prižiūrėtojui.</a:t>
            </a:r>
          </a:p>
          <a:p>
            <a:pPr>
              <a:lnSpc>
                <a:spcPct val="100000"/>
              </a:lnSpc>
            </a:pPr>
            <a:r>
              <a:rPr lang="lt" sz="1400" b="1" i="0" strike="noStrike" cap="none" spc="0" baseline="0">
                <a:solidFill>
                  <a:srgbClr val="000000"/>
                </a:solidFill>
                <a:effectLst/>
                <a:latin typeface="Helvetica"/>
                <a:ea typeface="Helvetica"/>
                <a:cs typeface="Helvetica"/>
              </a:rPr>
              <a:t>NE</a:t>
            </a:r>
          </a:p>
          <a:p>
            <a:pPr marL="285750" indent="-285750">
              <a:lnSpc>
                <a:spcPct val="100000"/>
              </a:lnSpc>
              <a:buSzPct val="85000"/>
              <a:buFont typeface=".Apple Color Emoji UI"/>
              <a:buChar char="❌"/>
            </a:pPr>
            <a:r>
              <a:rPr lang="lt" sz="1400" b="0" i="0" strike="noStrike" cap="none" spc="0" baseline="0">
                <a:solidFill>
                  <a:srgbClr val="000000"/>
                </a:solidFill>
                <a:effectLst/>
                <a:latin typeface="Helvetica"/>
                <a:ea typeface="Helvetica"/>
                <a:cs typeface="Helvetica"/>
              </a:rPr>
              <a:t>Neikite į atitvertą zoną nepasirūpinę apsaugos priemonėmis, kaip kvėpavimo takų apsaugos priemonės.</a:t>
            </a:r>
          </a:p>
          <a:p>
            <a:pPr marL="285750" indent="-285750">
              <a:lnSpc>
                <a:spcPct val="100000"/>
              </a:lnSpc>
              <a:buSzPct val="85000"/>
              <a:buFont typeface=".Apple Color Emoji UI"/>
              <a:buChar char="❌"/>
            </a:pPr>
            <a:r>
              <a:rPr lang="lt" sz="1400" b="0" i="0" strike="noStrike" cap="none" spc="0" baseline="0">
                <a:solidFill>
                  <a:srgbClr val="000000"/>
                </a:solidFill>
                <a:effectLst/>
                <a:latin typeface="Helvetica"/>
                <a:ea typeface="Helvetica"/>
                <a:cs typeface="Helvetica"/>
              </a:rPr>
              <a:t>Netrukdykite kontrolės priemonių taikymui. Jos suteikiamos dėl jūsų saugumo ir sveikatos.</a:t>
            </a:r>
          </a:p>
          <a:p>
            <a:pPr marL="285750" indent="-285750">
              <a:lnSpc>
                <a:spcPct val="100000"/>
              </a:lnSpc>
              <a:buSzPct val="85000"/>
              <a:buFont typeface=".Apple Color Emoji UI"/>
              <a:buChar char="❌"/>
            </a:pPr>
            <a:r>
              <a:rPr lang="lt" sz="1400" b="0" i="0" strike="noStrike" cap="none" spc="0" baseline="0">
                <a:solidFill>
                  <a:srgbClr val="000000"/>
                </a:solidFill>
                <a:effectLst/>
                <a:latin typeface="Helvetica"/>
                <a:ea typeface="Helvetica"/>
                <a:cs typeface="Helvetica"/>
              </a:rPr>
              <a:t>Nešluokite sausu šepečiu. Naudokite siurblį arba drėgno valymo metodus.</a:t>
            </a:r>
          </a:p>
          <a:p>
            <a:pPr marL="285750" indent="-285750">
              <a:lnSpc>
                <a:spcPct val="100000"/>
              </a:lnSpc>
              <a:buSzPct val="85000"/>
              <a:buFont typeface=".Apple Color Emoji UI"/>
              <a:buChar char="❌"/>
            </a:pPr>
            <a:r>
              <a:rPr lang="lt" sz="1400" b="0" i="0" strike="noStrike" cap="none" spc="0" baseline="0">
                <a:solidFill>
                  <a:srgbClr val="FF0000"/>
                </a:solidFill>
                <a:effectLst/>
                <a:latin typeface="Helvetica"/>
                <a:ea typeface="Helvetica"/>
                <a:cs typeface="Helvetica"/>
              </a:rPr>
              <a:t>Mokytojo tekstas – įrašykite papildomą informaciją, susijusią su jūsų darbo kontekstu.</a:t>
            </a:r>
          </a:p>
          <a:p>
            <a:pPr marL="285750" indent="-285750">
              <a:lnSpc>
                <a:spcPct val="100000"/>
              </a:lnSpc>
              <a:buSzPct val="85000"/>
              <a:buFont typeface=".Apple Color Emoji UI"/>
              <a:buChar char="✅"/>
            </a:pPr>
            <a:endParaRPr lang="en-US" sz="1400"/>
          </a:p>
        </p:txBody>
      </p:sp>
    </p:spTree>
    <p:extLst>
      <p:ext uri="{BB962C8B-B14F-4D97-AF65-F5344CB8AC3E}">
        <p14:creationId xmlns:p14="http://schemas.microsoft.com/office/powerpoint/2010/main" val="4230555961"/>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IŠVADA</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5976483" cy="3682369"/>
          </a:xfrm>
        </p:spPr>
        <p:txBody>
          <a:bodyPr/>
          <a:lstStyle/>
          <a:p>
            <a:pPr>
              <a:lnSpc>
                <a:spcPts val="2400"/>
              </a:lnSpc>
              <a:spcBef>
                <a:spcPts val="600"/>
              </a:spcBef>
              <a:spcAft>
                <a:spcPts val="1000"/>
              </a:spcAft>
            </a:pPr>
            <a:r>
              <a:rPr lang="lt" sz="1800" b="0" i="0" strike="noStrike" cap="none" spc="0" baseline="0">
                <a:solidFill>
                  <a:srgbClr val="000000"/>
                </a:solidFill>
                <a:effectLst/>
                <a:latin typeface="Helvetica"/>
                <a:ea typeface="Helvetica"/>
                <a:cs typeface="Helvetica"/>
              </a:rPr>
              <a:t>Tinkamas pakavimo sistemų naudojimas gali padėti išlaikyti darbo aplinką saugią ir be dulkių. Atminkite:</a:t>
            </a:r>
          </a:p>
          <a:p>
            <a:pPr marL="285750" indent="-285750">
              <a:lnSpc>
                <a:spcPts val="2400"/>
              </a:lnSpc>
              <a:spcBef>
                <a:spcPts val="600"/>
              </a:spcBef>
              <a:spcAft>
                <a:spcPts val="600"/>
              </a:spcAft>
              <a:buClr>
                <a:srgbClr val="F1B600"/>
              </a:buClr>
              <a:buSzPct val="120000"/>
              <a:buFont typeface="Wingdings" pitchFamily="2" charset="2"/>
              <a:buChar char="q"/>
            </a:pPr>
            <a:r>
              <a:rPr lang="lt" sz="1800" b="0" i="0" strike="noStrike" cap="none" spc="0" baseline="0">
                <a:solidFill>
                  <a:srgbClr val="000000"/>
                </a:solidFill>
                <a:effectLst/>
                <a:latin typeface="Helvetica"/>
                <a:ea typeface="Helvetica"/>
                <a:cs typeface="Helvetica"/>
              </a:rPr>
              <a:t>Visada naudokite suteiktas dulkių kontrolės priemones.</a:t>
            </a:r>
          </a:p>
          <a:p>
            <a:pPr marL="285750" indent="-285750">
              <a:lnSpc>
                <a:spcPts val="2400"/>
              </a:lnSpc>
              <a:spcBef>
                <a:spcPts val="600"/>
              </a:spcBef>
              <a:spcAft>
                <a:spcPts val="600"/>
              </a:spcAft>
              <a:buClr>
                <a:srgbClr val="F1B600"/>
              </a:buClr>
              <a:buSzPct val="120000"/>
              <a:buFont typeface="Wingdings" pitchFamily="2" charset="2"/>
              <a:buChar char="q"/>
            </a:pPr>
            <a:r>
              <a:rPr lang="lt" sz="1800" b="0" i="0" strike="noStrike" cap="none" spc="0" baseline="0">
                <a:solidFill>
                  <a:srgbClr val="000000"/>
                </a:solidFill>
                <a:effectLst/>
                <a:latin typeface="Helvetica"/>
                <a:ea typeface="Helvetica"/>
                <a:cs typeface="Helvetica"/>
              </a:rPr>
              <a:t>Jei įtariate, kad dulkių kontrolės priemonės nėra tinkamos, praneškite apie tai padalinyje esančiam vadovui.</a:t>
            </a:r>
          </a:p>
          <a:p>
            <a:pPr marL="285750" indent="-285750">
              <a:lnSpc>
                <a:spcPts val="2400"/>
              </a:lnSpc>
              <a:spcBef>
                <a:spcPts val="600"/>
              </a:spcBef>
              <a:spcAft>
                <a:spcPts val="600"/>
              </a:spcAft>
              <a:buClr>
                <a:srgbClr val="F1B600"/>
              </a:buClr>
              <a:buSzPct val="120000"/>
              <a:buFont typeface="Wingdings" pitchFamily="2" charset="2"/>
              <a:buChar char="q"/>
            </a:pPr>
            <a:r>
              <a:rPr lang="lt" sz="1800" b="0" i="0" strike="noStrike" cap="none" spc="0" baseline="0">
                <a:solidFill>
                  <a:srgbClr val="000000"/>
                </a:solidFill>
                <a:effectLst/>
                <a:latin typeface="Helvetica"/>
                <a:ea typeface="Helvetica"/>
                <a:cs typeface="Helvetica"/>
              </a:rPr>
              <a:t>Nedelsiant sutvarkykite išbirusias ar išsiliejusias medžiagas.</a:t>
            </a:r>
          </a:p>
          <a:p>
            <a:pPr marL="285750" indent="-285750">
              <a:lnSpc>
                <a:spcPts val="2400"/>
              </a:lnSpc>
              <a:spcBef>
                <a:spcPts val="600"/>
              </a:spcBef>
              <a:spcAft>
                <a:spcPts val="600"/>
              </a:spcAft>
              <a:buClr>
                <a:srgbClr val="F1B600"/>
              </a:buClr>
              <a:buSzPct val="120000"/>
              <a:buFont typeface="Wingdings" pitchFamily="2" charset="2"/>
              <a:buChar char="q"/>
            </a:pPr>
            <a:r>
              <a:rPr lang="lt" sz="1800" b="0" i="0" strike="noStrike" cap="none" spc="0" baseline="0">
                <a:solidFill>
                  <a:srgbClr val="FF0000"/>
                </a:solidFill>
                <a:effectLst/>
                <a:latin typeface="Helvetica"/>
                <a:ea typeface="Helvetica"/>
                <a:cs typeface="Helvetica"/>
              </a:rPr>
              <a:t>Mokytojas įrašo pagal kontekstą tinkamas išvadas.</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389136293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TUŠČIA SKAIDRĖ</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lt" sz="1800" b="0" i="0" strike="noStrike" cap="none" spc="0" baseline="0">
                <a:solidFill>
                  <a:srgbClr val="000000"/>
                </a:solidFill>
                <a:effectLst/>
                <a:latin typeface="Helvetica"/>
                <a:ea typeface="Helvetica"/>
                <a:cs typeface="Helvetica"/>
              </a:rPr>
              <a:t>Naudokite šią skaidrę darbo aplinkai ir (arba) kontekstui pritaikytai mokymo medžiagai sukurti.</a:t>
            </a:r>
          </a:p>
          <a:p>
            <a:pPr>
              <a:lnSpc>
                <a:spcPts val="2400"/>
              </a:lnSpc>
            </a:pPr>
            <a:r>
              <a:rPr lang="lt" sz="1800" b="0" i="0" strike="noStrike" cap="none" spc="0" baseline="0">
                <a:solidFill>
                  <a:srgbClr val="000000"/>
                </a:solidFill>
                <a:effectLst/>
                <a:latin typeface="Helvetica"/>
                <a:ea typeface="Helvetica"/>
                <a:cs typeface="Helvetica"/>
              </a:rPr>
              <a:t>Norėdami pakeisti paveikslą spauskite dešinį pelės mygtuką &gt; keisti paveikslą &gt; iš failo.</a:t>
            </a:r>
          </a:p>
          <a:p>
            <a:pPr>
              <a:lnSpc>
                <a:spcPts val="2400"/>
              </a:lnSpc>
            </a:pPr>
            <a:r>
              <a:rPr lang="lt" sz="1800" b="0" i="0" strike="noStrike" cap="none" spc="0" baseline="0">
                <a:solidFill>
                  <a:srgbClr val="000000"/>
                </a:solidFill>
                <a:effectLst/>
                <a:latin typeface="Helvetica"/>
                <a:ea typeface="Helvetica"/>
                <a:cs typeface="Helvetica"/>
              </a:rPr>
              <a:t>Norėdami sukurti daugiau skaidrių, spustelėkite viršuje esantį skirtuką „Nauja skaidrė“.</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3474938393"/>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PAPILDOMA MOKOMOJI MEDŽIAGA</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2" y="2362676"/>
            <a:ext cx="5864189"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a:solidFill>
                  <a:srgbClr val="000000"/>
                </a:solidFill>
                <a:effectLst/>
                <a:latin typeface="Helvetica"/>
                <a:ea typeface="Helvetica"/>
                <a:cs typeface="Helvetica"/>
                <a:hlinkClick r:id="rId3" history="0"/>
              </a:rPr>
              <a:t>Geroji patirtis – pakavimo sistemos (2.1.18 užduočių lapas)</a:t>
            </a:r>
          </a:p>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a:solidFill>
                  <a:srgbClr val="000000"/>
                </a:solidFill>
                <a:effectLst/>
                <a:latin typeface="Helvetica"/>
                <a:ea typeface="Helvetica"/>
                <a:cs typeface="Helvetica"/>
                <a:hlinkClick r:id="rId4" history="0"/>
              </a:rPr>
              <a:t>NEPSI gerosios patirties vadovas</a:t>
            </a:r>
          </a:p>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a:solidFill>
                  <a:srgbClr val="000000"/>
                </a:solidFill>
                <a:effectLst/>
                <a:latin typeface="Helvetica"/>
                <a:ea typeface="Helvetica"/>
                <a:cs typeface="Helvetica"/>
                <a:hlinkClick r:id="rId5" history="0"/>
              </a:rPr>
              <a:t>NEPSI vadovas mažoms ir vidutinėms įmonėms</a:t>
            </a:r>
          </a:p>
        </p:txBody>
      </p:sp>
      <p:sp>
        <p:nvSpPr>
          <p:cNvPr id="4" name="Rounded Rectangle 3">
            <a:extLst>
              <a:ext uri="{FF2B5EF4-FFF2-40B4-BE49-F238E27FC236}">
                <a16:creationId xmlns:a16="http://schemas.microsoft.com/office/drawing/2014/main" id="{B7D37025-CF26-3E41-B62B-FA7A5189F7BB}"/>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C5B5180F-48D4-B54F-A222-3F330B0A6C22}"/>
              </a:ext>
            </a:extLst>
          </p:cNvPr>
          <p:cNvSpPr/>
          <p:nvPr/>
        </p:nvSpPr>
        <p:spPr>
          <a:xfrm>
            <a:off x="1088454" y="5260551"/>
            <a:ext cx="10022946" cy="441788"/>
          </a:xfrm>
          <a:prstGeom prst="rect">
            <a:avLst/>
          </a:prstGeom>
          <a:noFill/>
          <a:ln>
            <a:noFill/>
          </a:ln>
        </p:spPr>
        <p:txBody>
          <a:bodyPr wrap="square" anchor="ctr">
            <a:spAutoFit/>
          </a:bodyPr>
          <a:lstStyle/>
          <a:p>
            <a:pPr>
              <a:lnSpc>
                <a:spcPts val="3000"/>
              </a:lnSpc>
              <a:spcBef>
                <a:spcPts val="1200"/>
              </a:spcBef>
              <a:spcAft>
                <a:spcPts val="1200"/>
              </a:spcAft>
              <a:buSzPct val="130000"/>
            </a:pPr>
            <a:r>
              <a:rPr lang="lt" b="0" i="0" strike="noStrike" cap="none" spc="0" baseline="0">
                <a:solidFill>
                  <a:srgbClr val="000000"/>
                </a:solidFill>
                <a:effectLst/>
                <a:latin typeface="Calibri"/>
                <a:ea typeface="Calibri"/>
                <a:cs typeface="Calibri"/>
              </a:rPr>
              <a:t>Daugiau mokymosi apie ĮKSD išteklių rasite apsilankę </a:t>
            </a:r>
            <a:r>
              <a:rPr lang="lt" b="1" i="0" strike="noStrike" cap="none" spc="0" baseline="0">
                <a:solidFill>
                  <a:srgbClr val="000000"/>
                </a:solidFill>
                <a:effectLst/>
                <a:latin typeface="Calibri"/>
                <a:ea typeface="Calibri"/>
                <a:cs typeface="Calibri"/>
              </a:rPr>
              <a:t>NEPSI e-mokymosi platformoje </a:t>
            </a:r>
            <a:r>
              <a:rPr lang="lt" b="0" i="0" strike="noStrike" cap="none" spc="0" baseline="0">
                <a:solidFill>
                  <a:srgbClr val="000000"/>
                </a:solidFill>
                <a:effectLst/>
                <a:latin typeface="Calibri"/>
                <a:ea typeface="Calibri"/>
                <a:cs typeface="Calibri"/>
                <a:hlinkClick r:id="rId6" history="0"/>
              </a:rPr>
              <a:t>training.nepsi.eu</a:t>
            </a:r>
            <a:r>
              <a:rPr lang="lt" b="0" i="0" strike="noStrike" cap="none" spc="0" baseline="0">
                <a:solidFill>
                  <a:srgbClr val="000000"/>
                </a:solidFill>
                <a:effectLst/>
                <a:latin typeface="Calibri"/>
                <a:ea typeface="Calibri"/>
                <a:cs typeface="Calibri"/>
              </a:rPr>
              <a:t>.</a:t>
            </a:r>
          </a:p>
        </p:txBody>
      </p:sp>
    </p:spTree>
    <p:extLst>
      <p:ext uri="{BB962C8B-B14F-4D97-AF65-F5344CB8AC3E}">
        <p14:creationId xmlns:p14="http://schemas.microsoft.com/office/powerpoint/2010/main" val="545793356"/>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12" ma:contentTypeDescription="Crée un document." ma:contentTypeScope="" ma:versionID="a2aae6594e88dd81b3e444bd28827a8c">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fdd43d770917111209dca723230b269d"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D545FEE-AD81-4023-B6AC-5CAEA335ED97}">
  <ds:schemaRefs>
    <ds:schemaRef ds:uri="d8ecf516-e360-4672-81b9-68723bedb71f"/>
    <ds:schemaRef ds:uri="http://schemas.microsoft.com/office/2006/documentManagement/types"/>
    <ds:schemaRef ds:uri="http://schemas.microsoft.com/office/infopath/2007/PartnerControls"/>
    <ds:schemaRef ds:uri="http://purl.org/dc/elements/1.1/"/>
    <ds:schemaRef ds:uri="http://schemas.microsoft.com/office/2006/metadata/properties"/>
    <ds:schemaRef ds:uri="6d9d7403-2d8c-4818-ae25-2c5629bc7330"/>
    <ds:schemaRef ds:uri="http://purl.org/dc/terms/"/>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52F34BAE-EFDB-4844-B00F-1E05E6BCD4F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73</TotalTime>
  <Words>893</Words>
  <Application>Microsoft Office PowerPoint</Application>
  <PresentationFormat>Plačiaekranė</PresentationFormat>
  <Paragraphs>85</Paragraphs>
  <Slides>12</Slides>
  <Notes>9</Notes>
  <HiddenSlides>1</HiddenSlides>
  <MMClips>0</MMClips>
  <ScaleCrop>false</ScaleCrop>
  <HeadingPairs>
    <vt:vector size="4" baseType="variant">
      <vt:variant>
        <vt:lpstr>Tema</vt:lpstr>
      </vt:variant>
      <vt:variant>
        <vt:i4>1</vt:i4>
      </vt:variant>
      <vt:variant>
        <vt:lpstr>Skaidrių pavadinimai</vt:lpstr>
      </vt:variant>
      <vt:variant>
        <vt:i4>12</vt:i4>
      </vt:variant>
    </vt:vector>
  </HeadingPairs>
  <TitlesOfParts>
    <vt:vector size="13" baseType="lpstr">
      <vt:lpstr>Office Theme</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Bhavya</cp:lastModifiedBy>
  <cp:revision>48</cp:revision>
  <dcterms:created xsi:type="dcterms:W3CDTF">2020-07-22T07:31:06Z</dcterms:created>
  <dcterms:modified xsi:type="dcterms:W3CDTF">2022-10-04T18:21:47Z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