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1479"/>
  </p:normalViewPr>
  <p:slideViewPr>
    <p:cSldViewPr snapToGrid="0" snapToObjects="1">
      <p:cViewPr varScale="1">
        <p:scale>
          <a:sx n="60" d="100"/>
          <a:sy n="60" d="100"/>
        </p:scale>
        <p:origin x="1116" y="7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Davies" userId="4bb99b2c-4e56-4c10-ad8a-c1b2d904d94c" providerId="ADAL" clId="{C554B40F-5844-804B-87D5-03CCEE90A14E}"/>
    <pc:docChg chg="modSld">
      <pc:chgData name="Samuel Davies" userId="4bb99b2c-4e56-4c10-ad8a-c1b2d904d94c" providerId="ADAL" clId="{C554B40F-5844-804B-87D5-03CCEE90A14E}" dt="2020-12-09T21:34:17.696" v="6" actId="20577"/>
      <pc:docMkLst>
        <pc:docMk/>
      </pc:docMkLst>
      <pc:sldChg chg="modSp mod">
        <pc:chgData name="Samuel Davies" userId="4bb99b2c-4e56-4c10-ad8a-c1b2d904d94c" providerId="ADAL" clId="{C554B40F-5844-804B-87D5-03CCEE90A14E}" dt="2020-12-09T21:34:17.696" v="6" actId="20577"/>
        <pc:sldMkLst>
          <pc:docMk/>
          <pc:sldMk cId="1441472644" sldId="280"/>
        </pc:sldMkLst>
        <pc:spChg chg="mod">
          <ac:chgData name="Samuel Davies" userId="4bb99b2c-4e56-4c10-ad8a-c1b2d904d94c" providerId="ADAL" clId="{C554B40F-5844-804B-87D5-03CCEE90A14E}" dt="2020-12-09T21:34:17.696" v="6" actId="20577"/>
          <ac:spMkLst>
            <pc:docMk/>
            <pc:sldMk cId="1441472644" sldId="280"/>
            <ac:spMk id="3" creationId="{778F63C9-1C70-4F4D-9234-7DEE4FC33B2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9/28/2022</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9/28/2022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il-kontroll ta’ trab f’sistemi ta’ ippakkjar. Żomm f’moħħok li l-valutazzjoni tar-riskju hija meħtieġa qabel ma titfassal sistema ta’ imballaġġ, għalkemm dan jikkonċerna prinċipalment lill-maniġment.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8461420" y="429114"/>
            <a:ext cx="335593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TAJBA GĦAL SISTEMI TA’ IMBALLAĠĠ</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16473" cy="850900"/>
          </a:xfrm>
        </p:spPr>
        <p:txBody>
          <a:bodyPr anchor="t"/>
          <a:lstStyle/>
          <a:p>
            <a:r>
              <a:rPr lang="mt" sz="2800" b="1" i="0" strike="noStrike" cap="none" spc="0" baseline="0" dirty="0">
                <a:solidFill>
                  <a:srgbClr val="FFFFFF"/>
                </a:solidFill>
                <a:effectLst/>
                <a:latin typeface="Helvetica"/>
                <a:ea typeface="Helvetica"/>
                <a:cs typeface="Helvetica"/>
              </a:rPr>
              <a:t>TAĦRIĠ DWAR PRATTIĊI TAJBA GĦAL SISTEMI TA’ IMBALLAĠĠ</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373979" y="304800"/>
            <a:ext cx="3462421"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NEPSI </a:t>
            </a:r>
            <a:r>
              <a:rPr lang="mt" sz="1800" b="0" i="0" strike="noStrike" cap="none" spc="0" baseline="0" dirty="0">
                <a:solidFill>
                  <a:srgbClr val="000000"/>
                </a:solidFill>
                <a:effectLst/>
                <a:latin typeface="Helvetica"/>
                <a:ea typeface="Helvetica"/>
                <a:cs typeface="Helvetica"/>
              </a:rPr>
              <a:t>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mt" sz="1800" b="0" i="0" strike="noStrike" cap="none" spc="0" baseline="0" dirty="0" smtClean="0">
                <a:solidFill>
                  <a:srgbClr val="000000"/>
                </a:solidFill>
                <a:effectLst/>
                <a:latin typeface="Helvetica"/>
                <a:ea typeface="Helvetica"/>
                <a:cs typeface="Helvetica"/>
              </a:rPr>
              <a:t>.</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L-għan </a:t>
            </a:r>
            <a:r>
              <a:rPr lang="mt" sz="1800" b="0" i="0" strike="noStrike" cap="none" spc="0" baseline="0" dirty="0">
                <a:solidFill>
                  <a:srgbClr val="000000"/>
                </a:solidFill>
                <a:effectLst/>
                <a:latin typeface="Helvetica"/>
                <a:ea typeface="Helvetica"/>
                <a:cs typeface="Helvetica"/>
              </a:rPr>
              <a:t>tat-taħriġ huwa biex jinforma u jeduka lill-ħaddiema sabiex jgħinhom jużaw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il-miżuri </a:t>
            </a:r>
            <a:r>
              <a:rPr lang="mt" sz="1800" b="0" i="0" strike="noStrike" cap="none" spc="0" baseline="0" dirty="0">
                <a:solidFill>
                  <a:srgbClr val="000000"/>
                </a:solidFill>
                <a:effectLst/>
                <a:latin typeface="Helvetica"/>
                <a:ea typeface="Helvetica"/>
                <a:cs typeface="Helvetica"/>
              </a:rPr>
              <a:t>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a:t>
            </a:r>
            <a:r>
              <a:rPr lang="mt" sz="1800" b="0" i="0" strike="noStrike" cap="none" spc="0" baseline="0" dirty="0">
                <a:solidFill>
                  <a:srgbClr val="000000"/>
                </a:solidFill>
                <a:effectLst/>
                <a:latin typeface="Helvetica"/>
                <a:ea typeface="Helvetica"/>
                <a:cs typeface="Helvetica"/>
              </a:rPr>
              <a:t>’ taħriġ, kif meħtieġ.</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083390"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trab fl-arja jista’ jiġi ġġenerat fi proċessi ta’ ippakkjar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sistemi ta’ imballaġġ huma mfassla biex inaqqsu r-rilaxx ta’ trab fl-arja, inkluż trab tas-silika kristallina respirabbli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Xi prattiċi tajbin għandek issegwi biex tipproteġi lilek innifsek minn esponiment għal trabijiet fl-arja</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Trab li jinħoloq b’sistemi ta’ ippakkjar jista’ jiġi mmaniġġjat permezz ta’ għeluq, estrazzjoni/ventilazzjoni, PPE u iġjene tajba/żamma tad-dar, li huma erba’ minn ħames tekniki ewlenin għall-kontroll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tat-trab</a:t>
            </a:r>
            <a:r>
              <a:rPr lang="mt" sz="1800" b="0" i="0" strike="noStrike" cap="none" spc="0" baseline="0" dirty="0">
                <a:solidFill>
                  <a:srgbClr val="000000"/>
                </a:solidFill>
                <a:effectLst/>
                <a:latin typeface="Helvetica"/>
                <a:ea typeface="Helvetica"/>
                <a:cs typeface="Helvetica"/>
              </a:rPr>
              <a:t>.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r>
              <a:rPr lang="en-IN" sz="1050" b="1" i="0" strike="noStrike" cap="none" spc="50" baseline="0" dirty="0" smtClean="0">
                <a:solidFill>
                  <a:srgbClr val="EF9A2E"/>
                </a:solidFill>
                <a:effectLst/>
                <a:latin typeface="Futura Medium"/>
                <a:ea typeface="Futura Medium"/>
                <a:cs typeface="Futura Medium"/>
              </a:rPr>
              <a:t/>
            </a:r>
            <a:br>
              <a:rPr lang="en-IN" sz="1050" b="1" i="0" strike="noStrike" cap="none" spc="50" baseline="0" dirty="0" smtClean="0">
                <a:solidFill>
                  <a:srgbClr val="EF9A2E"/>
                </a:solidFill>
                <a:effectLst/>
                <a:latin typeface="Futura Medium"/>
                <a:ea typeface="Futura Medium"/>
                <a:cs typeface="Futura Medium"/>
              </a:rPr>
            </a:br>
            <a:r>
              <a:rPr lang="mt" sz="1050" b="1" i="0" strike="noStrike" cap="none" spc="50" baseline="0" dirty="0" smtClean="0">
                <a:solidFill>
                  <a:srgbClr val="EF9A2E"/>
                </a:solidFill>
                <a:effectLst/>
                <a:latin typeface="Futura Medium"/>
                <a:ea typeface="Futura Medium"/>
                <a:cs typeface="Futura Medium"/>
              </a:rPr>
              <a:t>ŻAMMA </a:t>
            </a:r>
            <a:r>
              <a:rPr lang="mt" sz="1050" b="1" i="0" strike="noStrike" cap="none" spc="50" baseline="0" dirty="0">
                <a:solidFill>
                  <a:srgbClr val="EF9A2E"/>
                </a:solidFill>
                <a:effectLst/>
                <a:latin typeface="Futura Medium"/>
                <a:ea typeface="Futura Medium"/>
                <a:cs typeface="Futura Medium"/>
              </a:rPr>
              <a:t>TAD-DAR</a:t>
            </a:r>
          </a:p>
          <a:p>
            <a:r>
              <a:rPr lang="mt" sz="1200" b="0" i="0" strike="noStrike" cap="none" spc="0" baseline="0" dirty="0">
                <a:solidFill>
                  <a:srgbClr val="000000"/>
                </a:solidFill>
                <a:effectLst/>
                <a:latin typeface="Calibri"/>
                <a:ea typeface="Calibri"/>
                <a:cs typeface="Calibri"/>
              </a:rPr>
              <a:t>Il-ħasil tal-ħwejjeġ tax-xogħol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u </a:t>
            </a:r>
            <a:r>
              <a:rPr lang="mt" sz="1200" b="0" i="0" strike="noStrike" cap="none" spc="0" baseline="0" dirty="0">
                <a:solidFill>
                  <a:srgbClr val="000000"/>
                </a:solidFill>
                <a:effectLst/>
                <a:latin typeface="Calibri"/>
                <a:ea typeface="Calibri"/>
                <a:cs typeface="Calibri"/>
              </a:rPr>
              <a:t>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a:solidFill>
                  <a:srgbClr val="000000"/>
                </a:solidFill>
                <a:effectLst/>
                <a:latin typeface="Calibri"/>
                <a:ea typeface="Calibri"/>
                <a:cs typeface="Calibri"/>
              </a:rPr>
              <a:t>Aqbad l-RCS jinqabad fis-sors qabel ma tiġi espost għalih u ssostitwixxi l-arja kontaminata ma’ arja nadifa.</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tal-esponiment</a:t>
            </a:r>
            <a:endParaRPr lang="mt"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r>
              <a:rPr lang="en-IN" sz="1200" b="0" i="0" strike="noStrike" cap="none" spc="0" baseline="0" dirty="0" smtClean="0">
                <a:solidFill>
                  <a:srgbClr val="000000"/>
                </a:solidFill>
                <a:effectLst/>
                <a:latin typeface="Calibri"/>
                <a:ea typeface="Calibri"/>
                <a:cs typeface="Calibri"/>
              </a:rPr>
              <a:t/>
            </a:r>
            <a:br>
              <a:rPr lang="en-IN" sz="1200" b="0" i="0" strike="noStrike" cap="none" spc="0" baseline="0" dirty="0" smtClean="0">
                <a:solidFill>
                  <a:srgbClr val="000000"/>
                </a:solidFill>
                <a:effectLst/>
                <a:latin typeface="Calibri"/>
                <a:ea typeface="Calibri"/>
                <a:cs typeface="Calibri"/>
              </a:rPr>
            </a:br>
            <a:r>
              <a:rPr lang="mt" sz="1200" b="0" i="0" strike="noStrike" cap="none" spc="0" baseline="0" dirty="0" smtClean="0">
                <a:solidFill>
                  <a:srgbClr val="000000"/>
                </a:solidFill>
                <a:effectLst/>
                <a:latin typeface="Calibri"/>
                <a:ea typeface="Calibri"/>
                <a:cs typeface="Calibri"/>
              </a:rPr>
              <a:t>fl-arja </a:t>
            </a:r>
            <a:r>
              <a:rPr lang="mt" sz="1200" b="0" i="0" strike="noStrike" cap="none" spc="0" baseline="0" dirty="0">
                <a:solidFill>
                  <a:srgbClr val="000000"/>
                </a:solidFill>
                <a:effectLst/>
                <a:latin typeface="Calibri"/>
                <a:ea typeface="Calibri"/>
                <a:cs typeface="Calibri"/>
              </a:rPr>
              <a:t>billi jaqbad il-partikli mal-ilma</a:t>
            </a:r>
          </a:p>
          <a:p>
            <a:pPr>
              <a:spcAft>
                <a:spcPts val="300"/>
              </a:spcAft>
            </a:pPr>
            <a:endParaRPr lang="en-US" dirty="0"/>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842881"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mill-esponiment </a:t>
            </a:r>
            <a:r>
              <a:rPr lang="mt" sz="1800" b="0" i="0" strike="noStrike" cap="none" spc="0" baseline="0" dirty="0">
                <a:solidFill>
                  <a:srgbClr val="000000"/>
                </a:solidFill>
                <a:effectLst/>
                <a:latin typeface="Helvetica"/>
                <a:ea typeface="Helvetica"/>
                <a:cs typeface="Helvetica"/>
              </a:rPr>
              <a:t>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KIF IS-SISTEMI TA’ IMBALLAĠĠ JISTGĦU JIĠĠENERAW 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Sistemi ta’ imballaġġ jinvolvu l-immaniġġjar ta’ kwantitajiet kbar ta’ materjali li ħafna drabi jkun fih is-silika kristallina. </a:t>
            </a:r>
          </a:p>
          <a:p>
            <a:pPr>
              <a:lnSpc>
                <a:spcPts val="2400"/>
              </a:lnSpc>
              <a:spcAft>
                <a:spcPts val="600"/>
              </a:spcAft>
            </a:pPr>
            <a:r>
              <a:rPr lang="mt" sz="1800" b="0" i="0" strike="noStrike" cap="none" spc="0" baseline="0" dirty="0">
                <a:solidFill>
                  <a:srgbClr val="000000"/>
                </a:solidFill>
                <a:effectLst/>
                <a:latin typeface="Helvetica"/>
                <a:ea typeface="Helvetica"/>
                <a:cs typeface="Helvetica"/>
              </a:rPr>
              <a:t>Il-metodu tal-imballaġġ ser jinflluwenza l-ammont ta’ trab respirabbli fl-arja li jista’ jiġi ġenerat. </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Materjali xotti għandhom tendenza li joħolqu iktar trab minn materjali mxarrba</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L-imballaġġ iktar rapidu u b’iktar enerġija għandu tendenza li joħloq iktar trab</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Jekk tintuża l-arja kumpressata sabiex iġġib il-materjal forma ta’ trab f’likwidu, iktar trab fl-arja jista’ jiġi rilaxxat</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Iktar trab ser jiġi ġenerat meta l-materjali jaqgħu minn għoli ikbar</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962797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TNAQQIS GĦALL-ESPONIMENT TAT-TRAB B’SISTEMI TA’ IMBALLAĠĠ</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21600"/>
            <a:ext cx="11003090" cy="3220629"/>
          </a:xfrm>
        </p:spPr>
        <p:txBody>
          <a:bodyPr anchor="t"/>
          <a:lstStyle/>
          <a:p>
            <a:pPr>
              <a:lnSpc>
                <a:spcPct val="100000"/>
              </a:lnSpc>
            </a:pPr>
            <a:r>
              <a:rPr lang="mt" sz="1600" b="0" i="0" strike="noStrike" cap="none" spc="0" baseline="0" dirty="0">
                <a:solidFill>
                  <a:srgbClr val="000000"/>
                </a:solidFill>
                <a:effectLst/>
                <a:latin typeface="Helvetica"/>
                <a:ea typeface="Helvetica"/>
                <a:cs typeface="Helvetica"/>
              </a:rPr>
              <a:t>Il-miżuri ewlenin għall-kontroll tat-trab jinvolvu awtomatizzazzjoni, l-għeluq tal-proċessi u ventilazzjoni</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L-</a:t>
            </a:r>
            <a:r>
              <a:rPr lang="mt" sz="1600" b="1" i="0" strike="noStrike" cap="none" spc="0" baseline="0" dirty="0">
                <a:solidFill>
                  <a:srgbClr val="000000"/>
                </a:solidFill>
                <a:effectLst/>
                <a:latin typeface="Helvetica"/>
                <a:ea typeface="Helvetica"/>
                <a:cs typeface="Helvetica"/>
              </a:rPr>
              <a:t>Awtomatizzazzjoni</a:t>
            </a:r>
            <a:r>
              <a:rPr lang="mt" sz="1600" b="0" i="0" strike="noStrike" cap="none" spc="0" baseline="0" dirty="0">
                <a:solidFill>
                  <a:srgbClr val="000000"/>
                </a:solidFill>
                <a:effectLst/>
                <a:latin typeface="Helvetica"/>
                <a:ea typeface="Helvetica"/>
                <a:cs typeface="Helvetica"/>
              </a:rPr>
              <a:t> tgħin biex jitnaqqas il-kuntatt tal-ħaddiema ma’ proċessi li jinvolvu t-trab, ħafna drabi billi tħalli li l-proċessi tax-xogħol jiġu mmonitorjati mill-bogħod minn kamra nadifa ta’ kontroll </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L-</a:t>
            </a:r>
            <a:r>
              <a:rPr lang="mt" sz="1600" b="1" i="0" strike="noStrike" cap="none" spc="0" baseline="0" dirty="0">
                <a:solidFill>
                  <a:srgbClr val="000000"/>
                </a:solidFill>
                <a:effectLst/>
                <a:latin typeface="Helvetica"/>
                <a:ea typeface="Helvetica"/>
                <a:cs typeface="Helvetica"/>
              </a:rPr>
              <a:t>Għeluq</a:t>
            </a:r>
            <a:r>
              <a:rPr lang="mt" sz="1600" b="0" i="0" strike="noStrike" cap="none" spc="0" baseline="0" dirty="0">
                <a:solidFill>
                  <a:srgbClr val="000000"/>
                </a:solidFill>
                <a:effectLst/>
                <a:latin typeface="Helvetica"/>
                <a:ea typeface="Helvetica"/>
                <a:cs typeface="Helvetica"/>
              </a:rPr>
              <a:t> jgħin biex inaqqas it-tixrid tat-trab ’il bogħod mis-sors tiegħu. </a:t>
            </a:r>
          </a:p>
          <a:p>
            <a:pPr marL="1028700" lvl="1" indent="-342900">
              <a:lnSpc>
                <a:spcPct val="100000"/>
              </a:lnSpc>
              <a:spcBef>
                <a:spcPts val="1000"/>
              </a:spcBef>
            </a:pPr>
            <a:r>
              <a:rPr lang="mt" sz="1600" b="0" i="0" strike="noStrike" cap="none" spc="0" baseline="0" dirty="0">
                <a:solidFill>
                  <a:srgbClr val="000000"/>
                </a:solidFill>
                <a:effectLst/>
                <a:latin typeface="Helvetica"/>
                <a:ea typeface="Helvetica"/>
                <a:cs typeface="Helvetica"/>
              </a:rPr>
              <a:t>Barriera fiżika bejn il-proċess u l-ħaddiem tista’ tikseb livell għoli ta’ protezzjoni. Madankollu, il-prekawzjonijiet kontra l-esponiment jeħtieġ li jittieħdu jekk tkun teħtieġ tidħol fl-ispazju magħluq!</a:t>
            </a:r>
          </a:p>
          <a:p>
            <a:pPr marL="1028700" lvl="1" indent="-342900">
              <a:lnSpc>
                <a:spcPct val="100000"/>
              </a:lnSpc>
              <a:spcBef>
                <a:spcPts val="1000"/>
              </a:spcBef>
            </a:pPr>
            <a:r>
              <a:rPr lang="mt" sz="1600" b="0" i="0" strike="noStrike" cap="none" spc="0" baseline="0" dirty="0">
                <a:solidFill>
                  <a:srgbClr val="000000"/>
                </a:solidFill>
                <a:effectLst/>
                <a:latin typeface="Helvetica"/>
                <a:ea typeface="Helvetica"/>
                <a:cs typeface="Helvetica"/>
              </a:rPr>
              <a:t>Meta jiġi assigurat li jkun hemm siġill tajjeb ferm bejn iż-żennuna li timla u l-borża jgħin biex jipprevjeni li t-trab jaħrab</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Il-</a:t>
            </a:r>
            <a:r>
              <a:rPr lang="mt" sz="1600" b="1" i="0" strike="noStrike" cap="none" spc="0" baseline="0" dirty="0">
                <a:solidFill>
                  <a:srgbClr val="000000"/>
                </a:solidFill>
                <a:effectLst/>
                <a:latin typeface="Helvetica"/>
                <a:ea typeface="Helvetica"/>
                <a:cs typeface="Helvetica"/>
              </a:rPr>
              <a:t>Ventilazzjoni tal-ekżost</a:t>
            </a:r>
            <a:r>
              <a:rPr lang="mt" sz="1600" b="0" i="0" strike="noStrike" cap="none" spc="0" baseline="0" dirty="0">
                <a:solidFill>
                  <a:srgbClr val="000000"/>
                </a:solidFill>
                <a:effectLst/>
                <a:latin typeface="Helvetica"/>
                <a:ea typeface="Helvetica"/>
                <a:cs typeface="Helvetica"/>
              </a:rPr>
              <a:t> taqbad it-trab fl-arja mis-sors qabel ma niġu esposti għalih</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It-</a:t>
            </a:r>
            <a:r>
              <a:rPr lang="mt" sz="1600" b="1" i="0" strike="noStrike" cap="none" spc="0" baseline="0" dirty="0">
                <a:solidFill>
                  <a:srgbClr val="000000"/>
                </a:solidFill>
                <a:effectLst/>
                <a:latin typeface="Helvetica"/>
                <a:ea typeface="Helvetica"/>
                <a:cs typeface="Helvetica"/>
              </a:rPr>
              <a:t>Tagħmir Respiratorju Protettiv</a:t>
            </a:r>
            <a:r>
              <a:rPr lang="mt" sz="1600" b="0" i="0" strike="noStrike" cap="none" spc="0" baseline="0" dirty="0">
                <a:solidFill>
                  <a:srgbClr val="000000"/>
                </a:solidFill>
                <a:effectLst/>
                <a:latin typeface="Helvetica"/>
                <a:ea typeface="Helvetica"/>
                <a:cs typeface="Helvetica"/>
              </a:rPr>
              <a:t> jista’ wkoll ikun meħtieġ jekk il-kontrolli ta’ hawn fuq ma jkunux biżżejjed.</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543219"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GĦALL-PROĊESSI TA’ IMBALLAĠĠ</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721600"/>
            <a:ext cx="10995657" cy="3230407"/>
          </a:xfrm>
        </p:spPr>
        <p:txBody>
          <a:bodyPr/>
          <a:lstStyle/>
          <a:p>
            <a:pPr>
              <a:lnSpc>
                <a:spcPct val="100000"/>
              </a:lnSpc>
            </a:pPr>
            <a:r>
              <a:rPr lang="mt" sz="14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Tuża l-miżuri għall-kontroll tat-trab ipprovduti. Barra minn hekk, jista’ jenħtieġ it-Tagħmir Respiratorju Protettiv.</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Tfassal pjan kif ser timmaniġġja tixrid b’mod sigur u naddaf immedjatament b’metodi ta’ vakum jew ta’ tindif bl-ilma.</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Tassigura li s-sistemi ta’ ventilazzjoni qed jaħdmu b’mod effettiv</a:t>
            </a:r>
          </a:p>
          <a:p>
            <a:pPr marL="285750" indent="-285750">
              <a:lnSpc>
                <a:spcPct val="100000"/>
              </a:lnSpc>
              <a:spcAft>
                <a:spcPts val="1000"/>
              </a:spcAft>
              <a:buSzPct val="85000"/>
              <a:buFont typeface=".Apple Color Emoji UI"/>
              <a:buChar char="✅"/>
            </a:pPr>
            <a:r>
              <a:rPr lang="mt" sz="1400" b="0" i="0" strike="noStrike" cap="none" spc="0" baseline="0" dirty="0">
                <a:solidFill>
                  <a:srgbClr val="000000"/>
                </a:solidFill>
                <a:effectLst/>
                <a:latin typeface="Helvetica"/>
                <a:ea typeface="Helvetica"/>
                <a:cs typeface="Helvetica"/>
              </a:rPr>
              <a:t>Tirrapporta difetti lis-superviżur tiegħek</a:t>
            </a:r>
          </a:p>
          <a:p>
            <a:pPr>
              <a:lnSpc>
                <a:spcPct val="100000"/>
              </a:lnSpc>
            </a:pPr>
            <a:r>
              <a:rPr lang="mt" sz="14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Tidħol fi spazju magħluq mingħajr ma tieħu prekawzjonijiet kontra l-esponiment, bħal Tagħmir Respiratorju Protettiv</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Tinterferi mal-miżuri ta’ kontroll. Dawn huma pprovduti għas-sigurtà u għas-saħħa tiegħek.</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Tnaddaf bi xkupilja xotta. Tuża metodi ta’ vakum jew ta’ tindif bl-ilma.</a:t>
            </a:r>
          </a:p>
          <a:p>
            <a:pPr marL="285750" indent="-285750">
              <a:lnSpc>
                <a:spcPct val="100000"/>
              </a:lnSpc>
              <a:buSzPct val="85000"/>
              <a:buFont typeface=".Apple Color Emoji UI"/>
              <a:buChar char="❌"/>
            </a:pPr>
            <a:r>
              <a:rPr lang="mt" sz="1400" b="0" i="0" strike="noStrike" cap="none" spc="0" baseline="0" dirty="0">
                <a:solidFill>
                  <a:srgbClr val="FF0000"/>
                </a:solidFill>
                <a:effectLst/>
                <a:latin typeface="Helvetica"/>
                <a:ea typeface="Helvetica"/>
                <a:cs typeface="Helvetica"/>
              </a:rPr>
              <a:t>Test għall-għalliem– Żid informazzjoni addizzjonali li tkun rilevanti għall-kuntest tax-xogħol tiegħek</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80231"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L-użu tajjeb ta’ sistemi ta’ imballaġġ jista’ jgħin biex iżomm ambjent tax-xogħol sigur u ħieles mit-trab.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l-miżuri għall-kontroll tat-trab ipprovduti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Jekk tissuspetta li l-miżuri għall-kontroll tat-trab huma bil-ħsara, irrapporta dan lill-maniġer fuq il-post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Ħu ħsieb kwalunkwe tixrid immedjatament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tax-xogħol</a:t>
            </a:r>
            <a:r>
              <a:rPr lang="mt" sz="1800" b="0" i="0" strike="noStrike" cap="none" spc="0" baseline="0" dirty="0">
                <a:solidFill>
                  <a:srgbClr val="000000"/>
                </a:solidFill>
                <a:effectLst/>
                <a:latin typeface="Helvetica"/>
                <a:ea typeface="Helvetica"/>
                <a:cs typeface="Helvetica"/>
              </a:rPr>
              <a:t>.</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a:t>
            </a:r>
            <a:r>
              <a:rPr lang="mt" sz="1800" b="0" i="0" strike="noStrike" cap="none" spc="0" baseline="0" dirty="0" smtClean="0">
                <a:solidFill>
                  <a:srgbClr val="000000"/>
                </a:solidFill>
                <a:effectLst/>
                <a:latin typeface="Helvetica"/>
                <a:ea typeface="Helvetica"/>
                <a:cs typeface="Helvetica"/>
              </a:rPr>
              <a:t>bil-lemin</a:t>
            </a:r>
            <a:r>
              <a:rPr lang="en-IN" sz="1800" b="0" i="0" strike="noStrike" cap="none" spc="0" baseline="0" dirty="0" smtClean="0">
                <a:solidFill>
                  <a:srgbClr val="000000"/>
                </a:solidFill>
                <a:effectLst/>
                <a:latin typeface="Helvetica"/>
                <a:ea typeface="Helvetica"/>
                <a:cs typeface="Helvetica"/>
              </a:rPr>
              <a:t> </a:t>
            </a:r>
            <a:r>
              <a:rPr lang="mt" sz="1800" b="0" i="0" strike="noStrike" cap="none" spc="0" baseline="0" dirty="0" smtClean="0">
                <a:solidFill>
                  <a:srgbClr val="000000"/>
                </a:solidFill>
                <a:effectLst/>
                <a:latin typeface="Helvetica"/>
                <a:ea typeface="Helvetica"/>
                <a:cs typeface="Helvetica"/>
              </a:rPr>
              <a:t>&gt;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biddel </a:t>
            </a:r>
            <a:r>
              <a:rPr lang="mt" sz="1800" b="0" i="0" strike="noStrike" cap="none" spc="0" baseline="0" dirty="0">
                <a:solidFill>
                  <a:srgbClr val="000000"/>
                </a:solidFill>
                <a:effectLst/>
                <a:latin typeface="Helvetica"/>
                <a:ea typeface="Helvetica"/>
                <a:cs typeface="Helvetica"/>
              </a:rPr>
              <a:t>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r>
              <a:rPr lang="en-IN" sz="1800" b="0" i="0" strike="noStrike" cap="none" spc="0" baseline="0" dirty="0" smtClean="0">
                <a:solidFill>
                  <a:srgbClr val="000000"/>
                </a:solidFill>
                <a:effectLst/>
                <a:latin typeface="Helvetica"/>
                <a:ea typeface="Helvetica"/>
                <a:cs typeface="Helvetica"/>
              </a:rPr>
              <a:t/>
            </a:r>
            <a:br>
              <a:rPr lang="en-IN" sz="1800" b="0" i="0" strike="noStrike" cap="none" spc="0" baseline="0" dirty="0" smtClean="0">
                <a:solidFill>
                  <a:srgbClr val="000000"/>
                </a:solidFill>
                <a:effectLst/>
                <a:latin typeface="Helvetica"/>
                <a:ea typeface="Helvetica"/>
                <a:cs typeface="Helvetica"/>
              </a:rPr>
            </a:br>
            <a:r>
              <a:rPr lang="mt" sz="1800" b="0" i="0" strike="noStrike" cap="none" spc="0" baseline="0" dirty="0" smtClean="0">
                <a:solidFill>
                  <a:srgbClr val="000000"/>
                </a:solidFill>
                <a:effectLst/>
                <a:latin typeface="Helvetica"/>
                <a:ea typeface="Helvetica"/>
                <a:cs typeface="Helvetica"/>
              </a:rPr>
              <a:t>‘</a:t>
            </a: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61804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663421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 Sistemi ta’ Imballaġġ (Folja ta’ Ħidma 2.1.18)</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7A3A46F3A8D341BBA0A555D88E7244" ma:contentTypeVersion="11" ma:contentTypeDescription="Create a new document." ma:contentTypeScope="" ma:versionID="20dc117fdf20d5fa08902b7c1e378f56">
  <xsd:schema xmlns:xsd="http://www.w3.org/2001/XMLSchema" xmlns:xs="http://www.w3.org/2001/XMLSchema" xmlns:p="http://schemas.microsoft.com/office/2006/metadata/properties" xmlns:ns2="f06feb05-c6af-42d6-a9e8-1b05703340fb" xmlns:ns3="1bb8a05f-ba89-48bf-93b4-4109da626ae9" targetNamespace="http://schemas.microsoft.com/office/2006/metadata/properties" ma:root="true" ma:fieldsID="23a2226e0f6c765da893f4a5c2aaf304" ns2:_="" ns3:_="">
    <xsd:import namespace="f06feb05-c6af-42d6-a9e8-1b05703340fb"/>
    <xsd:import namespace="1bb8a05f-ba89-48bf-93b4-4109da626a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feb05-c6af-42d6-a9e8-1b05703340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b9902f-11d1-44b3-8cd8-5831b32898b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8a05f-ba89-48bf-93b4-4109da626a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f0104c-cd00-4276-a84d-41ae421d36e3}" ma:internalName="TaxCatchAll" ma:showField="CatchAllData" ma:web="1bb8a05f-ba89-48bf-93b4-4109da626a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b8a05f-ba89-48bf-93b4-4109da626ae9" xsi:nil="true"/>
    <lcf76f155ced4ddcb4097134ff3c332f xmlns="f06feb05-c6af-42d6-a9e8-1b05703340f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FBDBEE-4074-4B86-89A8-1B348FB7CDAA}"/>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6d9d7403-2d8c-4818-ae25-2c5629bc7330"/>
    <ds:schemaRef ds:uri="http://purl.org/dc/terms/"/>
    <ds:schemaRef ds:uri="d8ecf516-e360-4672-81b9-68723bedb71f"/>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97</TotalTime>
  <Words>830</Words>
  <Application>Microsoft Office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Bhavya</cp:lastModifiedBy>
  <cp:revision>44</cp:revision>
  <dcterms:created xsi:type="dcterms:W3CDTF">2020-07-22T07:31:06Z</dcterms:created>
  <dcterms:modified xsi:type="dcterms:W3CDTF">2022-09-28T12:54:42Z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