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05"/>
    <p:restoredTop sz="84789"/>
  </p:normalViewPr>
  <p:slideViewPr>
    <p:cSldViewPr snapToGrid="0" snapToObjects="1">
      <p:cViewPr varScale="1">
        <p:scale>
          <a:sx n="61" d="100"/>
          <a:sy n="61" d="100"/>
        </p:scale>
        <p:origin x="894"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4FC06583-31FD-BD48-89EF-682565EB6103}"/>
    <pc:docChg chg="modSld">
      <pc:chgData name="Samuel Davies" userId="4bb99b2c-4e56-4c10-ad8a-c1b2d904d94c" providerId="ADAL" clId="{4FC06583-31FD-BD48-89EF-682565EB6103}" dt="2020-12-09T21:34:29.289" v="46" actId="20577"/>
      <pc:docMkLst>
        <pc:docMk/>
      </pc:docMkLst>
      <pc:sldChg chg="modNotesTx">
        <pc:chgData name="Samuel Davies" userId="4bb99b2c-4e56-4c10-ad8a-c1b2d904d94c" providerId="ADAL" clId="{4FC06583-31FD-BD48-89EF-682565EB6103}" dt="2020-12-09T20:16:56.760" v="0" actId="20577"/>
        <pc:sldMkLst>
          <pc:docMk/>
          <pc:sldMk cId="2433922670" sldId="268"/>
        </pc:sldMkLst>
      </pc:sldChg>
      <pc:sldChg chg="modSp mod">
        <pc:chgData name="Samuel Davies" userId="4bb99b2c-4e56-4c10-ad8a-c1b2d904d94c" providerId="ADAL" clId="{4FC06583-31FD-BD48-89EF-682565EB6103}" dt="2020-12-09T20:20:49.257" v="41" actId="20577"/>
        <pc:sldMkLst>
          <pc:docMk/>
          <pc:sldMk cId="3413933371" sldId="269"/>
        </pc:sldMkLst>
        <pc:spChg chg="mod">
          <ac:chgData name="Samuel Davies" userId="4bb99b2c-4e56-4c10-ad8a-c1b2d904d94c" providerId="ADAL" clId="{4FC06583-31FD-BD48-89EF-682565EB6103}" dt="2020-12-09T20:20:49.257" v="41" actId="20577"/>
          <ac:spMkLst>
            <pc:docMk/>
            <pc:sldMk cId="3413933371" sldId="269"/>
            <ac:spMk id="3" creationId="{926732F3-93D0-A149-A429-13E12B8C1A66}"/>
          </ac:spMkLst>
        </pc:spChg>
      </pc:sldChg>
      <pc:sldChg chg="modSp mod">
        <pc:chgData name="Samuel Davies" userId="4bb99b2c-4e56-4c10-ad8a-c1b2d904d94c" providerId="ADAL" clId="{4FC06583-31FD-BD48-89EF-682565EB6103}" dt="2020-12-09T21:34:29.289" v="46" actId="20577"/>
        <pc:sldMkLst>
          <pc:docMk/>
          <pc:sldMk cId="1463187291" sldId="280"/>
        </pc:sldMkLst>
        <pc:spChg chg="mod">
          <ac:chgData name="Samuel Davies" userId="4bb99b2c-4e56-4c10-ad8a-c1b2d904d94c" providerId="ADAL" clId="{4FC06583-31FD-BD48-89EF-682565EB6103}" dt="2020-12-09T21:34:29.289" v="46" actId="20577"/>
          <ac:spMkLst>
            <pc:docMk/>
            <pc:sldMk cId="1463187291"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poskytuje návod ke zpracování (např. vrtání, řezání, pískování) materiálů, které obsahují krystalický oxid křemičitý, pomocí ručních elektrických nástrojů s vodním systémem.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Chcete-li zamezit riskantní úrovni expozice vůči prachu generovanému ve vysokoenergetických procesech, využívejte mokré procesy. Odlučovače vody omezují expozici vůči prachu na minimum.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Následující video zobrazuje účinky vody jako prostředku k potlačení prachu v mokrých procesech. 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Pokud jsou mokré procesy možné, měly by být používány k omezení prašnosti. Ne všechny elektrické nástroje se používají pro mokré procesy. Zajistěte, že používané zařízení je vhodné pro daný úkol.</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Před používáním mokrých procesů se ujistěte, že zařízení a vodní systém fungují správně. Pokud se domníváte, že zařízení nefunguje správně, kontaktujte vedoucího pracoviště.</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7981407" y="429114"/>
            <a:ext cx="383594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U MOKRÝCH PROCESŮ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74547" cy="850900"/>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U MOKRÝCH PROCESŮ</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977352" y="308919"/>
            <a:ext cx="382335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794647"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474896" cy="3682369"/>
          </a:xfrm>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se v průmyslových vysokoenergetických procesech používá voda ke snížení expozice vůči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a kdy používat mokré procesy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a doporučení pro mokré procesy</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rotWithShape="1">
          <a:blip r:embed="rId3"/>
          <a:srcRect l="42457" r="27054"/>
          <a:stretch/>
        </p:blipFill>
        <p:spPr>
          <a:xfrm>
            <a:off x="7772399" y="2362676"/>
            <a:ext cx="3945559" cy="352417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Mokré procesy jsou jedním z pěti hlavních nástrojů k omezování prašnosti.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6112287"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prostředku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 MOKRÉ PROCESY OMEZUJÍ EXPOZICI VŮČI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70108"/>
            <a:ext cx="5453624" cy="3216120"/>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Mokré procesy se používají při vysokoenergetických průmyslových procesech, které obsahují krystalický oxid křemičitý, např. při vrtání, řezání, mletí a pískování. Vodní systémy mohou být integrovány do nástrojů a vybavení.</a:t>
            </a:r>
          </a:p>
          <a:p>
            <a:pPr>
              <a:spcAft>
                <a:spcPts val="1000"/>
              </a:spcAft>
            </a:pPr>
            <a:r>
              <a:rPr lang="cs" sz="1800" b="0" i="0" strike="noStrike" cap="none" spc="0" baseline="0" dirty="0">
                <a:solidFill>
                  <a:srgbClr val="000000"/>
                </a:solidFill>
                <a:effectLst/>
                <a:latin typeface="Helvetica"/>
                <a:ea typeface="Helvetica"/>
                <a:cs typeface="Helvetica"/>
              </a:rPr>
              <a:t>Vodu lze používat k omezování prachu, který se do ovzduší dostává v důsledku provozu vozidel na silnicích a staveništích, a také při obecném čištění.</a:t>
            </a:r>
          </a:p>
          <a:p>
            <a:pPr>
              <a:spcAft>
                <a:spcPts val="1000"/>
              </a:spcAft>
            </a:pPr>
            <a:r>
              <a:rPr lang="cs" sz="1800" b="0" i="0" strike="noStrike" cap="none" spc="0" baseline="0" dirty="0">
                <a:solidFill>
                  <a:srgbClr val="000000"/>
                </a:solidFill>
                <a:effectLst/>
                <a:latin typeface="Helvetica"/>
                <a:ea typeface="Helvetica"/>
                <a:cs typeface="Helvetica"/>
              </a:rPr>
              <a:t>Voda zachytí částice prachu a zamezí jejich zvíření.</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POTLAČOVÁNÍ PRACHU VODOU</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r>
              <a:rPr lang="cs" sz="1800" b="0" i="0" strike="noStrike" cap="none" spc="0" baseline="0" dirty="0">
                <a:solidFill>
                  <a:srgbClr val="000000"/>
                </a:solidFill>
                <a:effectLst/>
                <a:latin typeface="Helvetica"/>
                <a:ea typeface="Helvetica"/>
                <a:cs typeface="Helvetica"/>
              </a:rPr>
              <a:t>Voda omezuje úroveň prachu, který vzniká při vysokoenergetických procesech.</a:t>
            </a:r>
          </a:p>
          <a:p>
            <a:r>
              <a:rPr lang="cs" sz="1800" b="0" i="0" strike="noStrike" cap="none" spc="0" baseline="0" dirty="0">
                <a:solidFill>
                  <a:srgbClr val="000000"/>
                </a:solidFill>
                <a:effectLst/>
                <a:latin typeface="Helvetica"/>
                <a:ea typeface="Helvetica"/>
                <a:cs typeface="Helvetica"/>
              </a:rPr>
              <a:t>(Spusťte video kliknutím.)</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POUŽÍVÁNÍ MOKRÝCH PROCESŮ</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95903"/>
            <a:ext cx="5453624" cy="3349142"/>
          </a:xfrm>
        </p:spPr>
        <p:txBody>
          <a:bodyPr anchor="t"/>
          <a:lstStyle/>
          <a:p>
            <a:r>
              <a:rPr lang="cs" sz="1800" b="0" i="0" strike="noStrike" cap="none" spc="0" baseline="0" dirty="0">
                <a:solidFill>
                  <a:srgbClr val="000000"/>
                </a:solidFill>
                <a:effectLst/>
                <a:latin typeface="Helvetica"/>
                <a:ea typeface="Helvetica"/>
                <a:cs typeface="Helvetica"/>
              </a:rPr>
              <a:t>Mokré procesy by měly být vždy upřednostňovány, pokud jsou možné (a bezpečné). Při používání mokrých procesů: </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Ověřte, zda je prostor dobře větraný</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Zajistěte dostatečný přívod vody pro daný úkol</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Proveďte úklid pomocí mokrých metod</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Chraňte zdroj vody před zmrznutím</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Sledujte růst bakterií z vodních zdrojů, kde mohou vznikat kapénky unášené vzduchem</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4740687" cy="850900"/>
          </a:xfrm>
        </p:spPr>
        <p:txBody>
          <a:bodyPr/>
          <a:lstStyle/>
          <a:p>
            <a:r>
              <a:rPr lang="cs" sz="3000" b="1" i="0" strike="noStrike" cap="none" spc="0" baseline="0" dirty="0">
                <a:solidFill>
                  <a:srgbClr val="F6A317"/>
                </a:solidFill>
                <a:effectLst/>
                <a:latin typeface="Helvetica"/>
                <a:ea typeface="Helvetica"/>
                <a:cs typeface="Helvetica"/>
              </a:rPr>
              <a:t>MOKRÉ PROCESY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999598"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Používejte techniky potlačování prachu vodou, pokud je to možné a bezpečné</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patřičný odtok vody</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Rozlitou vodu a louže ihned ukliďte</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nadměrný tlak vody, který může zvířit usazený prach. Jemné rozprašování je účinnější než silný proud.</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Používejte potlačování prachu s vodou u přístrojů, které nepodporují vsakování vody</a:t>
            </a:r>
          </a:p>
          <a:p>
            <a:pPr marL="285750" indent="-285750">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přidejte dodatečný text o opatřeních týkajících se mokrých procesů, která jsou relevantní pro váš kontext</a:t>
            </a:r>
          </a:p>
          <a:p>
            <a:pPr marL="285750" indent="-285750">
              <a:buSzPct val="85000"/>
              <a:buFont typeface=".Apple Color Emoji UI"/>
              <a:buChar char="✅"/>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Mokré procesy udržují prašnost na minimu a snižují riziko expozice vůči RCS.</a:t>
            </a:r>
          </a:p>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Je-li to možné, používejte vodní systémy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Zajistěte, aby vodní systémy byly vhodné pro příslušný úkol</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Pokud se domníváte, že vodní systém nefunguje správně, kontaktujte vedoucího pracoviště</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mokré zpracování minerálních obrobků obsahujících krystalický oxid křemičitý pomocí ručních elektrických nástrojů (list 2.1.14d)</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používání vody/aditiv ke snížení prašnosti na cestách či otevřených plochách (list 2.2.27)</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zmírňování prašnosti vodou </a:t>
            </a:r>
            <a:br>
              <a:rPr lang="en-US" sz="1600" b="0" i="0" strike="noStrike" cap="none" spc="0" baseline="0" dirty="0">
                <a:solidFill>
                  <a:srgbClr val="000000"/>
                </a:solidFill>
                <a:effectLst/>
                <a:latin typeface="Helvetica"/>
                <a:ea typeface="Helvetica"/>
                <a:cs typeface="Helvetica"/>
                <a:hlinkClick r:id="rId7" history="0"/>
              </a:rPr>
            </a:br>
            <a:r>
              <a:rPr lang="cs" sz="1600" b="0" i="0" strike="noStrike" cap="none" spc="0" baseline="0" dirty="0">
                <a:solidFill>
                  <a:srgbClr val="000000"/>
                </a:solidFill>
                <a:effectLst/>
                <a:latin typeface="Helvetica"/>
                <a:ea typeface="Helvetica"/>
                <a:cs typeface="Helvetica"/>
                <a:hlinkClick r:id="rId7" history="0"/>
              </a:rPr>
              <a:t>(list 2.2.35)</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mokré řezání zděných konstrukcí, kamenných aglomerátů a přirozených kamenů (list 2.2.42)</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25391" y="5346961"/>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a:t>
            </a:r>
            <a:r>
              <a:rPr lang="cs" b="1" i="0" strike="noStrike" cap="none" spc="0" baseline="0" dirty="0">
                <a:solidFill>
                  <a:srgbClr val="000000"/>
                </a:solidFill>
                <a:effectLst/>
                <a:latin typeface="Calibri"/>
                <a:ea typeface="Calibri"/>
                <a:cs typeface="Calibri"/>
              </a:rPr>
              <a:t> 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r>
              <a:rPr lang="cs"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3CBABBF-21CB-4C88-8C6C-EE564E61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TotalTime>
  <Words>1066</Words>
  <Application>Microsoft Office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36</cp:revision>
  <dcterms:created xsi:type="dcterms:W3CDTF">2020-01-29T17:43:15Z</dcterms:created>
  <dcterms:modified xsi:type="dcterms:W3CDTF">2022-09-12T13:07:26Z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