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06583-31FD-BD48-89EF-682565EB6103}" v="2" dt="2020-12-09T20:16:50.934"/>
    <p1510:client id="{E174B9B5-2EDC-415B-B09F-2CC1517A0321}" v="10" dt="2022-09-21T17:13:27.3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05"/>
    <p:restoredTop sz="84789"/>
  </p:normalViewPr>
  <p:slideViewPr>
    <p:cSldViewPr snapToGrid="0" snapToObjects="1">
      <p:cViewPr varScale="1">
        <p:scale>
          <a:sx n="62" d="100"/>
          <a:sy n="62" d="100"/>
        </p:scale>
        <p:origin x="852" y="7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4FC06583-31FD-BD48-89EF-682565EB6103}"/>
    <pc:docChg chg="modSld">
      <pc:chgData name="Samuel Davies" userId="4bb99b2c-4e56-4c10-ad8a-c1b2d904d94c" providerId="ADAL" clId="{4FC06583-31FD-BD48-89EF-682565EB6103}" dt="2020-12-09T21:34:29.289" v="46" actId="20577"/>
      <pc:docMkLst>
        <pc:docMk/>
      </pc:docMkLst>
      <pc:sldChg chg="modNotesTx">
        <pc:chgData name="Samuel Davies" userId="4bb99b2c-4e56-4c10-ad8a-c1b2d904d94c" providerId="ADAL" clId="{4FC06583-31FD-BD48-89EF-682565EB6103}" dt="2020-12-09T20:16:56.760" v="0" actId="20577"/>
        <pc:sldMkLst>
          <pc:docMk/>
          <pc:sldMk cId="2433922670" sldId="268"/>
        </pc:sldMkLst>
      </pc:sldChg>
      <pc:sldChg chg="modSp mod">
        <pc:chgData name="Samuel Davies" userId="4bb99b2c-4e56-4c10-ad8a-c1b2d904d94c" providerId="ADAL" clId="{4FC06583-31FD-BD48-89EF-682565EB6103}" dt="2020-12-09T20:20:49.257" v="41" actId="20577"/>
        <pc:sldMkLst>
          <pc:docMk/>
          <pc:sldMk cId="3413933371" sldId="269"/>
        </pc:sldMkLst>
        <pc:spChg chg="mod">
          <ac:chgData name="Samuel Davies" userId="4bb99b2c-4e56-4c10-ad8a-c1b2d904d94c" providerId="ADAL" clId="{4FC06583-31FD-BD48-89EF-682565EB6103}" dt="2020-12-09T20:20:49.257" v="41" actId="20577"/>
          <ac:spMkLst>
            <pc:docMk/>
            <pc:sldMk cId="3413933371" sldId="269"/>
            <ac:spMk id="3" creationId="{926732F3-93D0-A149-A429-13E12B8C1A66}"/>
          </ac:spMkLst>
        </pc:spChg>
      </pc:sldChg>
      <pc:sldChg chg="modSp mod">
        <pc:chgData name="Samuel Davies" userId="4bb99b2c-4e56-4c10-ad8a-c1b2d904d94c" providerId="ADAL" clId="{4FC06583-31FD-BD48-89EF-682565EB6103}" dt="2020-12-09T21:34:29.289" v="46" actId="20577"/>
        <pc:sldMkLst>
          <pc:docMk/>
          <pc:sldMk cId="1463187291" sldId="280"/>
        </pc:sldMkLst>
        <pc:spChg chg="mod">
          <ac:chgData name="Samuel Davies" userId="4bb99b2c-4e56-4c10-ad8a-c1b2d904d94c" providerId="ADAL" clId="{4FC06583-31FD-BD48-89EF-682565EB6103}" dt="2020-12-09T21:34:29.289" v="46" actId="20577"/>
          <ac:spMkLst>
            <pc:docMk/>
            <pc:sldMk cId="1463187291" sldId="280"/>
            <ac:spMk id="3" creationId="{778F63C9-1C70-4F4D-9234-7DEE4FC33B21}"/>
          </ac:spMkLst>
        </pc:spChg>
      </pc:sldChg>
    </pc:docChg>
  </pc:docChgLst>
  <pc:docChgLst>
    <pc:chgData name="Vendégfelhasználó" providerId="Windows Live" clId="Web-{E174B9B5-2EDC-415B-B09F-2CC1517A0321}"/>
    <pc:docChg chg="modSld">
      <pc:chgData name="Vendégfelhasználó" userId="" providerId="Windows Live" clId="Web-{E174B9B5-2EDC-415B-B09F-2CC1517A0321}" dt="2022-09-21T17:13:26.542" v="8" actId="20577"/>
      <pc:docMkLst>
        <pc:docMk/>
      </pc:docMkLst>
      <pc:sldChg chg="modSp">
        <pc:chgData name="Vendégfelhasználó" userId="" providerId="Windows Live" clId="Web-{E174B9B5-2EDC-415B-B09F-2CC1517A0321}" dt="2022-09-21T17:13:26.542" v="8" actId="20577"/>
        <pc:sldMkLst>
          <pc:docMk/>
          <pc:sldMk cId="1277173191" sldId="279"/>
        </pc:sldMkLst>
        <pc:spChg chg="mod">
          <ac:chgData name="Vendégfelhasználó" userId="" providerId="Windows Live" clId="Web-{E174B9B5-2EDC-415B-B09F-2CC1517A0321}" dt="2022-09-21T17:13:26.542" v="8" actId="20577"/>
          <ac:spMkLst>
            <pc:docMk/>
            <pc:sldMk cId="1277173191" sldId="279"/>
            <ac:spMk id="3" creationId="{2A7895A4-A370-4F49-96A1-B01D9EBAEF6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A túlzott RCS kitettség hosszú távon súlyos egészségügyi problémákat okozhat a munkavállalóknak. Ezért fontos, hogy minden munkavállaló tisztában legyen azokkal az iránymutató gyakorlatokkal, amelyek csökkentik vagy megakadályozzák a szilícium-dioxid pornak való kitettséget.</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hu" sz="1200" b="0" i="0" strike="noStrike" cap="none" spc="0" baseline="0">
                <a:solidFill>
                  <a:srgbClr val="000000"/>
                </a:solidFill>
                <a:effectLst/>
                <a:latin typeface="Calibri"/>
                <a:ea typeface="Calibri"/>
                <a:cs typeface="Calibri"/>
              </a:rPr>
              <a:t>Ez a képzés útmutatást nyújt a kristályos szilícium-dioxidot tartalmazó anyagok vízadagoló rendszerrel ellátott elektromos kéziszerszámokkal történő megmunkálásához (pl. fúrás, vágás, csiszolás).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200" b="0" i="0" strike="noStrike" cap="none" spc="0" baseline="0">
                <a:solidFill>
                  <a:srgbClr val="000000"/>
                </a:solidFill>
                <a:effectLst/>
                <a:latin typeface="Calibri"/>
                <a:ea typeface="Calibri"/>
                <a:cs typeface="Calibri"/>
              </a:rPr>
              <a:t>Hogy elkerüljük a nagy energiaigényű folyamatok során keletkező veszélyes mennyiségű pornak való kitettséget, nedves eljárásokat kell alkalmazni. Víz használatával a por felfogható, így a kitettség minimális marad.</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200" b="0" i="0" strike="noStrike" cap="none" spc="0" baseline="0">
                <a:solidFill>
                  <a:srgbClr val="000000"/>
                </a:solidFill>
                <a:effectLst/>
                <a:latin typeface="Calibri"/>
                <a:ea typeface="Calibri"/>
                <a:cs typeface="Calibri"/>
              </a:rPr>
              <a:t>Az alábbi videó bemutatja a víz, mint porcsökkentő eszköz, hatását a nedves eljárások során A videókép mellett egy grafikon és egy piros sáv látható, amely a por koncentrációját mutatja mg/m3-ben.</a:t>
            </a:r>
          </a:p>
          <a:p>
            <a:endParaRPr lang="en-GB" sz="1200" b="0" i="0" u="none" strike="noStrike" kern="1200">
              <a:solidFill>
                <a:schemeClr val="tx1"/>
              </a:solidFill>
              <a:effectLst/>
              <a:latin typeface="+mn-lt"/>
              <a:ea typeface="+mn-ea"/>
              <a:cs typeface="+mn-cs"/>
            </a:endParaRPr>
          </a:p>
          <a:p>
            <a:r>
              <a:rPr lang="hu" sz="1200" b="0" i="0" strike="noStrike" cap="none" spc="0" baseline="0">
                <a:solidFill>
                  <a:srgbClr val="000000"/>
                </a:solidFill>
                <a:effectLst/>
                <a:latin typeface="Calibri"/>
                <a:ea typeface="Calibri"/>
                <a:cs typeface="Calibri"/>
              </a:rPr>
              <a:t>A porkoncentráció mérésének alapja egy fél-kvantitatív mérés, mely nem a belélegezhető kristályos szilícium-dioxidra vonatkozik. Nem a porkoncentráció értéke a lényeges, hanem az ajánlott és az egyéb gyakorlatok alatti expozíciós szintek közötti relatív különbség.</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u" sz="1800" b="0" i="0" strike="noStrike" cap="none" spc="0" baseline="0">
                <a:solidFill>
                  <a:srgbClr val="000000"/>
                </a:solidFill>
                <a:effectLst/>
                <a:latin typeface="Calibri"/>
                <a:ea typeface="Calibri"/>
                <a:cs typeface="Calibri"/>
              </a:rPr>
              <a:t>Ha rendelkezésre állnak, mindig nedves eljárásokat kell alkalmazni, hogy korlátozzuk a por levegőbe kerülését. Nem minden elektromos szerszám alkalmas nedves eljárások során történő használatra. Győződjön meg arról, hogy a használt felszerelés megfelel az adott feladatnak.</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hu" sz="1800" b="0" i="0" strike="noStrike" cap="none" spc="0" baseline="0">
                <a:solidFill>
                  <a:srgbClr val="000000"/>
                </a:solidFill>
                <a:effectLst/>
                <a:latin typeface="Calibri"/>
                <a:ea typeface="Calibri"/>
                <a:cs typeface="Calibri"/>
              </a:rPr>
              <a:t>A nedves eljárások alkalmazása előtt győződjön meg arról, hogy a berendezés és a vízadagoló rendszer megfelelően működik. Ha arra gyanakszik, hogy a berendezés nem működik megfelelően, értesítse a helyszínen tartózkodó vezetőt.</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endParaRPr lang="en-US"/>
          </a:p>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u" sz="1000" b="0" i="0" strike="noStrike" cap="none" spc="0" baseline="0">
                <a:solidFill>
                  <a:srgbClr val="000000"/>
                </a:solidFill>
                <a:effectLst/>
                <a:latin typeface="Helvetica"/>
                <a:ea typeface="Helvetica"/>
                <a:cs typeface="Helvetica"/>
              </a:rPr>
              <a:t>Ez a képzési csomag a NEPSI Gyakorlati Útmutatójának részeként készült - látogasson el a guide.nepsi.eu oldalra.</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8347165" y="429114"/>
            <a:ext cx="34701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u" sz="1400" b="1" i="0" strike="noStrike" cap="none" spc="0" baseline="0">
                <a:solidFill>
                  <a:srgbClr val="F6A317"/>
                </a:solidFill>
                <a:effectLst/>
                <a:latin typeface="Helvetica"/>
                <a:ea typeface="Helvetica"/>
                <a:cs typeface="Helvetica"/>
              </a:rPr>
              <a:t>NEDVES ELJÁRÁSOK IRÁNYMUTATÓ GYAKORLATAINAK ALKALMAZÁSA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723665" cy="850900"/>
          </a:xfrm>
        </p:spPr>
        <p:txBody>
          <a:bodyPr anchor="t"/>
          <a:lstStyle/>
          <a:p>
            <a:pPr>
              <a:lnSpc>
                <a:spcPct val="100000"/>
              </a:lnSpc>
            </a:pPr>
            <a:r>
              <a:rPr lang="hu" sz="2800" b="1" i="0" strike="noStrike" cap="none" spc="0" baseline="0" dirty="0">
                <a:solidFill>
                  <a:srgbClr val="FFFFFF"/>
                </a:solidFill>
                <a:effectLst/>
                <a:latin typeface="Helvetica"/>
                <a:ea typeface="Helvetica"/>
                <a:cs typeface="Helvetica"/>
              </a:rPr>
              <a:t>NEDVES ELJÁRÁSOK IRÁNYMUTATÓ GYAKORLATAINAK ALKALMAZÁSA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7935132" y="308919"/>
            <a:ext cx="3865571"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HU" sz="2800" dirty="0"/>
              <a:t>BEVEZETŐ (AZ OKTATÓ SZÁMÁRA)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u-HU" sz="1800" dirty="0">
                <a:latin typeface="Helvetica"/>
                <a:cs typeface="Helvetica"/>
              </a:rPr>
              <a:t>A NEPSI iránymutató gyakorlatai megvalósításának oktatási részéhez a NEPSI kidolgozott egy oktatási segédanyag csomagot.</a:t>
            </a:r>
          </a:p>
          <a:p>
            <a:pPr>
              <a:lnSpc>
                <a:spcPts val="2400"/>
              </a:lnSpc>
            </a:pPr>
            <a:r>
              <a:rPr lang="hu-HU" sz="1800" dirty="0">
                <a:latin typeface="Helvetica"/>
                <a:cs typeface="Helvetica"/>
              </a:rPr>
              <a:t>Minden PowerPoint képzési csomag egy-egy olyan témát tárgyal, amely a kristályos szilícium-dioxidot tartalmazó anyagokat felhasználó iparágak munkavállalói számára relevánsak. A csomagok tájékoztatást nyújtanak a témához kapcsolódó porexpozíciós kockázatokról, valamint az ezek csökkentésére rendelkezésre álló helyes gyakorlatokról és intézkedésekről. A képzés célja a munkavállalók tájékoztatása és oktatása, annak érdekében, hogy segítse őket az ellenőrző intézkedések hatékony alkalmazásában és a belélegezhető kristályos szilícium-dioxidnak (RCS) való kitettségük csökkentésében a munkahelyükön.</a:t>
            </a:r>
          </a:p>
          <a:p>
            <a:pPr>
              <a:lnSpc>
                <a:spcPts val="2400"/>
              </a:lnSpc>
            </a:pPr>
            <a:r>
              <a:rPr lang="hu-HU" sz="1800" dirty="0">
                <a:latin typeface="Helvetica"/>
                <a:cs typeface="Helvetica"/>
              </a:rPr>
              <a:t>Használja az üres sablonokat és a helyőrzőket (azok a részek, ahová egyedi szövegeket tud beilleszteni), hogy szükség szerint további információkkal egészítse ki ezt a képzési csomagot.</a:t>
            </a:r>
          </a:p>
          <a:p>
            <a:pPr>
              <a:lnSpc>
                <a:spcPts val="2400"/>
              </a:lnSpc>
            </a:pPr>
            <a:endParaRPr lang="hu-HU" sz="1800" dirty="0">
              <a:latin typeface="Helvetica"/>
              <a:cs typeface="Helvetica"/>
            </a:endParaRPr>
          </a:p>
          <a:p>
            <a:pPr>
              <a:lnSpc>
                <a:spcPts val="2400"/>
              </a:lnSpc>
            </a:pPr>
            <a:endParaRPr lang="hu-HU" sz="1800" dirty="0">
              <a:latin typeface="Helvetica"/>
              <a:cs typeface="Helvetica"/>
            </a:endParaRP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FELHÍVJUK FIGYELMÉT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u" sz="1800" b="0" i="0" strike="noStrike" cap="none" spc="0" baseline="0">
                <a:solidFill>
                  <a:srgbClr val="000000"/>
                </a:solidFill>
                <a:effectLst/>
                <a:latin typeface="Helvetica"/>
                <a:ea typeface="Helvetica"/>
                <a:cs typeface="Helvetica"/>
              </a:rPr>
              <a:t>Az oktatóanyagban szereplő információk tájékoztató jellegűek. Nem szabvány, nem előírás, nem jár jogi kötelezettségekkel, és semmiképpen sem írja felül az egészségügyi jogszabályok és irányelvek által támasztott kötelezettségeket.</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BEVEZETÉS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180148" cy="3682369"/>
          </a:xfrm>
        </p:spPr>
        <p:txBody>
          <a:bodyPr/>
          <a:lstStyle/>
          <a:p>
            <a:pPr>
              <a:lnSpc>
                <a:spcPts val="2400"/>
              </a:lnSpc>
            </a:pPr>
            <a:r>
              <a:rPr lang="hu" sz="1800" b="1" i="0" strike="noStrike" cap="none" spc="0" baseline="0" dirty="0">
                <a:solidFill>
                  <a:srgbClr val="000000"/>
                </a:solidFill>
                <a:effectLst/>
                <a:latin typeface="Helvetica"/>
                <a:ea typeface="Helvetica"/>
                <a:cs typeface="Helvetica"/>
              </a:rPr>
              <a:t>A munka során felmerülő veszélyek elleni védekezés megtanulása kiemelt fontosságú.</a:t>
            </a:r>
          </a:p>
          <a:p>
            <a:pPr>
              <a:lnSpc>
                <a:spcPts val="2400"/>
              </a:lnSpc>
            </a:pPr>
            <a:r>
              <a:rPr lang="hu" sz="1800" b="0" i="0" strike="noStrike" cap="none" spc="0" baseline="0" dirty="0">
                <a:solidFill>
                  <a:srgbClr val="000000"/>
                </a:solidFill>
                <a:effectLst/>
                <a:latin typeface="Helvetica"/>
                <a:ea typeface="Helvetica"/>
                <a:cs typeface="Helvetica"/>
              </a:rPr>
              <a:t>Ezen a képzésen a következőket tanulhatja meg:</a:t>
            </a:r>
          </a:p>
          <a:p>
            <a:pPr marL="285750" indent="-285750">
              <a:lnSpc>
                <a:spcPts val="2400"/>
              </a:lnSpc>
              <a:spcBef>
                <a:spcPts val="60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Hogyan alkalmaznak vizet nagy energiaigényű ipari folyamatokban a belélegezhető kristályos szilícium-dioxid pornak (RCS) való kitettség csökkentésére</a:t>
            </a:r>
          </a:p>
          <a:p>
            <a:pPr marL="285750" indent="-285750">
              <a:lnSpc>
                <a:spcPts val="2400"/>
              </a:lnSpc>
              <a:spcBef>
                <a:spcPts val="60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Hogyan és mikor használunk nedves eljárásokat</a:t>
            </a:r>
          </a:p>
          <a:p>
            <a:pPr marL="285750" indent="-285750">
              <a:lnSpc>
                <a:spcPts val="2400"/>
              </a:lnSpc>
              <a:spcBef>
                <a:spcPts val="60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nedves eljárásokra vonatkozó bevált gyakorlatok, szabályok és tilalmak </a:t>
            </a:r>
          </a:p>
          <a:p>
            <a:pPr marL="285750" indent="-285750">
              <a:lnSpc>
                <a:spcPts val="2400"/>
              </a:lnSpc>
              <a:spcBef>
                <a:spcPts val="600"/>
              </a:spcBef>
              <a:buFont typeface="Arial" panose="020B0604020202020204" pitchFamily="34" charset="0"/>
              <a:buChar char="•"/>
            </a:pPr>
            <a:r>
              <a:rPr lang="hu" sz="1800" b="0" i="0" strike="noStrike" cap="none" spc="0" baseline="0" dirty="0">
                <a:solidFill>
                  <a:srgbClr val="FF0000"/>
                </a:solidFill>
                <a:effectLst/>
                <a:latin typeface="Helvetica"/>
                <a:ea typeface="Helvetica"/>
                <a:cs typeface="Helvetica"/>
              </a:rPr>
              <a:t>Oktató által kitöltendő – egyéni dia beillesztése esetén írjon ide egy rövid áttekintést annak tartalmáról.</a:t>
            </a:r>
          </a:p>
          <a:p>
            <a:pPr marL="285750" indent="-28575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a:blip r:embed="rId3"/>
          <a:srcRect l="43438" t="3" r="24496" b="-3"/>
          <a:stretch>
            <a:fillRect/>
          </a:stretch>
        </p:blipFill>
        <p:spPr>
          <a:xfrm>
            <a:off x="7382117" y="2204486"/>
            <a:ext cx="4335841"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PORKEZELÉSI MÓDSZEREK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hu" sz="1800" b="0" i="0" strike="noStrike" cap="none" spc="0" baseline="0">
                <a:solidFill>
                  <a:srgbClr val="000000"/>
                </a:solidFill>
                <a:effectLst/>
                <a:latin typeface="Helvetica"/>
                <a:ea typeface="Helvetica"/>
                <a:cs typeface="Helvetica"/>
              </a:rPr>
              <a:t>A nedves eljárások alkalmazása az öt fő porcsökkentési technika egyike.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441261"/>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4" y="1702138"/>
            <a:ext cx="2134063" cy="2006065"/>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EGYÉNI ÉS MUNKAHELYI HIGIÉNIA</a:t>
            </a:r>
          </a:p>
          <a:p>
            <a:r>
              <a:rPr lang="hu" sz="1200" b="0" i="0" strike="noStrike" cap="none" spc="0" baseline="0">
                <a:solidFill>
                  <a:srgbClr val="000000"/>
                </a:solidFill>
                <a:effectLst/>
                <a:latin typeface="Calibri"/>
                <a:ea typeface="Calibri"/>
                <a:cs typeface="Calibri"/>
              </a:rPr>
              <a:t>A munkaruhák mosásával és a folyamatok során keletkező por felporszívózásával megakadályozható, hogy a por idővel felhalmozódjon - a tiszta munkaterület biztonságos munkaterület.</a:t>
            </a:r>
          </a:p>
          <a:p>
            <a:endParaRPr lang="en-US"/>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441261"/>
            <a:ext cx="2134063" cy="1700960"/>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ELKERÍTÉS</a:t>
            </a:r>
          </a:p>
          <a:p>
            <a:pPr>
              <a:spcAft>
                <a:spcPts val="300"/>
              </a:spcAft>
            </a:pPr>
            <a:r>
              <a:rPr lang="hu" sz="1200" b="0" i="0" strike="noStrike" cap="none" spc="0" baseline="0">
                <a:solidFill>
                  <a:srgbClr val="000000"/>
                </a:solidFill>
                <a:effectLst/>
                <a:latin typeface="Calibri"/>
                <a:ea typeface="Calibri"/>
                <a:cs typeface="Calibri"/>
              </a:rPr>
              <a:t>Az RCS-t képző folyamatok zárt környezetben történő végrehajtása a forrásnál akadályozza meg a por terjedését és az annak való kitettséget.</a:t>
            </a:r>
          </a:p>
          <a:p>
            <a:pPr>
              <a:spcAft>
                <a:spcPts val="300"/>
              </a:spcAft>
            </a:pPr>
            <a:endParaRPr lang="en-US"/>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ELSZÍVÁS / SZELLŐZÉS</a:t>
            </a:r>
          </a:p>
          <a:p>
            <a:pPr>
              <a:spcAft>
                <a:spcPts val="300"/>
              </a:spcAft>
            </a:pPr>
            <a:r>
              <a:rPr lang="hu" sz="1200" b="0" i="0" strike="noStrike" cap="none" spc="0" baseline="0">
                <a:solidFill>
                  <a:srgbClr val="000000"/>
                </a:solidFill>
                <a:effectLst/>
                <a:latin typeface="Calibri"/>
                <a:ea typeface="Calibri"/>
                <a:cs typeface="Calibri"/>
              </a:rPr>
              <a:t>Az RCS-t a forrásánál fel kell fogni mielőtt érintkezhetnénk vele, és a szennyezett levegőt tiszta levegőre kell cserélni.</a:t>
            </a:r>
          </a:p>
          <a:p>
            <a:endParaRPr lang="en-US"/>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VÉDŐFELSZERELÉS (PPE)</a:t>
            </a:r>
          </a:p>
          <a:p>
            <a:r>
              <a:rPr lang="hu" sz="1200" b="0" i="0" strike="noStrike" cap="none" spc="0" baseline="0">
                <a:solidFill>
                  <a:srgbClr val="000000"/>
                </a:solidFill>
                <a:effectLst/>
                <a:latin typeface="Calibri"/>
                <a:ea typeface="Calibri"/>
                <a:cs typeface="Calibri"/>
              </a:rPr>
              <a:t>Az egyéni védőfelszerelés (PPE, pl. arcvédő maszk) védi a munkavállalót a portól, ha a többi védelmi intézkedés nem elegendő a kitettségi kockázatok kezelésére.</a:t>
            </a:r>
          </a:p>
          <a:p>
            <a:endParaRPr lang="en-US"/>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VÍZ</a:t>
            </a:r>
          </a:p>
          <a:p>
            <a:pPr>
              <a:spcAft>
                <a:spcPts val="300"/>
              </a:spcAft>
            </a:pPr>
            <a:r>
              <a:rPr lang="hu" sz="1200" b="0" i="0" strike="noStrike" cap="none" spc="0" baseline="0">
                <a:solidFill>
                  <a:srgbClr val="000000"/>
                </a:solidFill>
                <a:effectLst/>
                <a:latin typeface="Calibri"/>
                <a:ea typeface="Calibri"/>
                <a:cs typeface="Calibri"/>
              </a:rPr>
              <a:t>A folyamatok nedvesen tartása megakadályozza a por levegőbe kerülését, mivel a víz csapdába ejti a porrészecskéket.</a:t>
            </a:r>
          </a:p>
          <a:p>
            <a:pPr>
              <a:spcAft>
                <a:spcPts val="300"/>
              </a:spcAft>
            </a:pPr>
            <a:endParaRPr lang="en-US"/>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A TEVÉKENYSÉGBŐL SZÁRAMAZÓ KOCKÁZATOK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Ezen berendezések megfelelő működése elengedhetetlen az RCS elleni védelemhez.</a:t>
            </a:r>
          </a:p>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magas RCS-szintnek való hosszú távú kitettség súlyos tüdőbetegséget okozhat.</a:t>
            </a:r>
          </a:p>
          <a:p>
            <a:pPr>
              <a:lnSpc>
                <a:spcPts val="2400"/>
              </a:lnSpc>
            </a:pPr>
            <a:r>
              <a:rPr lang="hu" sz="1800" b="0" i="0" strike="noStrike" cap="none" spc="0" baseline="0" dirty="0">
                <a:solidFill>
                  <a:srgbClr val="000000"/>
                </a:solidFill>
                <a:effectLst/>
                <a:latin typeface="Helvetica"/>
                <a:ea typeface="Helvetica"/>
                <a:cs typeface="Helvetica"/>
              </a:rPr>
              <a:t>Fontos, hogy minden nap védjük magunkat a levegőben szálló portól.</a:t>
            </a:r>
            <a:r>
              <a:rPr lang="hu" sz="1800" dirty="0">
                <a:solidFill>
                  <a:srgbClr val="000000"/>
                </a:solidFill>
                <a:latin typeface="Helvetica"/>
                <a:ea typeface="Helvetica"/>
                <a:cs typeface="Helvetica"/>
              </a:rPr>
              <a:t> </a:t>
            </a:r>
            <a:endParaRPr lang="hu" sz="1800" b="0" i="0" strike="noStrike" cap="none" spc="0" baseline="0" dirty="0">
              <a:solidFill>
                <a:srgbClr val="000000"/>
              </a:solidFill>
              <a:effectLst/>
              <a:latin typeface="Helvetica"/>
              <a:ea typeface="Helvetica"/>
              <a:cs typeface="Helvetica"/>
            </a:endParaRPr>
          </a:p>
          <a:p>
            <a:pPr>
              <a:lnSpc>
                <a:spcPts val="2400"/>
              </a:lnSpc>
            </a:pPr>
            <a:r>
              <a:rPr lang="hu" sz="1800" b="0" i="0" strike="noStrike" cap="none" spc="0" baseline="0" dirty="0">
                <a:solidFill>
                  <a:srgbClr val="000000"/>
                </a:solidFill>
                <a:effectLst/>
                <a:latin typeface="Helvetica"/>
                <a:ea typeface="Helvetica"/>
                <a:cs typeface="Helvetica"/>
              </a:rPr>
              <a:t>Ha ma követjük az iránymutató gyakorlatokat, azzal hosszú távon óvjuk meg egészségünket.</a:t>
            </a:r>
          </a:p>
          <a:p>
            <a:pPr>
              <a:lnSpc>
                <a:spcPts val="2400"/>
              </a:lnSpc>
            </a:pPr>
            <a:r>
              <a:rPr lang="hu" sz="1800" dirty="0">
                <a:solidFill>
                  <a:srgbClr val="000000"/>
                </a:solidFill>
                <a:latin typeface="Helvetica"/>
                <a:ea typeface="Helvetica"/>
                <a:cs typeface="Helvetica"/>
              </a:rPr>
              <a:t>Ön hogyan</a:t>
            </a:r>
            <a:r>
              <a:rPr lang="hu" sz="1800" b="0" i="0" strike="noStrike" cap="none" spc="0" baseline="0" dirty="0">
                <a:solidFill>
                  <a:srgbClr val="000000"/>
                </a:solidFill>
                <a:effectLst/>
                <a:latin typeface="Helvetica"/>
                <a:ea typeface="Helvetica"/>
                <a:cs typeface="Helvetica"/>
              </a:rPr>
              <a:t> fogja tölteni a nyugdíjas éveit?</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HOGYAN CSÖKKENTIK A NEDVES ELJÁRÁSOK AZ RCS KITETTSÉGET</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3" y="3020033"/>
            <a:ext cx="5453624" cy="3669152"/>
          </a:xfrm>
        </p:spPr>
        <p:txBody>
          <a:bodyPr/>
          <a:lstStyle/>
          <a:p>
            <a:pPr>
              <a:lnSpc>
                <a:spcPct val="95000"/>
              </a:lnSpc>
              <a:spcBef>
                <a:spcPts val="800"/>
              </a:spcBef>
            </a:pPr>
            <a:r>
              <a:rPr lang="hu" sz="1800" b="0" i="0" strike="noStrike" cap="none" spc="0" baseline="0" dirty="0">
                <a:solidFill>
                  <a:srgbClr val="000000"/>
                </a:solidFill>
                <a:effectLst/>
                <a:latin typeface="Helvetica"/>
                <a:ea typeface="Helvetica"/>
                <a:cs typeface="Helvetica"/>
              </a:rPr>
              <a:t>A nedves eljárásokat olyan nagy energiaigényű ipari folyamatokban alkalmazzák, melyekben kristályos szilícium-dioxidot tartalmazó anyagokkal dolgoznak. Ilyenek pl. a fúrás, vágás, köszörülés és csiszolás. A vízadagoló rendszerek beépíthetők a szerszámokba és berendezésekbe.</a:t>
            </a:r>
          </a:p>
          <a:p>
            <a:pPr>
              <a:lnSpc>
                <a:spcPct val="95000"/>
              </a:lnSpc>
              <a:spcBef>
                <a:spcPts val="800"/>
              </a:spcBef>
            </a:pPr>
            <a:r>
              <a:rPr lang="hu" sz="1800" b="0" i="0" strike="noStrike" cap="none" spc="0" baseline="0" dirty="0">
                <a:solidFill>
                  <a:srgbClr val="000000"/>
                </a:solidFill>
                <a:effectLst/>
                <a:latin typeface="Helvetica"/>
                <a:ea typeface="Helvetica"/>
                <a:cs typeface="Helvetica"/>
              </a:rPr>
              <a:t>A víz felhasználható az utakon és építkezéseken mozgó járművek által a levegőbe juttatott szálló por megfékezésére, valamint általános tisztításra is.</a:t>
            </a:r>
          </a:p>
          <a:p>
            <a:pPr>
              <a:lnSpc>
                <a:spcPct val="95000"/>
              </a:lnSpc>
              <a:spcBef>
                <a:spcPts val="800"/>
              </a:spcBef>
            </a:pPr>
            <a:r>
              <a:rPr lang="hu" sz="1800" b="0" i="0" strike="noStrike" cap="none" spc="0" baseline="0" dirty="0">
                <a:solidFill>
                  <a:srgbClr val="000000"/>
                </a:solidFill>
                <a:effectLst/>
                <a:latin typeface="Helvetica"/>
                <a:ea typeface="Helvetica"/>
                <a:cs typeface="Helvetica"/>
              </a:rPr>
              <a:t>A víz csapdába ejti a porszemcséket, és megakadályozza, hogy azok a levegőbe kerüljenek.</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a:blip r:embed="rId3"/>
          <a:srcRect l="10794" r="10794"/>
          <a:stretch>
            <a:fillRect/>
          </a:stretch>
        </p:blipFill>
        <p:spPr>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VÍZZEL TÁMOGATOTT PORCSÖKKENTÉS</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pPr>
              <a:lnSpc>
                <a:spcPts val="2400"/>
              </a:lnSpc>
            </a:pPr>
            <a:r>
              <a:rPr lang="hu" sz="1800" b="0" i="0" strike="noStrike" cap="none" spc="0" baseline="0">
                <a:solidFill>
                  <a:srgbClr val="000000"/>
                </a:solidFill>
                <a:effectLst/>
                <a:latin typeface="Helvetica"/>
                <a:ea typeface="Helvetica"/>
                <a:cs typeface="Helvetica"/>
              </a:rPr>
              <a:t>A víz csökkenti a nagy energiaigényű folyamatok során keletkező por mennyiségét.</a:t>
            </a:r>
          </a:p>
          <a:p>
            <a:pPr>
              <a:lnSpc>
                <a:spcPts val="2400"/>
              </a:lnSpc>
            </a:pPr>
            <a:r>
              <a:rPr lang="hu" sz="1800" b="0" i="0" strike="noStrike" cap="none" spc="0" baseline="0">
                <a:solidFill>
                  <a:srgbClr val="000000"/>
                </a:solidFill>
                <a:effectLst/>
                <a:latin typeface="Helvetica"/>
                <a:ea typeface="Helvetica"/>
                <a:cs typeface="Helvetica"/>
              </a:rPr>
              <a:t>(Kattintson a videó lejátszásához.)</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NEDVES ELJÁRÁSOK ALKALMAZÁSA</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a:xfrm>
            <a:off x="777243" y="2641646"/>
            <a:ext cx="6274486" cy="3682369"/>
          </a:xfrm>
        </p:spPr>
        <p:txBody>
          <a:bodyPr anchor="t"/>
          <a:lstStyle/>
          <a:p>
            <a:pPr>
              <a:lnSpc>
                <a:spcPts val="2400"/>
              </a:lnSpc>
            </a:pPr>
            <a:r>
              <a:rPr lang="hu" sz="1800" b="0" i="0" strike="noStrike" cap="none" spc="0" baseline="0" dirty="0">
                <a:solidFill>
                  <a:srgbClr val="000000"/>
                </a:solidFill>
                <a:effectLst/>
                <a:latin typeface="Helvetica"/>
                <a:ea typeface="Helvetica"/>
                <a:cs typeface="Helvetica"/>
              </a:rPr>
              <a:t>A nedves eljárásokat mindig előnyben részesítjük, amennyiben rendelkezésre állnak (és biztonságosan alkalmazhatók). Nedves eljárások alkalmazásakor: </a:t>
            </a:r>
          </a:p>
          <a:p>
            <a:pPr marL="342900" indent="-342900">
              <a:lnSpc>
                <a:spcPts val="2400"/>
              </a:lnSpc>
              <a:spcBef>
                <a:spcPts val="60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Győződjön meg arról, hogy a helyiség jól szellőzik</a:t>
            </a:r>
          </a:p>
          <a:p>
            <a:pPr marL="342900" indent="-342900">
              <a:lnSpc>
                <a:spcPts val="2400"/>
              </a:lnSpc>
              <a:spcBef>
                <a:spcPts val="60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Győződjön meg arról, hogy a vízellátás megfelelő és elegendő az adott feladathoz</a:t>
            </a:r>
          </a:p>
          <a:p>
            <a:pPr marL="342900" indent="-342900">
              <a:lnSpc>
                <a:spcPts val="2400"/>
              </a:lnSpc>
              <a:spcBef>
                <a:spcPts val="60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takarítás nedves módszerekkel történjen</a:t>
            </a:r>
          </a:p>
          <a:p>
            <a:pPr marL="342900" indent="-342900">
              <a:lnSpc>
                <a:spcPts val="2400"/>
              </a:lnSpc>
              <a:spcBef>
                <a:spcPts val="60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vízellátás fagyás ellen védve legyen </a:t>
            </a:r>
          </a:p>
          <a:p>
            <a:pPr marL="342900" indent="-342900">
              <a:lnSpc>
                <a:spcPts val="2400"/>
              </a:lnSpc>
              <a:spcBef>
                <a:spcPts val="60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Ellenőrizze a baktériumok elszaporodását olyan vízforrásoknál, ahol cseppek képződhetnek a levegőben</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rotWithShape="1">
          <a:blip r:embed="rId6"/>
          <a:srcRect l="10595" t="15165" r="22124" b="213"/>
          <a:stretch/>
        </p:blipFill>
        <p:spPr>
          <a:xfrm>
            <a:off x="7113722" y="1608138"/>
            <a:ext cx="4703628"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4787984" cy="850900"/>
          </a:xfrm>
        </p:spPr>
        <p:txBody>
          <a:bodyPr/>
          <a:lstStyle/>
          <a:p>
            <a:pPr>
              <a:lnSpc>
                <a:spcPct val="100000"/>
              </a:lnSpc>
            </a:pPr>
            <a:r>
              <a:rPr lang="hu" sz="2800" b="1" i="0" strike="noStrike" cap="none" spc="0" baseline="0" dirty="0">
                <a:solidFill>
                  <a:srgbClr val="F6A317"/>
                </a:solidFill>
                <a:effectLst/>
                <a:latin typeface="Helvetica"/>
                <a:ea typeface="Helvetica"/>
                <a:cs typeface="Helvetica"/>
              </a:rPr>
              <a:t>NEDVES ELJÁRÁSOK SZABÁLYAI ÉS TILALMAI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750997"/>
            <a:ext cx="11001469" cy="3230407"/>
          </a:xfrm>
        </p:spPr>
        <p:txBody>
          <a:bodyPr/>
          <a:lstStyle/>
          <a:p>
            <a:pPr>
              <a:lnSpc>
                <a:spcPct val="100000"/>
              </a:lnSpc>
            </a:pPr>
            <a:r>
              <a:rPr lang="hu" sz="1600" b="1" i="0" strike="noStrike" cap="none" spc="0" baseline="0" dirty="0">
                <a:solidFill>
                  <a:srgbClr val="000000"/>
                </a:solidFill>
                <a:effectLst/>
                <a:latin typeface="Helvetica"/>
                <a:ea typeface="Helvetica"/>
                <a:cs typeface="Helvetica"/>
              </a:rPr>
              <a:t>MINDIG</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Használjon vízzel támogatott porcsökkentést, ha rendelkezésre áll és biztonságosan alkalmazható</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Biztosítani kell a víz elvezetését megfelelő elvezető rendszeren keresztül</a:t>
            </a:r>
          </a:p>
          <a:p>
            <a:pPr marL="285750" indent="-285750">
              <a:lnSpc>
                <a:spcPct val="100000"/>
              </a:lnSpc>
              <a:spcAft>
                <a:spcPts val="1000"/>
              </a:spcAft>
              <a:buSzPct val="85000"/>
              <a:buFont typeface=".Apple Color Emoji UI"/>
              <a:buChar char="✅"/>
            </a:pPr>
            <a:r>
              <a:rPr lang="hu" sz="1600" b="0" i="0" strike="noStrike" cap="none" spc="0" baseline="0" dirty="0">
                <a:solidFill>
                  <a:srgbClr val="000000"/>
                </a:solidFill>
                <a:effectLst/>
                <a:latin typeface="Helvetica"/>
                <a:ea typeface="Helvetica"/>
                <a:cs typeface="Helvetica"/>
              </a:rPr>
              <a:t>Takarítsa fel a kiömlött folyadékokat és tócsákat</a:t>
            </a:r>
          </a:p>
          <a:p>
            <a:pPr>
              <a:lnSpc>
                <a:spcPct val="100000"/>
              </a:lnSpc>
            </a:pPr>
            <a:r>
              <a:rPr lang="hu" sz="1600" b="1" i="0" strike="noStrike" cap="none" spc="0" baseline="0" dirty="0">
                <a:solidFill>
                  <a:srgbClr val="000000"/>
                </a:solidFill>
                <a:effectLst/>
                <a:latin typeface="Helvetica"/>
                <a:ea typeface="Helvetica"/>
                <a:cs typeface="Helvetica"/>
              </a:rPr>
              <a:t>KERÜLJE</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A szükségesnél nagyobb víznyomást, mely felkavarhatja a leülepedett port A permet hatékonyabb, mint a vízsugár</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A vizes porcsökkentést olyan eszközökön, amelyek nem vízállóak</a:t>
            </a:r>
          </a:p>
          <a:p>
            <a:pPr marL="285750" indent="-285750">
              <a:lnSpc>
                <a:spcPct val="100000"/>
              </a:lnSpc>
              <a:buSzPct val="85000"/>
              <a:buFont typeface=".Apple Color Emoji UI"/>
              <a:buChar char="❌"/>
            </a:pPr>
            <a:r>
              <a:rPr lang="hu" sz="1600" b="0" i="0" strike="noStrike" cap="none" spc="0" baseline="0" dirty="0">
                <a:solidFill>
                  <a:srgbClr val="FF0000"/>
                </a:solidFill>
                <a:effectLst/>
                <a:latin typeface="Helvetica"/>
                <a:ea typeface="Helvetica"/>
                <a:cs typeface="Helvetica"/>
              </a:rPr>
              <a:t>Oktató által kitöltendő - Adjon hozzá további, a nedves folyamatokkal kapcsolatos intézkedésekről szóló szöveget a saját kontextusának és céljainak megfelelően</a:t>
            </a:r>
          </a:p>
          <a:p>
            <a:pPr marL="285750" indent="-285750">
              <a:lnSpc>
                <a:spcPct val="100000"/>
              </a:lnSpc>
              <a:buSzPct val="85000"/>
              <a:buFont typeface=".Apple Color Emoji UI"/>
              <a:buChar char="✅"/>
            </a:pPr>
            <a:endParaRPr lang="en-US" dirty="0"/>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ÜRES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hu" sz="1800" b="0" i="0" strike="noStrike" cap="none" spc="0" baseline="0">
                <a:solidFill>
                  <a:srgbClr val="000000"/>
                </a:solidFill>
                <a:effectLst/>
                <a:latin typeface="Helvetica"/>
                <a:ea typeface="Helvetica"/>
                <a:cs typeface="Helvetica"/>
              </a:rPr>
              <a:t>Hozzon létre ezen a dián egy adott munkakörnyezetre/munkakörülményre szabott egyéni tananyagot.</a:t>
            </a:r>
          </a:p>
          <a:p>
            <a:pPr>
              <a:lnSpc>
                <a:spcPts val="2400"/>
              </a:lnSpc>
            </a:pPr>
            <a:r>
              <a:rPr lang="hu" sz="1800" b="0" i="0" strike="noStrike" cap="none" spc="0" baseline="0">
                <a:solidFill>
                  <a:srgbClr val="000000"/>
                </a:solidFill>
                <a:effectLst/>
                <a:latin typeface="Helvetica"/>
                <a:ea typeface="Helvetica"/>
                <a:cs typeface="Helvetica"/>
              </a:rPr>
              <a:t>A kép megváltoztatásához kattintson a jobb gombbal &gt; kép módosítása &gt; fájlból</a:t>
            </a:r>
          </a:p>
          <a:p>
            <a:pPr>
              <a:lnSpc>
                <a:spcPts val="2400"/>
              </a:lnSpc>
            </a:pPr>
            <a:r>
              <a:rPr lang="hu" sz="1800" b="0" i="0" strike="noStrike" cap="none" spc="0" baseline="0">
                <a:solidFill>
                  <a:srgbClr val="000000"/>
                </a:solidFill>
                <a:effectLst/>
                <a:latin typeface="Helvetica"/>
                <a:ea typeface="Helvetica"/>
                <a:cs typeface="Helvetica"/>
              </a:rPr>
              <a:t>További diák létrehozásához kattintson a fenti 'Új dia' fülre.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LEZÁRÁS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6692941" cy="3682369"/>
          </a:xfrm>
        </p:spPr>
        <p:txBody>
          <a:bodyPr anchor="t"/>
          <a:lstStyle/>
          <a:p>
            <a:pPr>
              <a:lnSpc>
                <a:spcPts val="2400"/>
              </a:lnSpc>
              <a:spcBef>
                <a:spcPts val="600"/>
              </a:spcBef>
              <a:spcAft>
                <a:spcPts val="1000"/>
              </a:spcAft>
            </a:pPr>
            <a:r>
              <a:rPr lang="hu" sz="2000" b="0" i="0" strike="noStrike" cap="none" spc="0" baseline="0" dirty="0">
                <a:solidFill>
                  <a:srgbClr val="000000"/>
                </a:solidFill>
                <a:effectLst/>
                <a:latin typeface="Helvetica"/>
                <a:ea typeface="Helvetica"/>
                <a:cs typeface="Helvetica"/>
              </a:rPr>
              <a:t>A nedves eljárások minimalizálják a por mennyiségét és az RCS kitettség kockázatát.</a:t>
            </a:r>
          </a:p>
          <a:p>
            <a:pPr>
              <a:lnSpc>
                <a:spcPts val="2400"/>
              </a:lnSpc>
              <a:spcBef>
                <a:spcPts val="600"/>
              </a:spcBef>
              <a:spcAft>
                <a:spcPts val="1000"/>
              </a:spcAft>
            </a:pPr>
            <a:r>
              <a:rPr lang="hu" sz="2000" b="0" i="0" strike="noStrike" cap="none" spc="0" baseline="0" dirty="0">
                <a:solidFill>
                  <a:srgbClr val="000000"/>
                </a:solidFill>
                <a:effectLst/>
                <a:latin typeface="Helvetica"/>
                <a:ea typeface="Helvetica"/>
                <a:cs typeface="Helvetica"/>
              </a:rPr>
              <a:t>Ne feledje:</a:t>
            </a:r>
          </a:p>
          <a:p>
            <a:pPr marL="285750" indent="-285750">
              <a:lnSpc>
                <a:spcPts val="2400"/>
              </a:lnSpc>
              <a:spcBef>
                <a:spcPts val="600"/>
              </a:spcBef>
              <a:spcAft>
                <a:spcPts val="600"/>
              </a:spcAft>
              <a:buClr>
                <a:srgbClr val="F1B600"/>
              </a:buClr>
              <a:buSzPct val="120000"/>
              <a:buFont typeface="Wingdings" pitchFamily="2" charset="2"/>
              <a:buChar char="q"/>
            </a:pPr>
            <a:r>
              <a:rPr lang="hu" sz="2000" b="0" i="0" strike="noStrike" cap="none" spc="0" baseline="0" dirty="0">
                <a:solidFill>
                  <a:srgbClr val="000000"/>
                </a:solidFill>
                <a:effectLst/>
                <a:latin typeface="Helvetica"/>
                <a:ea typeface="Helvetica"/>
                <a:cs typeface="Helvetica"/>
              </a:rPr>
              <a:t>Mindig használjon vízadagoló rendszereket, ha rendelkezésre állnak</a:t>
            </a:r>
          </a:p>
          <a:p>
            <a:pPr marL="285750" indent="-285750">
              <a:lnSpc>
                <a:spcPts val="2400"/>
              </a:lnSpc>
              <a:spcBef>
                <a:spcPts val="600"/>
              </a:spcBef>
              <a:spcAft>
                <a:spcPts val="600"/>
              </a:spcAft>
              <a:buClr>
                <a:srgbClr val="F1B600"/>
              </a:buClr>
              <a:buSzPct val="120000"/>
              <a:buFont typeface="Wingdings" pitchFamily="2" charset="2"/>
              <a:buChar char="q"/>
            </a:pPr>
            <a:r>
              <a:rPr lang="hu" sz="2000" b="0" i="0" strike="noStrike" cap="none" spc="0" baseline="0" dirty="0">
                <a:solidFill>
                  <a:srgbClr val="000000"/>
                </a:solidFill>
                <a:effectLst/>
                <a:latin typeface="Helvetica"/>
                <a:ea typeface="Helvetica"/>
                <a:cs typeface="Helvetica"/>
              </a:rPr>
              <a:t>Biztosítani kell, hogy a vízadagoló rendszerek megfelelőek és elegendőek legyenek az adott feladathoz</a:t>
            </a:r>
          </a:p>
          <a:p>
            <a:pPr marL="285750" indent="-285750">
              <a:lnSpc>
                <a:spcPts val="2400"/>
              </a:lnSpc>
              <a:spcBef>
                <a:spcPts val="600"/>
              </a:spcBef>
              <a:spcAft>
                <a:spcPts val="600"/>
              </a:spcAft>
              <a:buClr>
                <a:srgbClr val="F1B600"/>
              </a:buClr>
              <a:buSzPct val="120000"/>
              <a:buFont typeface="Wingdings" pitchFamily="2" charset="2"/>
              <a:buChar char="q"/>
            </a:pPr>
            <a:r>
              <a:rPr lang="hu" sz="2000" b="0" i="0" strike="noStrike" cap="none" spc="0" baseline="0" dirty="0">
                <a:solidFill>
                  <a:srgbClr val="000000"/>
                </a:solidFill>
                <a:effectLst/>
                <a:latin typeface="Helvetica"/>
                <a:ea typeface="Helvetica"/>
                <a:cs typeface="Helvetica"/>
              </a:rPr>
              <a:t>Ha arra gyanakszik, hogy a vízadagoló rendszer nem működik megfelelően, forduljon a helyszíni vezetőhöz.</a:t>
            </a:r>
          </a:p>
          <a:p>
            <a:pPr marL="285750" indent="-285750">
              <a:lnSpc>
                <a:spcPts val="2400"/>
              </a:lnSpc>
              <a:spcBef>
                <a:spcPts val="600"/>
              </a:spcBef>
              <a:spcAft>
                <a:spcPts val="600"/>
              </a:spcAft>
              <a:buClr>
                <a:srgbClr val="F1B600"/>
              </a:buClr>
              <a:buSzPct val="120000"/>
              <a:buFont typeface="Wingdings" pitchFamily="2" charset="2"/>
              <a:buChar char="q"/>
            </a:pPr>
            <a:endParaRPr lang="en-GB" sz="2000" dirty="0"/>
          </a:p>
          <a:p>
            <a:pPr>
              <a:lnSpc>
                <a:spcPts val="2400"/>
              </a:lnSpc>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TOVÁBBI KÉPZÉSI ANYAGOK</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7" history="0"/>
              </a:rPr>
              <a:t>A kristályos szilícium-dioxidot tartalmazó ásvány munkadarabok elektromos kézi szerszámokkal történő nedves megmunkálásának iránymutató gyakorlata (2.1.14d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7" history="0"/>
              </a:rPr>
              <a:t>Iránymutató gyakorlat víz/adalékanyagok használatához az utakon vagy nyílt felületeken jelenlévő pormennyiség csökkentése érdekében (2.2.27. feladatlap)</a:t>
            </a:r>
            <a:endParaRPr lang="en-IN" sz="1600" b="0" i="0" strike="noStrike" cap="none" spc="0" baseline="0" dirty="0">
              <a:solidFill>
                <a:srgbClr val="000000"/>
              </a:solidFill>
              <a:effectLst/>
              <a:latin typeface="Helvetica"/>
              <a:ea typeface="Helvetica"/>
              <a:cs typeface="Helvetica"/>
              <a:hlinkClick r:id="rId7" history="0"/>
            </a:endParaRPr>
          </a:p>
          <a:p>
            <a:pPr marL="285750" indent="-285750">
              <a:lnSpc>
                <a:spcPts val="2300"/>
              </a:lnSpc>
              <a:spcBef>
                <a:spcPts val="600"/>
              </a:spcBef>
              <a:spcAft>
                <a:spcPts val="600"/>
              </a:spcAft>
              <a:buSzPct val="130000"/>
              <a:buFont typeface="Arial" panose="020B0604020202020204" pitchFamily="34" charset="0"/>
              <a:buChar char="•"/>
            </a:pPr>
            <a:endParaRPr lang="hu" sz="1600" b="0" i="0" strike="noStrike" cap="none" spc="0" baseline="0" dirty="0">
              <a:solidFill>
                <a:srgbClr val="000000"/>
              </a:solidFill>
              <a:effectLst/>
              <a:latin typeface="Helvetica"/>
              <a:ea typeface="Helvetica"/>
              <a:cs typeface="Helvetica"/>
              <a:hlinkClick r:id="rId7" history="0"/>
            </a:endParaRP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7" history="0"/>
              </a:rPr>
              <a:t>A vízzel támogatott porcsökkentés iránymutató gyakorlata (2.2.35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7" history="0"/>
              </a:rPr>
              <a:t>A falazóelemek, agglomerált és természetes kövek nedves vágási eljárásainak iránymutató gyakorlata (2.2.42.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8" history="0"/>
              </a:rPr>
              <a:t>NEPSI Gyakorlati Útmutató</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9" history="0"/>
              </a:rPr>
              <a:t>NEPSI útmutató kkv-k számára</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30398" y="5346962"/>
            <a:ext cx="10022946" cy="646331"/>
          </a:xfrm>
          <a:prstGeom prst="rect">
            <a:avLst/>
          </a:prstGeom>
          <a:noFill/>
          <a:ln>
            <a:noFill/>
          </a:ln>
        </p:spPr>
        <p:txBody>
          <a:bodyPr wrap="square" anchor="ctr">
            <a:spAutoFit/>
          </a:bodyPr>
          <a:lstStyle/>
          <a:p>
            <a:pPr>
              <a:spcBef>
                <a:spcPts val="1200"/>
              </a:spcBef>
              <a:spcAft>
                <a:spcPts val="1200"/>
              </a:spcAft>
              <a:buSzPct val="130000"/>
            </a:pPr>
            <a:r>
              <a:rPr lang="hu" b="0" i="0" strike="noStrike" cap="none" spc="0" baseline="0" dirty="0">
                <a:solidFill>
                  <a:srgbClr val="000000"/>
                </a:solidFill>
                <a:effectLst/>
                <a:latin typeface="Calibri"/>
                <a:ea typeface="Calibri"/>
                <a:cs typeface="Calibri"/>
              </a:rPr>
              <a:t>Látogasson el a </a:t>
            </a:r>
            <a:r>
              <a:rPr lang="hu" b="1" i="0" strike="noStrike" cap="none" spc="0" baseline="0" dirty="0">
                <a:solidFill>
                  <a:srgbClr val="000000"/>
                </a:solidFill>
                <a:effectLst/>
                <a:latin typeface="Calibri"/>
                <a:ea typeface="Calibri"/>
                <a:cs typeface="Calibri"/>
              </a:rPr>
              <a:t>NEPSI e-tanulási platformjára</a:t>
            </a:r>
            <a:r>
              <a:rPr lang="hu" b="0" i="0" strike="noStrike" cap="none" spc="0" baseline="0" dirty="0">
                <a:solidFill>
                  <a:srgbClr val="000000"/>
                </a:solidFill>
                <a:effectLst/>
                <a:latin typeface="Calibri"/>
                <a:ea typeface="Calibri"/>
                <a:cs typeface="Calibri"/>
              </a:rPr>
              <a:t> a </a:t>
            </a:r>
            <a:r>
              <a:rPr lang="hu" b="0" i="0" strike="noStrike" cap="none" spc="0" baseline="0" dirty="0">
                <a:solidFill>
                  <a:srgbClr val="000000"/>
                </a:solidFill>
                <a:effectLst/>
                <a:latin typeface="Calibri"/>
                <a:ea typeface="Calibri"/>
                <a:cs typeface="Calibri"/>
                <a:hlinkClick r:id="rId10" history="0"/>
              </a:rPr>
              <a:t>training.nepsi.eu</a:t>
            </a:r>
            <a:r>
              <a:rPr lang="hu" b="0" i="0" strike="noStrike" cap="none" spc="0" baseline="0" dirty="0">
                <a:solidFill>
                  <a:srgbClr val="000000"/>
                </a:solidFill>
                <a:effectLst/>
                <a:latin typeface="Calibri"/>
                <a:ea typeface="Calibri"/>
                <a:cs typeface="Calibri"/>
              </a:rPr>
              <a:t> oldalon, ahol további RCS-sel kapcsolatos tanulási anyagokat talál.</a:t>
            </a: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eate a new document." ma:contentTypeScope="" ma:versionID="faf1aa6d15b9adb49a0b891fe4a00013">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7ba6bf6e91e33836e2f172761726ee8a"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3CBABBF-21CB-4C88-8C6C-EE564E61A0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purl.org/dc/dcmitype/"/>
    <ds:schemaRef ds:uri="http://purl.org/dc/elements/1.1/"/>
    <ds:schemaRef ds:uri="http://purl.org/dc/term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d8ecf516-e360-4672-81b9-68723bedb71f"/>
  </ds:schemaRefs>
</ds:datastoreItem>
</file>

<file path=docProps/app.xml><?xml version="1.0" encoding="utf-8"?>
<Properties xmlns="http://schemas.openxmlformats.org/officeDocument/2006/extended-properties" xmlns:vt="http://schemas.openxmlformats.org/officeDocument/2006/docPropsVTypes">
  <TotalTime>63</TotalTime>
  <Words>1122</Words>
  <Application>Microsoft Office PowerPoint</Application>
  <PresentationFormat>Szélesvásznú</PresentationFormat>
  <Paragraphs>97</Paragraphs>
  <Slides>13</Slides>
  <Notes>12</Notes>
  <HiddenSlides>1</HiddenSlides>
  <MMClips>1</MMClips>
  <ScaleCrop>false</ScaleCrop>
  <HeadingPairs>
    <vt:vector size="4" baseType="variant">
      <vt:variant>
        <vt:lpstr>Téma</vt:lpstr>
      </vt:variant>
      <vt:variant>
        <vt:i4>1</vt:i4>
      </vt:variant>
      <vt:variant>
        <vt:lpstr>Diacímek</vt:lpstr>
      </vt:variant>
      <vt:variant>
        <vt:i4>13</vt:i4>
      </vt:variant>
    </vt:vector>
  </HeadingPairs>
  <TitlesOfParts>
    <vt:vector size="14" baseType="lpstr">
      <vt:lpstr>Office Theme</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pp</cp:lastModifiedBy>
  <cp:revision>35</cp:revision>
  <dcterms:created xsi:type="dcterms:W3CDTF">2020-01-29T17:43:15Z</dcterms:created>
  <dcterms:modified xsi:type="dcterms:W3CDTF">2022-09-21T17:13:32Z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