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1.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7" r:id="rId16"/>
    <p:sldId id="264"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client id="{83A22698-CD2F-49E4-A84C-5B98AA825C5E}" v="8" dt="2022-10-04T18:26:21.7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51" autoAdjust="0"/>
    <p:restoredTop sz="84789"/>
  </p:normalViewPr>
  <p:slideViewPr>
    <p:cSldViewPr snapToGrid="0" snapToObjects="1">
      <p:cViewPr varScale="1">
        <p:scale>
          <a:sx n="62" d="100"/>
          <a:sy n="62" d="100"/>
        </p:scale>
        <p:origin x="1128" y="7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rtotojas svečias" providerId="Windows Live" clId="Web-{83A22698-CD2F-49E4-A84C-5B98AA825C5E}"/>
    <pc:docChg chg="modSld sldOrd">
      <pc:chgData name="Vartotojas svečias" userId="" providerId="Windows Live" clId="Web-{83A22698-CD2F-49E4-A84C-5B98AA825C5E}" dt="2022-10-04T18:26:21.716" v="5"/>
      <pc:docMkLst>
        <pc:docMk/>
      </pc:docMkLst>
      <pc:sldChg chg="modSp">
        <pc:chgData name="Vartotojas svečias" userId="" providerId="Windows Live" clId="Web-{83A22698-CD2F-49E4-A84C-5B98AA825C5E}" dt="2022-10-04T18:23:53.368" v="1" actId="20577"/>
        <pc:sldMkLst>
          <pc:docMk/>
          <pc:sldMk cId="695964686" sldId="256"/>
        </pc:sldMkLst>
        <pc:spChg chg="mod">
          <ac:chgData name="Vartotojas svečias" userId="" providerId="Windows Live" clId="Web-{83A22698-CD2F-49E4-A84C-5B98AA825C5E}" dt="2022-10-04T18:23:53.368" v="1" actId="20577"/>
          <ac:spMkLst>
            <pc:docMk/>
            <pc:sldMk cId="695964686" sldId="256"/>
            <ac:spMk id="3" creationId="{43302E89-B061-3248-A4DD-EEC96D8F9285}"/>
          </ac:spMkLst>
        </pc:spChg>
      </pc:sldChg>
      <pc:sldChg chg="ord">
        <pc:chgData name="Vartotojas svečias" userId="" providerId="Windows Live" clId="Web-{83A22698-CD2F-49E4-A84C-5B98AA825C5E}" dt="2022-10-04T18:26:21.716" v="5"/>
        <pc:sldMkLst>
          <pc:docMk/>
          <pc:sldMk cId="1659997102" sldId="267"/>
        </pc:sldMkLst>
      </pc:sldChg>
      <pc:sldChg chg="modSp">
        <pc:chgData name="Vartotojas svečias" userId="" providerId="Windows Live" clId="Web-{83A22698-CD2F-49E4-A84C-5B98AA825C5E}" dt="2022-10-04T18:23:58.618" v="4" actId="20577"/>
        <pc:sldMkLst>
          <pc:docMk/>
          <pc:sldMk cId="1463187291" sldId="280"/>
        </pc:sldMkLst>
        <pc:spChg chg="mod">
          <ac:chgData name="Vartotojas svečias" userId="" providerId="Windows Live" clId="Web-{83A22698-CD2F-49E4-A84C-5B98AA825C5E}" dt="2022-10-04T18:23:58.618" v="4" actId="20577"/>
          <ac:spMkLst>
            <pc:docMk/>
            <pc:sldMk cId="1463187291" sldId="280"/>
            <ac:spMk id="3" creationId="{778F63C9-1C70-4F4D-9234-7DEE4FC33B21}"/>
          </ac:spMkLst>
        </pc:spChg>
      </pc:sldChg>
    </pc:docChg>
  </pc:docChgLst>
  <pc:docChgLst>
    <pc:chgData name="Samuel Davies" userId="4bb99b2c-4e56-4c10-ad8a-c1b2d904d94c" providerId="ADAL" clId="{4FC06583-31FD-BD48-89EF-682565EB6103}"/>
    <pc:docChg chg="modSld">
      <pc:chgData name="Samuel Davies" userId="4bb99b2c-4e56-4c10-ad8a-c1b2d904d94c" providerId="ADAL" clId="{4FC06583-31FD-BD48-89EF-682565EB6103}" dt="2020-12-09T21:34:29.289" v="46" actId="20577"/>
      <pc:docMkLst>
        <pc:docMk/>
      </pc:docMkLst>
      <pc:sldChg chg="modNotesTx">
        <pc:chgData name="Samuel Davies" userId="4bb99b2c-4e56-4c10-ad8a-c1b2d904d94c" providerId="ADAL" clId="{4FC06583-31FD-BD48-89EF-682565EB6103}" dt="2020-12-09T20:16:56.760" v="0" actId="20577"/>
        <pc:sldMkLst>
          <pc:docMk/>
          <pc:sldMk cId="2433922670" sldId="268"/>
        </pc:sldMkLst>
      </pc:sldChg>
      <pc:sldChg chg="modSp mod">
        <pc:chgData name="Samuel Davies" userId="4bb99b2c-4e56-4c10-ad8a-c1b2d904d94c" providerId="ADAL" clId="{4FC06583-31FD-BD48-89EF-682565EB6103}" dt="2020-12-09T20:20:49.257" v="41" actId="20577"/>
        <pc:sldMkLst>
          <pc:docMk/>
          <pc:sldMk cId="3413933371" sldId="269"/>
        </pc:sldMkLst>
        <pc:spChg chg="mod">
          <ac:chgData name="Samuel Davies" userId="4bb99b2c-4e56-4c10-ad8a-c1b2d904d94c" providerId="ADAL" clId="{4FC06583-31FD-BD48-89EF-682565EB6103}" dt="2020-12-09T20:20:49.257" v="41" actId="20577"/>
          <ac:spMkLst>
            <pc:docMk/>
            <pc:sldMk cId="3413933371" sldId="269"/>
            <ac:spMk id="3" creationId="{926732F3-93D0-A149-A429-13E12B8C1A66}"/>
          </ac:spMkLst>
        </pc:spChg>
      </pc:sldChg>
      <pc:sldChg chg="modSp mod">
        <pc:chgData name="Samuel Davies" userId="4bb99b2c-4e56-4c10-ad8a-c1b2d904d94c" providerId="ADAL" clId="{4FC06583-31FD-BD48-89EF-682565EB6103}" dt="2020-12-09T21:34:29.289" v="46" actId="20577"/>
        <pc:sldMkLst>
          <pc:docMk/>
          <pc:sldMk cId="1463187291" sldId="280"/>
        </pc:sldMkLst>
        <pc:spChg chg="mod">
          <ac:chgData name="Samuel Davies" userId="4bb99b2c-4e56-4c10-ad8a-c1b2d904d94c" providerId="ADAL" clId="{4FC06583-31FD-BD48-89EF-682565EB6103}" dt="2020-12-09T21:34:29.289" v="46" actId="20577"/>
          <ac:spMkLst>
            <pc:docMk/>
            <pc:sldMk cId="1463187291"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10/4/2022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a:t>
            </a:r>
          </a:p>
          <a:p>
            <a:endParaRPr lang="en-US" sz="120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Šiuose mokymuose pateikiami nurodymai, kaip apdoroti (pvz., gręžti, pjauti, šlifuoti) medžiagas, kuriose yra kristalinio silicio dioksido, naudojant rankinius elektrinius įrankius su vandens sistema.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Norėdami išvengti daug energijos reikalaujančių pramoninių procesų metu susidarančių dulkių pavojingo lygio naudokite drėgnus procesus. Naudojant vandenį dulkės sulaikomos, todėl poveikis yra minimalus.</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Toliau esančiame vaizdo įraše demonstruojamas vandens, kaip dulkių slopinimo priemonės drėgnuose procesuose, poveikis. Šalia vaizdo įrašo nuotraukos matote diagramą ir raudoną stulpelį, vaizduojantį dulkių koncentraciją mg/m3.</a:t>
            </a:r>
          </a:p>
          <a:p>
            <a:endParaRPr lang="en-GB"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Dulkių koncentracijos matavimas nėra susijęs su įkvepiamu kristaliniu silicio dioksidu, jis pagrįstas pusiau kiekybiniu matavimu. Čia esminė ne dulkių koncentracijos vertė, tačiau santykinis poveikio skirtumas laikantis rekomenduojamų praktikų ir kitų praktikų.</a:t>
            </a:r>
          </a:p>
          <a:p>
            <a:endParaRPr lang="en-US">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kai yra galimybė, visuomet reikėtų naudoti drėgnus procesus, siekiant sumažinti ore esančių dulkių susidarymą; ne visi elektriniai įrankiai yra pritaikyti drėgniems procesams; įsitikinkite, kad naudojama įranga yra tinkama užduočiai atlikti;</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prieš naudodami drėgnus procesus įsitikinkite, kad įranga ir vandens sistema veikia tinkamai. Jei įtariate, kad įranga neveikia tinkamai, informuokite padalinyje esantį vadovą.</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sz="1200">
              <a:latin typeface="+mn-lt"/>
            </a:endParaRPr>
          </a:p>
          <a:p>
            <a:endParaRPr lang="en-US" sz="1200">
              <a:latin typeface="+mn-lt"/>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049297" y="429114"/>
            <a:ext cx="376805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 sz="1400" b="1" i="0" strike="noStrike" cap="none" spc="0" baseline="0">
                <a:solidFill>
                  <a:srgbClr val="F6A317"/>
                </a:solidFill>
                <a:effectLst/>
                <a:latin typeface="Helvetica"/>
                <a:ea typeface="Helvetica"/>
                <a:cs typeface="Helvetica"/>
              </a:rPr>
              <a:t>GEROSIOS PATIRTIES MOKYMAS APIE DRĖGNUS PROCESUS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1.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_rels/slide13.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11.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319548" cy="850900"/>
          </a:xfrm>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a:t>
            </a:r>
            <a:endParaRPr lang="lt-LT" dirty="0"/>
          </a:p>
          <a:p>
            <a:pPr>
              <a:lnSpc>
                <a:spcPct val="100000"/>
              </a:lnSpc>
            </a:pPr>
            <a:r>
              <a:rPr lang="lt" sz="2800" b="1" i="0" strike="noStrike" cap="none" spc="0" baseline="0" dirty="0">
                <a:solidFill>
                  <a:srgbClr val="FFFFFF"/>
                </a:solidFill>
                <a:effectLst/>
                <a:latin typeface="Helvetica"/>
                <a:ea typeface="Helvetica"/>
                <a:cs typeface="Helvetica"/>
              </a:rPr>
              <a:t>APIE DRĖGNUS PROCESUS</a:t>
            </a:r>
            <a:endParaRPr lang="lt" dirty="0"/>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7392692" y="308919"/>
            <a:ext cx="4408011"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552018"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491462" cy="3682369"/>
          </a:xfrm>
        </p:spPr>
        <p:txBody>
          <a:bodyPr/>
          <a:lstStyle/>
          <a:p>
            <a:pPr>
              <a:lnSpc>
                <a:spcPts val="2400"/>
              </a:lnSpc>
            </a:pPr>
            <a:r>
              <a:rPr lang="lt" sz="1800" b="1" i="0" strike="noStrike" cap="none" spc="0" baseline="0">
                <a:solidFill>
                  <a:srgbClr val="000000"/>
                </a:solidFill>
                <a:effectLst/>
                <a:latin typeface="Helvetica"/>
                <a:ea typeface="Helvetica"/>
                <a:cs typeface="Helvetica"/>
              </a:rPr>
              <a:t>Išmokti apsisaugoti nuo darbe kylančių pavojų yra 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kaip daug energijos reikalaujančiuose pramoniniuose procesuose naudojamas vanduo, siekiant sumažinti įkvepiamojo kristalinio silicio dioksido (ĮKSD) dulkių poveikį;</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kaip ir kada naudoti drėgnus procesus;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gerąją drėgnų procesų patirtį ir ką daryti bei ko vengti;</a:t>
            </a:r>
          </a:p>
          <a:p>
            <a:pPr marL="285750" indent="-285750">
              <a:lnSpc>
                <a:spcPts val="24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Vieta mokytojui įrašyti tekstą – jei pridėjote pasirinktinę skaidrę, įterpkite trumpą kontekstinės medžiagos apžvalgą.</a:t>
            </a:r>
          </a:p>
          <a:p>
            <a:pPr marL="285750" indent="-285750">
              <a:lnSpc>
                <a:spcPts val="2400"/>
              </a:lnSpc>
              <a:buFont typeface="Arial" panose="020B0604020202020204" pitchFamily="34" charset="0"/>
              <a:buChar char="•"/>
            </a:pPr>
            <a:endParaRPr lang="en-US" sz="180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Drėgni procesai yra vienas iš penkių pagrindinių dulkių kontrolės metodų.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444986"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ĮKSD dulkės, vykdant uždaroje aplinkoje išvengiama dulkių poveikio</a:t>
            </a:r>
          </a:p>
          <a:p>
            <a:pPr>
              <a:spcAft>
                <a:spcPts val="300"/>
              </a:spcAft>
            </a:pPr>
            <a:endParaRPr lang="en-US"/>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TOKIOS VEIKLOS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Teisingas tokių priemonių veikimas yra esminis, siekiant apsaugoti mus nuo ĮKSD.</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KAIP DRĖGNI PROCESAI SUMAŽINA ĮKSD POVEIKĮ</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2" y="2617077"/>
            <a:ext cx="5815645" cy="3669152"/>
          </a:xfrm>
        </p:spPr>
        <p:txBody>
          <a:bodyPr/>
          <a:lstStyle/>
          <a:p>
            <a:pPr>
              <a:lnSpc>
                <a:spcPts val="2400"/>
              </a:lnSpc>
              <a:spcBef>
                <a:spcPts val="600"/>
              </a:spcBef>
              <a:spcAft>
                <a:spcPts val="600"/>
              </a:spcAft>
            </a:pPr>
            <a:r>
              <a:rPr lang="lt" sz="1800" b="0" i="0" strike="noStrike" cap="none" spc="0" baseline="0">
                <a:solidFill>
                  <a:srgbClr val="000000"/>
                </a:solidFill>
                <a:effectLst/>
                <a:latin typeface="Helvetica"/>
                <a:ea typeface="Helvetica"/>
                <a:cs typeface="Helvetica"/>
              </a:rPr>
              <a:t>Drėgni procesai naudojami daug energijos reikalaujančiuose pramoniniuose procesuose, tokiuose kaip gręžimas, pjovimas ir šlifavimas, su medžiagomis, kurių sudėtyje yra kristalinio silicio. Vandens sistemos gali būti integruotos į įrankius ir įrangą.</a:t>
            </a:r>
          </a:p>
          <a:p>
            <a:pPr>
              <a:lnSpc>
                <a:spcPts val="2400"/>
              </a:lnSpc>
              <a:spcBef>
                <a:spcPts val="600"/>
              </a:spcBef>
              <a:spcAft>
                <a:spcPts val="600"/>
              </a:spcAft>
            </a:pPr>
            <a:r>
              <a:rPr lang="lt" sz="1800" b="0" i="0" strike="noStrike" cap="none" spc="0" baseline="0">
                <a:solidFill>
                  <a:srgbClr val="000000"/>
                </a:solidFill>
                <a:effectLst/>
                <a:latin typeface="Helvetica"/>
                <a:ea typeface="Helvetica"/>
                <a:cs typeface="Helvetica"/>
              </a:rPr>
              <a:t>Vanduo gali būti naudojamas ore esančioms dulkėms, kylančioms dėl transporto priemonių judėjimo keliuose ir statybvietėse, kontroliuoti, taip pat bendram valymui.</a:t>
            </a:r>
          </a:p>
          <a:p>
            <a:pPr>
              <a:lnSpc>
                <a:spcPts val="2400"/>
              </a:lnSpc>
              <a:spcBef>
                <a:spcPts val="600"/>
              </a:spcBef>
              <a:spcAft>
                <a:spcPts val="600"/>
              </a:spcAft>
            </a:pPr>
            <a:r>
              <a:rPr lang="lt" sz="1800" b="0" i="0" strike="noStrike" cap="none" spc="0" baseline="0">
                <a:solidFill>
                  <a:srgbClr val="000000"/>
                </a:solidFill>
                <a:effectLst/>
                <a:latin typeface="Helvetica"/>
                <a:ea typeface="Helvetica"/>
                <a:cs typeface="Helvetica"/>
              </a:rPr>
              <a:t>Vanduo sulaiko dulkių daleles ir neleidžia joms patekti </a:t>
            </a:r>
            <a:br>
              <a:rPr lang="en-IN" sz="1800" b="0" i="0" strike="noStrike" cap="none" spc="0" baseline="0">
                <a:solidFill>
                  <a:srgbClr val="000000"/>
                </a:solidFill>
                <a:effectLst/>
                <a:latin typeface="Helvetica"/>
                <a:ea typeface="Helvetica"/>
                <a:cs typeface="Helvetica"/>
              </a:rPr>
            </a:br>
            <a:r>
              <a:rPr lang="lt" sz="1800" b="0" i="0" strike="noStrike" cap="none" spc="0" baseline="0">
                <a:solidFill>
                  <a:srgbClr val="000000"/>
                </a:solidFill>
                <a:effectLst/>
                <a:latin typeface="Helvetica"/>
                <a:ea typeface="Helvetica"/>
                <a:cs typeface="Helvetica"/>
              </a:rPr>
              <a:t>į orą. </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a:blip r:embed="rId3"/>
          <a:srcRect l="10794" r="10794"/>
          <a:stretch>
            <a:fillRect/>
          </a:stretch>
        </p:blipFill>
        <p:spPr>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SLOPINIMAS VANDENIU</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400"/>
              </a:lnSpc>
            </a:pPr>
            <a:r>
              <a:rPr lang="lt" sz="1800" b="0" i="0" strike="noStrike" cap="none" spc="0" baseline="0">
                <a:solidFill>
                  <a:srgbClr val="000000"/>
                </a:solidFill>
                <a:effectLst/>
                <a:latin typeface="Helvetica"/>
                <a:ea typeface="Helvetica"/>
                <a:cs typeface="Helvetica"/>
              </a:rPr>
              <a:t>Vanduo sumažina daug energijos reikalaujančių pramoninių procesų metu sukuriamą dulkių kiekį.</a:t>
            </a:r>
          </a:p>
          <a:p>
            <a:pPr>
              <a:lnSpc>
                <a:spcPts val="2400"/>
              </a:lnSpc>
            </a:pPr>
            <a:r>
              <a:rPr lang="lt" sz="1800" b="0" i="0" strike="noStrike" cap="none" spc="0" baseline="0">
                <a:solidFill>
                  <a:srgbClr val="000000"/>
                </a:solidFill>
                <a:effectLst/>
                <a:latin typeface="Helvetica"/>
                <a:ea typeface="Helvetica"/>
                <a:cs typeface="Helvetica"/>
              </a:rPr>
              <a:t>(Spustelėkite, norėdami paleisti vaizdo įrašą).</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a:xfrm>
            <a:off x="777244" y="1640901"/>
            <a:ext cx="6351976"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DRĖGNŲ PROCESŲ NAUDOJIMAS</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p:txBody>
          <a:bodyPr anchor="t"/>
          <a:lstStyle/>
          <a:p>
            <a:pPr>
              <a:lnSpc>
                <a:spcPts val="2400"/>
              </a:lnSpc>
            </a:pPr>
            <a:r>
              <a:rPr lang="lt" sz="1800" b="0" i="0" strike="noStrike" cap="none" spc="0" baseline="0">
                <a:solidFill>
                  <a:srgbClr val="000000"/>
                </a:solidFill>
                <a:effectLst/>
                <a:latin typeface="Helvetica"/>
                <a:ea typeface="Helvetica"/>
                <a:cs typeface="Helvetica"/>
              </a:rPr>
              <a:t>Kai įmanoma (ir jei tai padaryti yra saugu), pirmenybė visada teikiama drėgniems procesams. Naudodami drėgnus procesus: </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įsitikinkite, kad patalpa yra gerai vėdinama;</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įsitikinkite, kad vandens tiekimas būtų tinkamas ir pakankamas užduočiai atlikti;</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valykite naudodami drėgnus metodus;</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apsaugokite vandens atsargas nuo užšalimo;</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patikrinkite, ar vandens šaltiniuose, iš kurių gali susidaryti oro lašelių, neauga bakterijos;</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rotWithShape="1">
          <a:blip r:embed="rId6"/>
          <a:srcRect l="12368" t="15165" r="20350" b="213"/>
          <a:stretch/>
        </p:blipFill>
        <p:spPr>
          <a:xfrm>
            <a:off x="7113722" y="1608138"/>
            <a:ext cx="4703628"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5995514"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DRĖGNŲ PROCESŲ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61600"/>
            <a:ext cx="10135922" cy="3230407"/>
          </a:xfrm>
        </p:spPr>
        <p:txBody>
          <a:bodyPr/>
          <a:lstStyle/>
          <a:p>
            <a:pPr>
              <a:lnSpc>
                <a:spcPct val="100000"/>
              </a:lnSpc>
            </a:pPr>
            <a:r>
              <a:rPr lang="lt" sz="1600" b="1" i="0" strike="noStrike" cap="none" spc="0" baseline="0">
                <a:solidFill>
                  <a:srgbClr val="000000"/>
                </a:solidFill>
                <a:effectLst/>
                <a:latin typeface="Helvetica"/>
                <a:ea typeface="Helvetica"/>
                <a:cs typeface="Helvetica"/>
              </a:rPr>
              <a:t>TAIP</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Kai tai padaryti yra įmanoma ir saugu, dulkėms slopinti naudokite vandenį.</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Įsitikinkite, kad vanduo nutekėtų į tinkamas drenažo sistemas.</a:t>
            </a:r>
          </a:p>
          <a:p>
            <a:pPr marL="285750" indent="-285750">
              <a:lnSpc>
                <a:spcPct val="100000"/>
              </a:lnSpc>
              <a:spcAft>
                <a:spcPts val="1000"/>
              </a:spcAft>
              <a:buSzPct val="85000"/>
              <a:buFont typeface=".Apple Color Emoji UI"/>
              <a:buChar char="✅"/>
            </a:pPr>
            <a:r>
              <a:rPr lang="lt" sz="1600" b="0" i="0" strike="noStrike" cap="none" spc="0" baseline="0">
                <a:solidFill>
                  <a:srgbClr val="000000"/>
                </a:solidFill>
                <a:effectLst/>
                <a:latin typeface="Helvetica"/>
                <a:ea typeface="Helvetica"/>
                <a:cs typeface="Helvetica"/>
              </a:rPr>
              <a:t>Nedelsiant išvalykite pratekėjimus ir balas.</a:t>
            </a:r>
          </a:p>
          <a:p>
            <a:pPr>
              <a:lnSpc>
                <a:spcPct val="100000"/>
              </a:lnSpc>
            </a:pPr>
            <a:r>
              <a:rPr lang="lt" sz="1600" b="1" i="0" strike="noStrike" cap="none" spc="0" baseline="0">
                <a:solidFill>
                  <a:srgbClr val="000000"/>
                </a:solidFill>
                <a:effectLst/>
                <a:latin typeface="Helvetica"/>
                <a:ea typeface="Helvetica"/>
                <a:cs typeface="Helvetica"/>
              </a:rPr>
              <a:t>NE</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Nenaudokite stipraus vandens slėgio, dėl kurio gali pakilti nusistovėjusios dulkės. Smulki dulksna ar purslai yra veiksmingesni nei srovė.</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Su įrenginiais, kuriuose vandens įsiskverbimas negalimas, naudokite slopinimą vandeniu.</a:t>
            </a:r>
          </a:p>
          <a:p>
            <a:pPr marL="285750" indent="-285750">
              <a:lnSpc>
                <a:spcPct val="100000"/>
              </a:lnSpc>
              <a:buSzPct val="85000"/>
              <a:buFont typeface=".Apple Color Emoji UI"/>
              <a:buChar char="❌"/>
            </a:pPr>
            <a:r>
              <a:rPr lang="lt" sz="1600" b="0" i="0" strike="noStrike" cap="none" spc="0" baseline="0">
                <a:solidFill>
                  <a:srgbClr val="FF0000"/>
                </a:solidFill>
                <a:effectLst/>
                <a:latin typeface="Helvetica"/>
                <a:ea typeface="Helvetica"/>
                <a:cs typeface="Helvetica"/>
              </a:rPr>
              <a:t>Mokytojo tekstas – įrašykite papildomą tekstą apie jūsų kontekstą atitinkančias priemones, susijusias su drėgnais procesais.</a:t>
            </a:r>
          </a:p>
          <a:p>
            <a:pPr marL="285750" indent="-285750">
              <a:lnSpc>
                <a:spcPct val="100000"/>
              </a:lnSpc>
              <a:buSzPct val="85000"/>
              <a:buFont typeface=".Apple Color Emoji UI"/>
              <a:buChar char="✅"/>
            </a:pPr>
            <a:endParaRPr lang="en-US"/>
          </a:p>
          <a:p>
            <a:pPr marL="285750" indent="-285750">
              <a:lnSpc>
                <a:spcPct val="100000"/>
              </a:lnSpc>
              <a:buSzPct val="85000"/>
              <a:buFont typeface=".Apple Color Emoji UI"/>
              <a:buChar char="✅"/>
            </a:pPr>
            <a:endParaRPr lang="en-US"/>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TOLESNIS MOKYMASIS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7" history="0"/>
              </a:rPr>
              <a:t>Mineralinių ruošinių, kuriuose yra kristalinio silicio dioksido, šlapio apdirbimo rankiniais elektriniais įrankiais geroji patirtis (2.1.14 d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7" history="0"/>
              </a:rPr>
              <a:t>Vandens ir (arba) priedų naudojimo ant kelių ar atvirų paviršių siekiant sumažinti dulkių kiekį geroji patirtis (2.2.27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7" history="0"/>
              </a:rPr>
              <a:t>Dulkių slopinimo vandeniu geroji patirtis (2.2.35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7" history="0"/>
              </a:rPr>
              <a:t>Mūro blokų, aglomeruotų ir natūralių akmenų pjaustymo šlapiuoju būdu geroji patirtis (2.2.42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8"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9" history="0"/>
              </a:rPr>
              <a:t>NEPSI vadovas mažoms ir vidutinėms įmonėms</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433671"/>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lt" sz="1750" b="0" i="0" strike="noStrike" cap="none" spc="0" baseline="0">
                <a:solidFill>
                  <a:srgbClr val="000000"/>
                </a:solidFill>
                <a:effectLst/>
                <a:latin typeface="Calibri"/>
                <a:ea typeface="Calibri"/>
                <a:cs typeface="Calibri"/>
              </a:rPr>
              <a:t>Daugiau mokymosi apie ĮKSD išteklių rasite apsilankę </a:t>
            </a:r>
            <a:r>
              <a:rPr lang="lt" sz="1750" b="1" i="0" strike="noStrike" cap="none" spc="0" baseline="0">
                <a:solidFill>
                  <a:srgbClr val="000000"/>
                </a:solidFill>
                <a:effectLst/>
                <a:latin typeface="Calibri"/>
                <a:ea typeface="Calibri"/>
                <a:cs typeface="Calibri"/>
              </a:rPr>
              <a:t>NEPSI e-mokymosi platformoje</a:t>
            </a:r>
            <a:r>
              <a:rPr lang="lt" sz="1750" b="0" i="0" strike="noStrike" cap="none" spc="0" baseline="0">
                <a:solidFill>
                  <a:srgbClr val="000000"/>
                </a:solidFill>
                <a:effectLst/>
                <a:latin typeface="Calibri"/>
                <a:ea typeface="Calibri"/>
                <a:cs typeface="Calibri"/>
              </a:rPr>
              <a:t> </a:t>
            </a:r>
            <a:r>
              <a:rPr lang="lt" sz="1750" b="0" i="0" strike="noStrike" cap="none" spc="0" baseline="0">
                <a:solidFill>
                  <a:srgbClr val="000000"/>
                </a:solidFill>
                <a:effectLst/>
                <a:latin typeface="Calibri"/>
                <a:ea typeface="Calibri"/>
                <a:cs typeface="Calibri"/>
                <a:hlinkClick r:id="rId10" history="0"/>
              </a:rPr>
              <a:t>training.nepsi.eu</a:t>
            </a:r>
            <a:r>
              <a:rPr lang="lt" sz="1750"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165999710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5902526" cy="3682369"/>
          </a:xfrm>
        </p:spPr>
        <p:txBody>
          <a:bodyPr anchor="t"/>
          <a:lstStyle/>
          <a:p>
            <a:pPr>
              <a:lnSpc>
                <a:spcPts val="2400"/>
              </a:lnSpc>
              <a:spcBef>
                <a:spcPts val="600"/>
              </a:spcBef>
              <a:spcAft>
                <a:spcPts val="1000"/>
              </a:spcAft>
            </a:pPr>
            <a:r>
              <a:rPr lang="lt" sz="2000" b="0" i="0" strike="noStrike" cap="none" spc="0" baseline="0">
                <a:solidFill>
                  <a:srgbClr val="000000"/>
                </a:solidFill>
                <a:effectLst/>
                <a:latin typeface="Helvetica"/>
                <a:ea typeface="Helvetica"/>
                <a:cs typeface="Helvetica"/>
              </a:rPr>
              <a:t>Drėgni procesai iki minimumo sumažina dulkes ir ĮKSD poveikio riziką.</a:t>
            </a:r>
          </a:p>
          <a:p>
            <a:pPr>
              <a:lnSpc>
                <a:spcPts val="2400"/>
              </a:lnSpc>
              <a:spcBef>
                <a:spcPts val="600"/>
              </a:spcBef>
              <a:spcAft>
                <a:spcPts val="1000"/>
              </a:spcAft>
            </a:pPr>
            <a:r>
              <a:rPr lang="lt" sz="2000" b="0" i="0" strike="noStrike" cap="none" spc="0" baseline="0">
                <a:solidFill>
                  <a:srgbClr val="000000"/>
                </a:solidFill>
                <a:effectLst/>
                <a:latin typeface="Helvetica"/>
                <a:ea typeface="Helvetica"/>
                <a:cs typeface="Helvetica"/>
              </a:rPr>
              <a:t>Atminkite:</a:t>
            </a:r>
          </a:p>
          <a:p>
            <a:pPr marL="285750" indent="-285750">
              <a:lnSpc>
                <a:spcPts val="2400"/>
              </a:lnSpc>
              <a:spcBef>
                <a:spcPts val="600"/>
              </a:spcBef>
              <a:spcAft>
                <a:spcPts val="600"/>
              </a:spcAft>
              <a:buClr>
                <a:srgbClr val="F1B600"/>
              </a:buClr>
              <a:buSzPct val="120000"/>
              <a:buFont typeface="Wingdings" pitchFamily="2" charset="2"/>
              <a:buChar char="q"/>
            </a:pPr>
            <a:r>
              <a:rPr lang="lt" sz="2000" b="0" i="0" strike="noStrike" cap="none" spc="0" baseline="0">
                <a:solidFill>
                  <a:srgbClr val="000000"/>
                </a:solidFill>
                <a:effectLst/>
                <a:latin typeface="Helvetica"/>
                <a:ea typeface="Helvetica"/>
                <a:cs typeface="Helvetica"/>
              </a:rPr>
              <a:t>kai įmanoma, visada naudokitės vandens sistemomis;</a:t>
            </a:r>
          </a:p>
          <a:p>
            <a:pPr marL="285750" indent="-285750">
              <a:lnSpc>
                <a:spcPts val="2400"/>
              </a:lnSpc>
              <a:spcBef>
                <a:spcPts val="600"/>
              </a:spcBef>
              <a:spcAft>
                <a:spcPts val="600"/>
              </a:spcAft>
              <a:buClr>
                <a:srgbClr val="F1B600"/>
              </a:buClr>
              <a:buSzPct val="120000"/>
              <a:buFont typeface="Wingdings" pitchFamily="2" charset="2"/>
              <a:buChar char="q"/>
            </a:pPr>
            <a:r>
              <a:rPr lang="lt" sz="2000" b="0" i="0" strike="noStrike" cap="none" spc="0" baseline="0">
                <a:solidFill>
                  <a:srgbClr val="000000"/>
                </a:solidFill>
                <a:effectLst/>
                <a:latin typeface="Helvetica"/>
                <a:ea typeface="Helvetica"/>
                <a:cs typeface="Helvetica"/>
              </a:rPr>
              <a:t>įsitikinkite, kad vandens sistemos būtų tinkamos ir pakankamos užduočiai atlikti;</a:t>
            </a:r>
          </a:p>
          <a:p>
            <a:pPr marL="285750" indent="-285750">
              <a:lnSpc>
                <a:spcPts val="2400"/>
              </a:lnSpc>
              <a:spcBef>
                <a:spcPts val="600"/>
              </a:spcBef>
              <a:spcAft>
                <a:spcPts val="600"/>
              </a:spcAft>
              <a:buClr>
                <a:srgbClr val="F1B600"/>
              </a:buClr>
              <a:buSzPct val="120000"/>
              <a:buFont typeface="Wingdings" pitchFamily="2" charset="2"/>
              <a:buChar char="q"/>
            </a:pPr>
            <a:r>
              <a:rPr lang="lt" sz="2000" b="0" i="0" strike="noStrike" cap="none" spc="0" baseline="0">
                <a:solidFill>
                  <a:srgbClr val="000000"/>
                </a:solidFill>
                <a:effectLst/>
                <a:latin typeface="Helvetica"/>
                <a:ea typeface="Helvetica"/>
                <a:cs typeface="Helvetica"/>
              </a:rPr>
              <a:t>jei įtariate, kad vandens sistema neveikia tinkamai, informuokite padalinyje esantį vadovą.</a:t>
            </a:r>
          </a:p>
          <a:p>
            <a:pPr marL="285750" indent="-285750">
              <a:lnSpc>
                <a:spcPts val="2400"/>
              </a:lnSpc>
              <a:spcBef>
                <a:spcPts val="600"/>
              </a:spcBef>
              <a:spcAft>
                <a:spcPts val="600"/>
              </a:spcAft>
              <a:buClr>
                <a:srgbClr val="F1B600"/>
              </a:buClr>
              <a:buSzPct val="120000"/>
              <a:buFont typeface="Wingdings" pitchFamily="2" charset="2"/>
              <a:buChar char="q"/>
            </a:pPr>
            <a:endParaRPr lang="en-GB" sz="2000"/>
          </a:p>
          <a:p>
            <a:pPr>
              <a:lnSpc>
                <a:spcPts val="2400"/>
              </a:lnSpc>
            </a:pPr>
            <a:endParaRPr lang="en-US"/>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40"/>
</p:tagLst>
</file>

<file path=ppt/tags/tag23.xml><?xml version="1.0" encoding="utf-8"?>
<p:tagLst xmlns:a="http://schemas.openxmlformats.org/drawingml/2006/main" xmlns:r="http://schemas.openxmlformats.org/officeDocument/2006/relationships" xmlns:p="http://schemas.openxmlformats.org/presentationml/2006/main">
  <p:tag name="AS_UNIQUEID" val="41"/>
</p:tagLst>
</file>

<file path=ppt/tags/tag24.xml><?xml version="1.0" encoding="utf-8"?>
<p:tagLst xmlns:a="http://schemas.openxmlformats.org/drawingml/2006/main" xmlns:r="http://schemas.openxmlformats.org/officeDocument/2006/relationships" xmlns:p="http://schemas.openxmlformats.org/presentationml/2006/main">
  <p:tag name="AS_UNIQUEID" val="42"/>
</p:tagLst>
</file>

<file path=ppt/tags/tag25.xml><?xml version="1.0" encoding="utf-8"?>
<p:tagLst xmlns:a="http://schemas.openxmlformats.org/drawingml/2006/main" xmlns:r="http://schemas.openxmlformats.org/officeDocument/2006/relationships" xmlns:p="http://schemas.openxmlformats.org/presentationml/2006/main">
  <p:tag name="AS_UNIQUEID" val="43"/>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7"/>
</p:tagLst>
</file>

<file path=ppt/tags/tag28.xml><?xml version="1.0" encoding="utf-8"?>
<p:tagLst xmlns:a="http://schemas.openxmlformats.org/drawingml/2006/main" xmlns:r="http://schemas.openxmlformats.org/officeDocument/2006/relationships" xmlns:p="http://schemas.openxmlformats.org/presentationml/2006/main">
  <p:tag name="AS_UNIQUEID" val="38"/>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33"/>
</p:tagLst>
</file>

<file path=ppt/tags/tag31.xml><?xml version="1.0" encoding="utf-8"?>
<p:tagLst xmlns:a="http://schemas.openxmlformats.org/drawingml/2006/main" xmlns:r="http://schemas.openxmlformats.org/officeDocument/2006/relationships" xmlns:p="http://schemas.openxmlformats.org/presentationml/2006/main">
  <p:tag name="AS_UNIQUEID" val="34"/>
</p:tagLst>
</file>

<file path=ppt/tags/tag32.xml><?xml version="1.0" encoding="utf-8"?>
<p:tagLst xmlns:a="http://schemas.openxmlformats.org/drawingml/2006/main" xmlns:r="http://schemas.openxmlformats.org/officeDocument/2006/relationships" xmlns:p="http://schemas.openxmlformats.org/presentationml/2006/main">
  <p:tag name="AS_UNIQUEID" val="28"/>
</p:tagLst>
</file>

<file path=ppt/tags/tag33.xml><?xml version="1.0" encoding="utf-8"?>
<p:tagLst xmlns:a="http://schemas.openxmlformats.org/drawingml/2006/main" xmlns:r="http://schemas.openxmlformats.org/officeDocument/2006/relationships" xmlns:p="http://schemas.openxmlformats.org/presentationml/2006/main">
  <p:tag name="AS_UNIQUEID" val="29"/>
</p:tagLst>
</file>

<file path=ppt/tags/tag34.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eate a new document." ma:contentTypeScope="" ma:versionID="faf1aa6d15b9adb49a0b891fe4a00013">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7ba6bf6e91e33836e2f172761726ee8a"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6d9d7403-2d8c-4818-ae25-2c5629bc7330"/>
    <ds:schemaRef ds:uri="d8ecf516-e360-4672-81b9-68723bedb71f"/>
    <ds:schemaRef ds:uri="http://purl.org/dc/term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3CBABBF-21CB-4C88-8C6C-EE564E61A0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61</TotalTime>
  <Words>1079</Words>
  <Application>Microsoft Office PowerPoint</Application>
  <PresentationFormat>Plačiaekranė</PresentationFormat>
  <Paragraphs>96</Paragraphs>
  <Slides>13</Slides>
  <Notes>12</Notes>
  <HiddenSlides>1</HiddenSlides>
  <MMClips>1</MMClips>
  <ScaleCrop>false</ScaleCrop>
  <HeadingPairs>
    <vt:vector size="4" baseType="variant">
      <vt:variant>
        <vt:lpstr>Tema</vt:lpstr>
      </vt:variant>
      <vt:variant>
        <vt:i4>1</vt:i4>
      </vt:variant>
      <vt:variant>
        <vt:lpstr>Skaidrių pavadinimai</vt:lpstr>
      </vt:variant>
      <vt:variant>
        <vt:i4>13</vt:i4>
      </vt:variant>
    </vt:vector>
  </HeadingPairs>
  <TitlesOfParts>
    <vt:vector size="14" baseType="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Bhavya</cp:lastModifiedBy>
  <cp:revision>38</cp:revision>
  <dcterms:created xsi:type="dcterms:W3CDTF">2020-01-29T17:43:15Z</dcterms:created>
  <dcterms:modified xsi:type="dcterms:W3CDTF">2022-10-04T18:26:21Z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