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05"/>
    <p:restoredTop sz="84789"/>
  </p:normalViewPr>
  <p:slideViewPr>
    <p:cSldViewPr snapToGrid="0" snapToObjects="1">
      <p:cViewPr varScale="1">
        <p:scale>
          <a:sx n="62" d="100"/>
          <a:sy n="62" d="100"/>
        </p:scale>
        <p:origin x="852"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4FC06583-31FD-BD48-89EF-682565EB6103}"/>
    <pc:docChg chg="modSld">
      <pc:chgData name="Samuel Davies" userId="4bb99b2c-4e56-4c10-ad8a-c1b2d904d94c" providerId="ADAL" clId="{4FC06583-31FD-BD48-89EF-682565EB6103}" dt="2020-12-09T21:34:29.289" v="46" actId="20577"/>
      <pc:docMkLst>
        <pc:docMk/>
      </pc:docMkLst>
      <pc:sldChg chg="modNotesTx">
        <pc:chgData name="Samuel Davies" userId="4bb99b2c-4e56-4c10-ad8a-c1b2d904d94c" providerId="ADAL" clId="{4FC06583-31FD-BD48-89EF-682565EB6103}" dt="2020-12-09T20:16:56.760" v="0" actId="20577"/>
        <pc:sldMkLst>
          <pc:docMk/>
          <pc:sldMk cId="2433922670" sldId="268"/>
        </pc:sldMkLst>
      </pc:sldChg>
      <pc:sldChg chg="modSp mod">
        <pc:chgData name="Samuel Davies" userId="4bb99b2c-4e56-4c10-ad8a-c1b2d904d94c" providerId="ADAL" clId="{4FC06583-31FD-BD48-89EF-682565EB6103}" dt="2020-12-09T20:20:49.257" v="41" actId="20577"/>
        <pc:sldMkLst>
          <pc:docMk/>
          <pc:sldMk cId="3413933371" sldId="269"/>
        </pc:sldMkLst>
        <pc:spChg chg="mod">
          <ac:chgData name="Samuel Davies" userId="4bb99b2c-4e56-4c10-ad8a-c1b2d904d94c" providerId="ADAL" clId="{4FC06583-31FD-BD48-89EF-682565EB6103}" dt="2020-12-09T20:20:49.257" v="41" actId="20577"/>
          <ac:spMkLst>
            <pc:docMk/>
            <pc:sldMk cId="3413933371" sldId="269"/>
            <ac:spMk id="3" creationId="{926732F3-93D0-A149-A429-13E12B8C1A66}"/>
          </ac:spMkLst>
        </pc:spChg>
      </pc:sldChg>
      <pc:sldChg chg="modSp mod">
        <pc:chgData name="Samuel Davies" userId="4bb99b2c-4e56-4c10-ad8a-c1b2d904d94c" providerId="ADAL" clId="{4FC06583-31FD-BD48-89EF-682565EB6103}" dt="2020-12-09T21:34:29.289" v="46" actId="20577"/>
        <pc:sldMkLst>
          <pc:docMk/>
          <pc:sldMk cId="1463187291" sldId="280"/>
        </pc:sldMkLst>
        <pc:spChg chg="mod">
          <ac:chgData name="Samuel Davies" userId="4bb99b2c-4e56-4c10-ad8a-c1b2d904d94c" providerId="ADAL" clId="{4FC06583-31FD-BD48-89EF-682565EB6103}" dt="2020-12-09T21:34:29.289" v="46" actId="20577"/>
          <ac:spMkLst>
            <pc:docMk/>
            <pc:sldMk cId="1463187291"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għall-ipproċessar (eż. iddrilljar, tqattigħ, xkatlar) ta’ materjali li jkun fihom is-silika kristallina billi tuża għodda elettriċi tal-idejn b’sistema tal-ilma.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Sabiex tevita l-esponiment għal livelli perikolużi ta’ trab iġġenerat minn proċessi li jużaw ħafna enerġija, żomm il-proċessi mxarrba. L-użu tal-ilma jaqbad it-trab u jżomm l-esponiment għal livell minimu.</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Il-vidjo sussegwenti juri l-effett tal-ilma bħala mezz ta’ suppressjoni tat-trab fi proċessi mxarrba. 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mxarrba għandhom dejjem jintużaw meta jkunu disponibbli sabiex jillimitaw il-ġenerazzjoni tat-trab fl-arja. Mhux l-għodda tal-elettriku kollha huma adattati għal proċessi mxarrba. Assigura li t-tagħmir li qed jintuża huwa xieraq għall-ħidma li għandek.</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Qabel tuża proċessi mxarrba, assigura li t-tagħmir u li s-sistema tal-ilma qed jaħdmu sew. Jekk tissuspetta li t-tagħmir mhux qed jaħdem kif suppost, ikkuntattja l-maniġer fuq il-post tax-xogħol.</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603087" y="429114"/>
            <a:ext cx="321426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TAJBA GĦAL PROĊESSI MXARRBA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188171"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TAJBA GĦAL PROĊESSI MXARRBA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35132" y="308919"/>
            <a:ext cx="386557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382974"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jintuża l-ilma fi proċessi industrijali li jaħlu ħafna enerġija sabiex jitnaqqas l-esponiment għat-trab tas-silika kristallina respirabbli (RCS)</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u meta tuża proċessi mxarrba</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L-aħjar prattiċi u x’għandek tagħmel jew ma tagħmilx għal proċessi mxarrba</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mxarrba huma waħda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mill-ħames </a:t>
            </a:r>
            <a:r>
              <a:rPr lang="mt" sz="1800" b="0" i="0" strike="noStrike" cap="none" spc="0" baseline="0" dirty="0">
                <a:solidFill>
                  <a:srgbClr val="000000"/>
                </a:solidFill>
                <a:effectLst/>
                <a:latin typeface="Helvetica"/>
                <a:ea typeface="Helvetica"/>
                <a:cs typeface="Helvetica"/>
              </a:rPr>
              <a:t>tekniki prinċipali għall-kontroll tat-trab.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a:t>
            </a:r>
            <a:r>
              <a:rPr lang="en-IN" sz="2800" b="1" i="0" strike="noStrike" cap="none" spc="0" baseline="0" dirty="0" smtClean="0">
                <a:solidFill>
                  <a:srgbClr val="F6A317"/>
                </a:solidFill>
                <a:effectLst/>
                <a:latin typeface="Helvetica"/>
                <a:ea typeface="Helvetica"/>
                <a:cs typeface="Helvetica"/>
              </a:rPr>
              <a:t/>
            </a:r>
            <a:br>
              <a:rPr lang="en-IN" sz="2800" b="1" i="0" strike="noStrike" cap="none" spc="0" baseline="0" dirty="0" smtClean="0">
                <a:solidFill>
                  <a:srgbClr val="F6A317"/>
                </a:solidFill>
                <a:effectLst/>
                <a:latin typeface="Helvetica"/>
                <a:ea typeface="Helvetica"/>
                <a:cs typeface="Helvetica"/>
              </a:rPr>
            </a:br>
            <a:r>
              <a:rPr lang="mt" sz="2800" b="1" i="0" strike="noStrike" cap="none" spc="0" baseline="0" dirty="0" smtClean="0">
                <a:solidFill>
                  <a:srgbClr val="F6A317"/>
                </a:solidFill>
                <a:effectLst/>
                <a:latin typeface="Helvetica"/>
                <a:ea typeface="Helvetica"/>
                <a:cs typeface="Helvetica"/>
              </a:rPr>
              <a:t>L-ATTIVITÀ</a:t>
            </a:r>
            <a:endParaRPr lang="mt"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IL-PROĊESSI MXARRBA JNAQQSU L-ESPONIMENT GĦALL-RCS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157852"/>
            <a:ext cx="6119503" cy="3669152"/>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Proċessi mxarrba jintużaw fi proċessi industrijali li jużaw ħafna enerġija u li jinvolvu materjali li jkun fihom is-silika tal-kristallina, bħall-iddrilljar, it-tqattigħ, it-tħin u l-ixkatlar. Sistemi tal-ilma jistgħu jiġu integrati fl-għodda u fit-tagħmir.</a:t>
            </a:r>
          </a:p>
          <a:p>
            <a:pPr>
              <a:lnSpc>
                <a:spcPts val="2400"/>
              </a:lnSpc>
            </a:pPr>
            <a:r>
              <a:rPr lang="mt" sz="1800" b="0" i="0" strike="noStrike" cap="none" spc="0" baseline="0" dirty="0">
                <a:solidFill>
                  <a:srgbClr val="000000"/>
                </a:solidFill>
                <a:effectLst/>
                <a:latin typeface="Helvetica"/>
                <a:ea typeface="Helvetica"/>
                <a:cs typeface="Helvetica"/>
              </a:rPr>
              <a:t>L-ilma jista’ jintuża għall-kontroll ta’ trab fl-arja li jiġi ġġenerat minn movimenti ta’ vetturi fit-toroq u f’siti ta’ kostruzzjoni, u wkoll għat-tindif ġenerali.</a:t>
            </a:r>
          </a:p>
          <a:p>
            <a:pPr>
              <a:lnSpc>
                <a:spcPts val="2400"/>
              </a:lnSpc>
            </a:pPr>
            <a:r>
              <a:rPr lang="mt" sz="1800" b="0" i="0" strike="noStrike" cap="none" spc="0" baseline="0" dirty="0">
                <a:solidFill>
                  <a:srgbClr val="000000"/>
                </a:solidFill>
                <a:effectLst/>
                <a:latin typeface="Helvetica"/>
                <a:ea typeface="Helvetica"/>
                <a:cs typeface="Helvetica"/>
              </a:rPr>
              <a:t>L-ilma jaqbad il-partikli tat-trab u jwaqqafhom milli jidħlu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fl-arja</a:t>
            </a:r>
            <a:r>
              <a:rPr lang="mt" sz="1800" b="0" i="0" strike="noStrike" cap="none" spc="0" baseline="0" dirty="0">
                <a:solidFill>
                  <a:srgbClr val="000000"/>
                </a:solidFill>
                <a:effectLst/>
                <a:latin typeface="Helvetica"/>
                <a:ea typeface="Helvetica"/>
                <a:cs typeface="Helvetica"/>
              </a:rPr>
              <a:t>.</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11400" r="15911"/>
          <a:stretch/>
        </p:blipFill>
        <p:spPr>
          <a:xfrm>
            <a:off x="6974236" y="1608138"/>
            <a:ext cx="4843113"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SUPPRESSJONI TAT-TRAB ASSISTITA MILL-ILMA</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mt" sz="1800" b="0" i="0" strike="noStrike" cap="none" spc="0" baseline="0">
                <a:solidFill>
                  <a:srgbClr val="000000"/>
                </a:solidFill>
                <a:effectLst/>
                <a:latin typeface="Helvetica"/>
                <a:ea typeface="Helvetica"/>
                <a:cs typeface="Helvetica"/>
              </a:rPr>
              <a:t>L-ilma jnaqqas il-livelli tat-trab li jiġu ġġenerati minn proċessi li jużaw ħafna enerġija.</a:t>
            </a:r>
          </a:p>
          <a:p>
            <a:pPr>
              <a:lnSpc>
                <a:spcPts val="2400"/>
              </a:lnSpc>
            </a:pPr>
            <a:r>
              <a:rPr lang="mt" sz="1800" b="0" i="0" strike="noStrike" cap="none" spc="0" baseline="0">
                <a:solidFill>
                  <a:srgbClr val="000000"/>
                </a:solidFill>
                <a:effectLst/>
                <a:latin typeface="Helvetica"/>
                <a:ea typeface="Helvetica"/>
                <a:cs typeface="Helvetica"/>
              </a:rPr>
              <a:t>(Ikklikkja biex tibda l-vidjo).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META TUŻA PROĊESSI MXARRBA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19137"/>
            <a:ext cx="5608059" cy="3682369"/>
          </a:xfrm>
        </p:spPr>
        <p:txBody>
          <a:bodyPr anchor="t"/>
          <a:lstStyle/>
          <a:p>
            <a:pPr>
              <a:lnSpc>
                <a:spcPts val="2200"/>
              </a:lnSpc>
            </a:pPr>
            <a:r>
              <a:rPr lang="mt" sz="1800" b="0" i="0" strike="noStrike" cap="none" spc="0" baseline="0" dirty="0">
                <a:solidFill>
                  <a:srgbClr val="000000"/>
                </a:solidFill>
                <a:effectLst/>
                <a:latin typeface="Helvetica"/>
                <a:ea typeface="Helvetica"/>
                <a:cs typeface="Helvetica"/>
              </a:rPr>
              <a:t>Proċessi mxarrba huma dejjem ippreferuti meta jkunu disponibbli (u siguri biex jintużaw). Meta tuża proċessi mxarrba: </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Assigura li l-ispazju huwa ventilat tajjeb</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Assigura li l-forniment tal-ilma huwa xieraq u adegwat għall-ħidma li għandek</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Naddaf billi tuża metodi mxarrba</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Ipproteġi l-forniment tal-ilma milli jiffriża</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Iċċekkja għat-tkabbir ta’ batterji ikkważati minn sorsi ta’ ilma fejn il-qtar żgħir fl-arja jista’ jifforma</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7901806"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GĦALL-PROĊESSI MXARRBA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12297"/>
            <a:ext cx="11063462"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s-suppressjoni tat-trab bl-assistenza tal-ilma meta dan ikun possibbli u sigur biex tagħmel hekk</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l-ilma li jintrema jmur f’sistema ta’ dranaġġ xierqa</a:t>
            </a:r>
          </a:p>
          <a:p>
            <a:pPr marL="285750" indent="-285750">
              <a:lnSpc>
                <a:spcPct val="100000"/>
              </a:lnSpc>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tixrid u għadajjar immedjatament</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pressjoni tal-ilma eċċessiva li tista’ tqanqal trab li jkun issetilja. Spray fin jew spray huwa iktar effettiv minn ġett.</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s-suppressjoni assistita mill-ilma fuq apparat li ma jkollox infiltrazzjoni tal-ilma</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miżuri relatati ma’ proċessi mxarrba li jkunu rilevanti għall-kuntest partikolari tiegħek</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36099"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871530" cy="3682369"/>
          </a:xfrm>
        </p:spPr>
        <p:txBody>
          <a:bodyPr anchor="t"/>
          <a:lstStyle/>
          <a:p>
            <a:pPr>
              <a:lnSpc>
                <a:spcPts val="2400"/>
              </a:lnSpc>
              <a:spcBef>
                <a:spcPts val="600"/>
              </a:spcBef>
              <a:spcAft>
                <a:spcPts val="1000"/>
              </a:spcAft>
            </a:pPr>
            <a:r>
              <a:rPr lang="mt" sz="2000" b="0" i="0" strike="noStrike" cap="none" spc="0" baseline="0" dirty="0">
                <a:solidFill>
                  <a:srgbClr val="000000"/>
                </a:solidFill>
                <a:effectLst/>
                <a:latin typeface="Helvetica"/>
                <a:ea typeface="Helvetica"/>
                <a:cs typeface="Helvetica"/>
              </a:rPr>
              <a:t>Proċessi mxarrba jżommu t-trab għal livell minimu u jnaqqsu r-riskju għall-esponiment tal-RCS.</a:t>
            </a:r>
          </a:p>
          <a:p>
            <a:pPr>
              <a:lnSpc>
                <a:spcPts val="2400"/>
              </a:lnSpc>
              <a:spcBef>
                <a:spcPts val="600"/>
              </a:spcBef>
              <a:spcAft>
                <a:spcPts val="1000"/>
              </a:spcAft>
            </a:pPr>
            <a:r>
              <a:rPr lang="mt" sz="20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Dejjem uża sistemi tal-ilma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Assigura li s-sistemi tal-ilma huma xierqa u adegwati għall-ħidma li għandek</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Jekk tissuspetta li sistema tal-ilma mhux qed taħdem kif suppost, ikkuntattja l-maniġer fuq </a:t>
            </a:r>
            <a:r>
              <a:rPr lang="en-IN" sz="2000" b="0" i="0" strike="noStrike" cap="none" spc="0" baseline="0" dirty="0" smtClean="0">
                <a:solidFill>
                  <a:srgbClr val="000000"/>
                </a:solidFill>
                <a:effectLst/>
                <a:latin typeface="Helvetica"/>
                <a:ea typeface="Helvetica"/>
                <a:cs typeface="Helvetica"/>
              </a:rPr>
              <a:t/>
            </a:r>
            <a:br>
              <a:rPr lang="en-IN" sz="2000" b="0" i="0" strike="noStrike" cap="none" spc="0" baseline="0" dirty="0" smtClean="0">
                <a:solidFill>
                  <a:srgbClr val="000000"/>
                </a:solidFill>
                <a:effectLst/>
                <a:latin typeface="Helvetica"/>
                <a:ea typeface="Helvetica"/>
                <a:cs typeface="Helvetica"/>
              </a:rPr>
            </a:br>
            <a:r>
              <a:rPr lang="mt" sz="2000" b="0" i="0" strike="noStrike" cap="none" spc="0" baseline="0" dirty="0" smtClean="0">
                <a:solidFill>
                  <a:srgbClr val="000000"/>
                </a:solidFill>
                <a:effectLst/>
                <a:latin typeface="Helvetica"/>
                <a:ea typeface="Helvetica"/>
                <a:cs typeface="Helvetica"/>
              </a:rPr>
              <a:t>il-post </a:t>
            </a:r>
            <a:r>
              <a:rPr lang="mt" sz="2000" b="0" i="0" strike="noStrike" cap="none" spc="0" baseline="0" dirty="0">
                <a:solidFill>
                  <a:srgbClr val="000000"/>
                </a:solidFill>
                <a:effectLst/>
                <a:latin typeface="Helvetica"/>
                <a:ea typeface="Helvetica"/>
                <a:cs typeface="Helvetica"/>
              </a:rPr>
              <a:t>tax-xogħol</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għall-Ipproċessar Imxarrab ta’ Biċċiet tax-Xogħol ta’ Minerali li Jkun Fihom is-Silika Kristallina billi tuża Għodda Elettriċi tal-Idejn (Folja ta’ Ħidma 2.1.14d)</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għall-Użu tal-Ilma/tal-Additivi fuq it-Toroq jew Uċuh Miftuħa biex jitnaqqsu l-Livelli tat-Trab </a:t>
            </a:r>
            <a:r>
              <a:rPr lang="en-IN" sz="1600" b="0" i="0" strike="noStrike" cap="none" spc="0" baseline="0" dirty="0" smtClean="0">
                <a:solidFill>
                  <a:srgbClr val="000000"/>
                </a:solidFill>
                <a:effectLst/>
                <a:latin typeface="Helvetica"/>
                <a:ea typeface="Helvetica"/>
                <a:cs typeface="Helvetica"/>
                <a:hlinkClick r:id="rId7" history="0"/>
              </a:rPr>
              <a:t/>
            </a:r>
            <a:br>
              <a:rPr lang="en-IN" sz="1600" b="0" i="0" strike="noStrike" cap="none" spc="0" baseline="0" dirty="0" smtClean="0">
                <a:solidFill>
                  <a:srgbClr val="000000"/>
                </a:solidFill>
                <a:effectLst/>
                <a:latin typeface="Helvetica"/>
                <a:ea typeface="Helvetica"/>
                <a:cs typeface="Helvetica"/>
                <a:hlinkClick r:id="rId7" history="0"/>
              </a:rPr>
            </a:br>
            <a:r>
              <a:rPr lang="mt" sz="1600" b="0" i="0" strike="noStrike" cap="none" spc="0" baseline="0" dirty="0" smtClean="0">
                <a:solidFill>
                  <a:srgbClr val="000000"/>
                </a:solidFill>
                <a:effectLst/>
                <a:latin typeface="Helvetica"/>
                <a:ea typeface="Helvetica"/>
                <a:cs typeface="Helvetica"/>
                <a:hlinkClick r:id="rId7" history="0"/>
              </a:rPr>
              <a:t>(</a:t>
            </a:r>
            <a:r>
              <a:rPr lang="mt" sz="1600" b="0" i="0" strike="noStrike" cap="none" spc="0" baseline="0" dirty="0">
                <a:solidFill>
                  <a:srgbClr val="000000"/>
                </a:solidFill>
                <a:effectLst/>
                <a:latin typeface="Helvetica"/>
                <a:ea typeface="Helvetica"/>
                <a:cs typeface="Helvetica"/>
                <a:hlinkClick r:id="rId7" history="0"/>
              </a:rPr>
              <a:t>Folja ta’ Ħidma 2.2.27)</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għas-Suppressjoni tat-Trab Assistita bl-Ilma (Folja ta’ Ħidma 2.2.35)</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għall-Proċessi Mxarrba ta’ Tqattigħ għall-Unitajiet tal-Ġebel, Ġebel Agglomerat u Naturali </a:t>
            </a:r>
            <a:r>
              <a:rPr lang="en-IN" sz="1600" b="0" i="0" strike="noStrike" cap="none" spc="0" baseline="0" dirty="0" smtClean="0">
                <a:solidFill>
                  <a:srgbClr val="000000"/>
                </a:solidFill>
                <a:effectLst/>
                <a:latin typeface="Helvetica"/>
                <a:ea typeface="Helvetica"/>
                <a:cs typeface="Helvetica"/>
                <a:hlinkClick r:id="rId7" history="0"/>
              </a:rPr>
              <a:t/>
            </a:r>
            <a:br>
              <a:rPr lang="en-IN" sz="1600" b="0" i="0" strike="noStrike" cap="none" spc="0" baseline="0" dirty="0" smtClean="0">
                <a:solidFill>
                  <a:srgbClr val="000000"/>
                </a:solidFill>
                <a:effectLst/>
                <a:latin typeface="Helvetica"/>
                <a:ea typeface="Helvetica"/>
                <a:cs typeface="Helvetica"/>
                <a:hlinkClick r:id="rId7" history="0"/>
              </a:rPr>
            </a:br>
            <a:r>
              <a:rPr lang="mt" sz="1600" b="0" i="0" strike="noStrike" cap="none" spc="0" baseline="0" dirty="0" smtClean="0">
                <a:solidFill>
                  <a:srgbClr val="000000"/>
                </a:solidFill>
                <a:effectLst/>
                <a:latin typeface="Helvetica"/>
                <a:ea typeface="Helvetica"/>
                <a:cs typeface="Helvetica"/>
                <a:hlinkClick r:id="rId7" history="0"/>
              </a:rPr>
              <a:t>(</a:t>
            </a:r>
            <a:r>
              <a:rPr lang="mt" sz="1600" b="0" i="0" strike="noStrike" cap="none" spc="0" baseline="0" dirty="0">
                <a:solidFill>
                  <a:srgbClr val="000000"/>
                </a:solidFill>
                <a:effectLst/>
                <a:latin typeface="Helvetica"/>
                <a:ea typeface="Helvetica"/>
                <a:cs typeface="Helvetica"/>
                <a:hlinkClick r:id="rId7" history="0"/>
              </a:rPr>
              <a:t>Folja ta’ Ħidma 2.2.42)</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d8ecf516-e360-4672-81b9-68723bedb71f"/>
    <ds:schemaRef ds:uri="http://schemas.microsoft.com/office/infopath/2007/PartnerControls"/>
    <ds:schemaRef ds:uri="http://schemas.microsoft.com/office/2006/documentManagement/types"/>
    <ds:schemaRef ds:uri="http://schemas.microsoft.com/office/2006/metadata/properties"/>
    <ds:schemaRef ds:uri="http://purl.org/dc/terms/"/>
    <ds:schemaRef ds:uri="http://purl.org/dc/elements/1.1/"/>
    <ds:schemaRef ds:uri="6d9d7403-2d8c-4818-ae25-2c5629bc7330"/>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4245774-113E-4B66-8806-BF5E32E051E4}"/>
</file>

<file path=docProps/app.xml><?xml version="1.0" encoding="utf-8"?>
<Properties xmlns="http://schemas.openxmlformats.org/officeDocument/2006/extended-properties" xmlns:vt="http://schemas.openxmlformats.org/officeDocument/2006/docPropsVTypes">
  <TotalTime>43</TotalTime>
  <Words>893</Words>
  <Application>Microsoft Office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Bhavya</cp:lastModifiedBy>
  <cp:revision>40</cp:revision>
  <dcterms:created xsi:type="dcterms:W3CDTF">2020-01-29T17:43:15Z</dcterms:created>
  <dcterms:modified xsi:type="dcterms:W3CDTF">2022-09-28T12:55:09Z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