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4"/>
    <p:restoredTop sz="88873"/>
  </p:normalViewPr>
  <p:slideViewPr>
    <p:cSldViewPr snapToGrid="0" snapToObjects="1">
      <p:cViewPr varScale="1">
        <p:scale>
          <a:sx n="64" d="100"/>
          <a:sy n="64" d="100"/>
        </p:scale>
        <p:origin x="630"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6F60457-E851-D148-9610-8B8C19439D12}"/>
    <pc:docChg chg="modSld">
      <pc:chgData name="Samuel Davies" userId="4bb99b2c-4e56-4c10-ad8a-c1b2d904d94c" providerId="ADAL" clId="{76F60457-E851-D148-9610-8B8C19439D12}" dt="2020-12-09T21:34:38.054" v="5" actId="20577"/>
      <pc:docMkLst>
        <pc:docMk/>
      </pc:docMkLst>
      <pc:sldChg chg="modNotesTx">
        <pc:chgData name="Samuel Davies" userId="4bb99b2c-4e56-4c10-ad8a-c1b2d904d94c" providerId="ADAL" clId="{76F60457-E851-D148-9610-8B8C19439D12}" dt="2020-12-09T20:13:16.058" v="0" actId="20577"/>
        <pc:sldMkLst>
          <pc:docMk/>
          <pc:sldMk cId="178900945" sldId="272"/>
        </pc:sldMkLst>
      </pc:sldChg>
      <pc:sldChg chg="modSp mod">
        <pc:chgData name="Samuel Davies" userId="4bb99b2c-4e56-4c10-ad8a-c1b2d904d94c" providerId="ADAL" clId="{76F60457-E851-D148-9610-8B8C19439D12}" dt="2020-12-09T21:34:38.054" v="5" actId="20577"/>
        <pc:sldMkLst>
          <pc:docMk/>
          <pc:sldMk cId="3970954876" sldId="280"/>
        </pc:sldMkLst>
        <pc:spChg chg="mod">
          <ac:chgData name="Samuel Davies" userId="4bb99b2c-4e56-4c10-ad8a-c1b2d904d94c" providerId="ADAL" clId="{76F60457-E851-D148-9610-8B8C19439D12}" dt="2020-12-09T21:34:38.054" v="5" actId="20577"/>
          <ac:spMkLst>
            <pc:docMk/>
            <pc:sldMk cId="3970954876"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obsahuje informace o čištění a správné hygieně. Mějte na paměti, že před jakýmkoli procesem čištění je nutné provést hodnocení rizik, i když to se týká primárně managementu.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Když při různých pracovních aktivitách (řezání, drcení, pytlování apod.) vzniká křemičitý prach, vytvářejí se malé prašné fraktály. Pokud se patřičné procesy čištění zanedbávají, může se dýchatelný prach v uzavřeném prostoru udržet ve vzduchu několik dní a může představovat závažné riziko pro pracovníky.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Prach lze zvládat dvěma metodami čištění: suchou a mokrou.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Následující video ukazuje osvědčené postupy při čištění podlah. </a:t>
            </a:r>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200" b="0" i="0" strike="noStrike" cap="none" spc="0" baseline="0">
                <a:solidFill>
                  <a:srgbClr val="000000"/>
                </a:solidFill>
                <a:effectLst/>
                <a:latin typeface="Calibri"/>
                <a:ea typeface="Calibri"/>
                <a:cs typeface="Calibri"/>
              </a:rPr>
              <a:t>Alespoň jednou týdně kontrolujte, zda čisticí zařízení není poškozeno. U zařízení, které se používá nepřetržitě, budou zapotřebí častější kontroly. Je-li poškození viditelné, informujte o problému vedoucího pracoviště.</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Nepoužívejte suchý smeták ke smetání prachu v uzavřeném prostoru (viz obrázek).</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Nepoužívejte stačený vzduch, protože ten prach zase zvíří. Stlačený vzduch lze k odstranění prachu z pracovního oblečení používat jen se speciálním vybavením (např. ve vzduchových sprchách). </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Upozorňujeme, že vakuové čisticí systémy obecně nejsou vhodné pro čištění úniků vlhkých materiálů.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800" b="0" i="0" strike="noStrike" cap="none" spc="0" baseline="0">
                <a:solidFill>
                  <a:srgbClr val="000000"/>
                </a:solidFill>
                <a:effectLst/>
                <a:latin typeface="Calibri"/>
                <a:ea typeface="Calibri"/>
                <a:cs typeface="Calibri"/>
              </a:rPr>
              <a:t>Mokré čištění je obecně efektivnější, jelikož voda prach polapí a znemožňuje jeho zvíření.</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Je důležité přizpůsobit tlak vody příslušnému úkolu. U úniku velkého množství jemného, suchého, prašného materiálu je vhodnější použít jemné rozprašování. Silný proud vody by prach opět rozvířil. </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Při použití rozprašování a hadic zajistěte dostatečný odtok vody.</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VĚNOVANÉ OSVĚDČENÝM POSTUPŮM PŘI ČIŠTĚNÍ A HYGIENĚ</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0.tif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20.xml"/><Relationship Id="rId7" Type="http://schemas.openxmlformats.org/officeDocument/2006/relationships/image" Target="../media/image12.tif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9.xml"/><Relationship Id="rId7" Type="http://schemas.openxmlformats.org/officeDocument/2006/relationships/hyperlink" Target="https://guide.nepsi.eu/sheets" TargetMode="Externa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40.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cs" sz="3000" b="1" i="0" strike="noStrike" cap="none" spc="0" baseline="0" dirty="0">
                <a:solidFill>
                  <a:srgbClr val="FFFFFF"/>
                </a:solidFill>
                <a:effectLst/>
                <a:latin typeface="Helvetica"/>
                <a:ea typeface="Helvetica"/>
                <a:cs typeface="Helvetica"/>
              </a:rPr>
              <a:t>ŠKOLENÍ VĚNOVANÉ OSVĚDČENÝM POSTUPŮM PŘI ČIŠTĚNÍ A HYGIENĚ</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80174"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92988" cy="3682369"/>
          </a:xfrm>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Čisticí metody používané u procesů, při kterých může být generován dýchatelný krystalický oxid křemičitý</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pro čištění a správnou hygienu </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23A154CE-85D4-0443-9A7F-A5D764A5BF12}"/>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8873" r="-8878" b="-4"/>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Čištění a správná hygiena jsou jedním z pěti hlavních nástrojů k omezování prašnosti.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938349"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r>
              <a:rPr lang="cs" sz="3000" b="1" i="0" strike="noStrike" cap="none" spc="0" baseline="0" dirty="0">
                <a:solidFill>
                  <a:srgbClr val="F6A317"/>
                </a:solidFill>
                <a:effectLst/>
                <a:latin typeface="Helvetica"/>
                <a:ea typeface="Helvetica"/>
                <a:cs typeface="Helvetica"/>
              </a:rPr>
              <a:t>PROČ JSOU ČIŠTĚNÍ A SPRÁVNÁ HYGIENA DŮLEŽITÉ</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3137338"/>
            <a:ext cx="5815643" cy="2907706"/>
          </a:xfrm>
        </p:spPr>
        <p:txBody>
          <a:bodyPr/>
          <a:lstStyle/>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Dýchatelný prach (tj. prach, který může proniknout do plic) se ve vzduchu dokáže udržet několik dní.</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Pokud se usazený prach rozvíří, může zůstat ve vzduchu a být nebezpečný.</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Pravidelné čištění omezuje rizika na pracovním místě a zamezuje akumulaci prachu.</a:t>
            </a:r>
          </a:p>
          <a:p>
            <a:pPr>
              <a:lnSpc>
                <a:spcPts val="27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ČIŠTĚNÍ</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Existují dvě hlavní typy čištění, které odstraňují nebezpečný prach z pracoviště. Jsou to:</a:t>
            </a:r>
          </a:p>
          <a:p>
            <a:r>
              <a:rPr lang="cs" sz="1800" b="1" i="0" strike="noStrike" cap="none" spc="0" baseline="0" dirty="0">
                <a:solidFill>
                  <a:srgbClr val="000000"/>
                </a:solidFill>
                <a:effectLst/>
                <a:latin typeface="Helvetica"/>
                <a:ea typeface="Helvetica"/>
                <a:cs typeface="Helvetica"/>
              </a:rPr>
              <a:t>Suché metody čištění</a:t>
            </a:r>
          </a:p>
          <a:p>
            <a:pPr>
              <a:spcAft>
                <a:spcPts val="1000"/>
              </a:spcAft>
            </a:pPr>
            <a:r>
              <a:rPr lang="cs" sz="1800" b="0" i="0" strike="noStrike" cap="none" spc="0" baseline="0" dirty="0">
                <a:solidFill>
                  <a:srgbClr val="000000"/>
                </a:solidFill>
                <a:effectLst/>
                <a:latin typeface="Helvetica"/>
                <a:ea typeface="Helvetica"/>
                <a:cs typeface="Helvetica"/>
              </a:rPr>
              <a:t>Suché čištění obvykle využívá vakuum k odstranění suchého prachu z podlahy a ploch. </a:t>
            </a:r>
          </a:p>
          <a:p>
            <a:r>
              <a:rPr lang="cs" sz="1800" b="1" i="0" strike="noStrike" cap="none" spc="0" baseline="0" dirty="0">
                <a:solidFill>
                  <a:srgbClr val="000000"/>
                </a:solidFill>
                <a:effectLst/>
                <a:latin typeface="Helvetica"/>
                <a:ea typeface="Helvetica"/>
                <a:cs typeface="Helvetica"/>
              </a:rPr>
              <a:t>Mokré metody čištění</a:t>
            </a:r>
          </a:p>
          <a:p>
            <a:r>
              <a:rPr lang="cs" sz="1800" b="0" i="0" strike="noStrike" cap="none" spc="0" baseline="0" dirty="0">
                <a:solidFill>
                  <a:srgbClr val="000000"/>
                </a:solidFill>
                <a:effectLst/>
                <a:latin typeface="Helvetica"/>
                <a:ea typeface="Helvetica"/>
                <a:cs typeface="Helvetica"/>
              </a:rPr>
              <a:t>Mokré čištění může zahrnovat stírání, používání mokrého smetáku, hadic či rozprašování vody. Voda snižuje pravděpodobnost, že prach se během čištění zvíří.</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ČIŠTĚNÍ PODLAH</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057384"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Chcete-li zamezit zbytečné expozici vůči prachu, vždy používejte patřičné čisticí prostředky, pokud jsou k dispozici. </a:t>
            </a:r>
          </a:p>
          <a:p>
            <a:pPr>
              <a:lnSpc>
                <a:spcPts val="2700"/>
              </a:lnSpc>
            </a:pPr>
            <a:r>
              <a:rPr lang="cs" sz="1800" b="0" i="0" strike="noStrike" cap="none" spc="0" baseline="0" dirty="0">
                <a:solidFill>
                  <a:srgbClr val="000000"/>
                </a:solidFill>
                <a:effectLst/>
                <a:latin typeface="Helvetica"/>
                <a:ea typeface="Helvetica"/>
                <a:cs typeface="Helvetica"/>
              </a:rPr>
              <a:t>Toto video ukazuje nejvhodnější způsob, jak odstraňovat prach z podlahy.</a:t>
            </a:r>
          </a:p>
          <a:p>
            <a:pPr>
              <a:lnSpc>
                <a:spcPts val="2700"/>
              </a:lnSpc>
            </a:pPr>
            <a:r>
              <a:rPr lang="cs" sz="1800" b="0" i="0" strike="noStrike" cap="none" spc="0" baseline="0" dirty="0">
                <a:solidFill>
                  <a:srgbClr val="000000"/>
                </a:solidFill>
                <a:effectLst/>
                <a:latin typeface="Helvetica"/>
                <a:ea typeface="Helvetica"/>
                <a:cs typeface="Helvetica"/>
              </a:rPr>
              <a:t>(Spusťte video kliknutím.)</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SUCHÉ ČIŠTĚNÍ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646014" cy="3201832"/>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Mějte připravený plán, jak rychle a bezpečně řešit úniky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Zkontrolujte před čištěním, zda vysavač není poškozen. Oznamte závady.</a:t>
            </a:r>
          </a:p>
          <a:p>
            <a:pPr marL="285750" indent="-285750">
              <a:spcAft>
                <a:spcPts val="6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Zkontrolujte, zda není třeba vyměnit filtr ve vysavači</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Neuklízejte pomocí suchého smetáku či stlačeného vzduchu, protože prach se může zvířit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Neodstraňujte suchý prach z pracovního oblečení normální tryskou na stlačený vzduch.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7"/>
          <a:srcRect l="10814" r="10814"/>
          <a:stretch>
            <a:fillRect/>
          </a:stretch>
        </p:blipFill>
        <p:spPr>
          <a:prstGeom prst="rect">
            <a:avLst/>
          </a:prstGeom>
        </p:spPr>
      </p:pic>
      <p:pic>
        <p:nvPicPr>
          <p:cNvPr id="4" name="Graphic 3" descr="Close">
            <a:extLst>
              <a:ext uri="{FF2B5EF4-FFF2-40B4-BE49-F238E27FC236}">
                <a16:creationId xmlns:a16="http://schemas.microsoft.com/office/drawing/2014/main" id="{E9BAEE0D-4342-B040-9A67-F16E044B9CA7}"/>
              </a:ext>
            </a:extLst>
          </p:cNvPr>
          <p:cNvPicPr>
            <a:picLocks noChangeAspect="1"/>
          </p:cNvPicPr>
          <p:nvPr>
            <p:custDataLst>
              <p:tags r:id="rId4"/>
            </p:custDataLst>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MOKRÉ ČIŠTĚNÍ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843213"/>
            <a:ext cx="5639323" cy="3201832"/>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Mějte připravený plán, jak rychle a bezpečně řešit úniky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dostatečný přívod vody pro daný úkol</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potřebný tlak vody a její rozprašování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Při použití rozprašování vody a hadic ověřte, zda existuje vhodný odtok vody</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silný proud vody k odstranění hromádky suchého prachu. Účinnější bude rozprašování.</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119059" cy="850900"/>
          </a:xfrm>
        </p:spPr>
        <p:txBody>
          <a:bodyPr/>
          <a:lstStyle/>
          <a:p>
            <a:r>
              <a:rPr lang="cs" sz="3000" b="1" i="0" strike="noStrike" cap="none" spc="0" baseline="0" dirty="0">
                <a:solidFill>
                  <a:srgbClr val="F6A317"/>
                </a:solidFill>
                <a:effectLst/>
                <a:latin typeface="Helvetica"/>
                <a:ea typeface="Helvetica"/>
                <a:cs typeface="Helvetica"/>
              </a:rPr>
              <a:t>SPRÁVNÁ HYGIENA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Pravidelně si myjte ruce</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Než vstoupíte do jídelny, svlékněte si znečištěné oblečení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pravidelné čištění pracovních overalů</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Čisté a špinavé overaly ukládejte na určených místech</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Nekuřte na pracovišti</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Nejezte a nepijte na pracovních stanicích</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Nemíchejte čisté oblečení se špinavým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Neberte si špinavé overaly domů</a:t>
            </a:r>
          </a:p>
          <a:p>
            <a:pPr marL="285750" indent="-285750">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Co se týče čištění a správné hygieny, pamatujte si tyto zásady: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Používejte metodu čištění vhodnou pro příslušný úkol</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Před použitím zkontrolujte, zda je vybavení nepoškozené a zda správně funguje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Dbejte na dobrou osobní hygienu</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Nekuřte – kouření znásobuje nepříznivé dopady RCS na zdraví</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r>
              <a:rPr lang="cs" sz="3200" b="1" i="0" strike="noStrike" cap="none" spc="0" baseline="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148213"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čištění ploch a instalací (list 2.1.1a)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správnou hygienu (list 2.1.10)</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12"/>
</p:tagLst>
</file>

<file path=ppt/tags/tag9.xml><?xml version="1.0" encoding="utf-8"?>
<p:tagLst xmlns:a="http://schemas.openxmlformats.org/drawingml/2006/main" xmlns:r="http://schemas.openxmlformats.org/officeDocument/2006/relationships" xmlns:p="http://schemas.openxmlformats.org/presentationml/2006/main">
  <p:tag name="AS_UNIQUEID" val="5"/>
</p:tagLst>
</file>

<file path=ppt/tags/tag10.xml><?xml version="1.0" encoding="utf-8"?>
<p:tagLst xmlns:a="http://schemas.openxmlformats.org/drawingml/2006/main" xmlns:r="http://schemas.openxmlformats.org/officeDocument/2006/relationships" xmlns:p="http://schemas.openxmlformats.org/presentationml/2006/main">
  <p:tag name="AS_UNIQUEID" val="6"/>
</p:tagLst>
</file>

<file path=ppt/tags/tag11.xml><?xml version="1.0" encoding="utf-8"?>
<p:tagLst xmlns:a="http://schemas.openxmlformats.org/drawingml/2006/main" xmlns:r="http://schemas.openxmlformats.org/officeDocument/2006/relationships" xmlns:p="http://schemas.openxmlformats.org/presentationml/2006/main">
  <p:tag name="AS_UNIQUEID" val="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20"/>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16"/>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9"/>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2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7"/>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33"/>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45"/>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41"/>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54"/>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ags/tag43.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1237</Words>
  <Application>Microsoft Office PowerPoint</Application>
  <PresentationFormat>Widescreen</PresentationFormat>
  <Paragraphs>123</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29</cp:revision>
  <dcterms:created xsi:type="dcterms:W3CDTF">2020-06-24T14:35:04Z</dcterms:created>
  <dcterms:modified xsi:type="dcterms:W3CDTF">2022-09-12T12:54:25Z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