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4"/>
    <p:restoredTop sz="88873"/>
  </p:normalViewPr>
  <p:slideViewPr>
    <p:cSldViewPr snapToGrid="0" snapToObjects="1">
      <p:cViewPr varScale="1">
        <p:scale>
          <a:sx n="102" d="100"/>
          <a:sy n="102" d="100"/>
        </p:scale>
        <p:origin x="456" y="11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76F60457-E851-D148-9610-8B8C19439D12}"/>
    <pc:docChg chg="modSld">
      <pc:chgData name="Samuel Davies" userId="4bb99b2c-4e56-4c10-ad8a-c1b2d904d94c" providerId="ADAL" clId="{76F60457-E851-D148-9610-8B8C19439D12}" dt="2020-12-09T21:34:38.054" v="5" actId="20577"/>
      <pc:docMkLst>
        <pc:docMk/>
      </pc:docMkLst>
      <pc:sldChg chg="modNotesTx">
        <pc:chgData name="Samuel Davies" userId="4bb99b2c-4e56-4c10-ad8a-c1b2d904d94c" providerId="ADAL" clId="{76F60457-E851-D148-9610-8B8C19439D12}" dt="2020-12-09T20:13:16.058" v="0" actId="20577"/>
        <pc:sldMkLst>
          <pc:docMk/>
          <pc:sldMk cId="178900945" sldId="272"/>
        </pc:sldMkLst>
      </pc:sldChg>
      <pc:sldChg chg="modSp mod">
        <pc:chgData name="Samuel Davies" userId="4bb99b2c-4e56-4c10-ad8a-c1b2d904d94c" providerId="ADAL" clId="{76F60457-E851-D148-9610-8B8C19439D12}" dt="2020-12-09T21:34:38.054" v="5" actId="20577"/>
        <pc:sldMkLst>
          <pc:docMk/>
          <pc:sldMk cId="3970954876" sldId="280"/>
        </pc:sldMkLst>
        <pc:spChg chg="mod">
          <ac:chgData name="Samuel Davies" userId="4bb99b2c-4e56-4c10-ad8a-c1b2d904d94c" providerId="ADAL" clId="{76F60457-E851-D148-9610-8B8C19439D12}" dt="2020-12-09T21:34:38.054" v="5" actId="20577"/>
          <ac:spMkLst>
            <pc:docMk/>
            <pc:sldMk cId="3970954876"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‹Nº›</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sobre limpieza y buena higiene. Recuerde que es necesaria una evaluación de riesgos antes de iniciar cualquier proceso de limpieza, aunque esto esta tarea es responsabilidad de dirección.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Cuando se genera polvo de sílice como resultado de diferentes actividades de trabajo (serrado, molido, ensacado, etc.), se crean diminutos fractales de polvo. Si no se realiza un proceso adecuado de limpieza, el polvo respirable puede permanecer en el aire en un recinto durante días, lo que supone un riesgo grave para los trabajadores.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El control de polvo puede conseguirse mediante los dos tipos de métodos de limpieza: limpieza en seco y limpieza en húmedo.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El siguiente vídeo muestra buenas prácticas relacionadas con la limpieza de suelos. </a:t>
            </a:r>
            <a:r>
              <a:rPr lang="es" sz="1200" b="0" i="0" strike="noStrike" cap="none" spc="0" baseline="0">
                <a:solidFill>
                  <a:srgbClr val="000000"/>
                </a:solidFill>
                <a:effectLst/>
                <a:latin typeface="Calibri"/>
                <a:ea typeface="Calibri"/>
                <a:cs typeface="Calibri"/>
              </a:rPr>
              <a:t>Al lado del vídeo puede encontrar un gráfico y una barra roja que ilustra la concentración de polvo en mg/m3.</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La medición de la concentración de polvo no es sobre la sílice cristalina, se basa en una medición semicuantitativa. Lo que es esencial no es el valor de la concentración de polvo, sino la diferencia relativa entre los niveles de exposición durante la práctica recomendada y otras prácticas.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200" b="0" i="0" strike="noStrike" cap="none" spc="0" baseline="0">
                <a:solidFill>
                  <a:srgbClr val="000000"/>
                </a:solidFill>
                <a:effectLst/>
                <a:latin typeface="Calibri"/>
                <a:ea typeface="Calibri"/>
                <a:cs typeface="Calibri"/>
              </a:rPr>
              <a:t>Antes de usar el equipo de limpieza, hacer una valoración visual del equipo buscando señales de daños al menos una vez a la semana. Se necesitarán comprobaciones más frecuentes del equipo si se usa constantemente. Si hay daños visibles, informar al jefe de planta sobre el problema.</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No usar un cepillo seco para barrer el polvo en un reciento cerrado (ver imagen).</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No usar aire comprimido, ya que puede mover el polvo y hacer que vuelva a circular por el aire. El uso de aire comprimido para eliminar el polvo de la ropa de trabajo debería realizarse solamente mediante equipos especializados y dedicados a esta tarea (por ejemplo, cabinas de ducha de aire). </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Tenga en cuenta que los sistemas de limpieza por aspiración no acostumbran a ser adecuados para limpiar los derrames de materiales húmedos.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800" b="0" i="0" strike="noStrike" cap="none" spc="0" baseline="0">
                <a:solidFill>
                  <a:srgbClr val="000000"/>
                </a:solidFill>
                <a:effectLst/>
                <a:latin typeface="Calibri"/>
                <a:ea typeface="Calibri"/>
                <a:cs typeface="Calibri"/>
              </a:rPr>
              <a:t>La limpieza en húmedo es más efectiva, ya que los métodos de limpieza en húmedo evitan que el polvo fino se libere en el aire atrapándolo en el agua.</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 importante ajustar la presión de salida del agua dependiendo de la tarea de limpieza que se deba realizar. Cuando se humedezcan derrames grandes de material de polvo fino y seco es  mejor utilizar un rociado suave. El uso de un chorro de agua provocará que el polvo vuelva a disiparse por el aire. </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Finalmente, al usar los procesos húmedos, asegúrese de que tiene a su disposición los sistemas de expulsión de agua del rociado y las mangueras.</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007531" y="429114"/>
            <a:ext cx="380981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LA LIMPIEZA Y LA BUENA HIGIENE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0.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19.xml"/><Relationship Id="rId7" Type="http://schemas.openxmlformats.org/officeDocument/2006/relationships/image" Target="../media/image12.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8062958"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LA LIMPIEZA Y LA BUENA HIGIENE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034729" y="351692"/>
            <a:ext cx="3805580"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637513" cy="3601153"/>
          </a:xfrm>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53342" cy="3682369"/>
          </a:xfrm>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tipos de métodos de limpieza que se usan durante los procesos en que se puede generar polvo de sílice cristalina respirable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Buenas prácticas para la limpieza y la buena higiene. </a:t>
            </a:r>
          </a:p>
          <a:p>
            <a:pPr marL="285750" indent="-285750">
              <a:lnSpc>
                <a:spcPct val="100000"/>
              </a:lnSpc>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lnSpc>
                <a:spcPct val="100000"/>
              </a:lnSpc>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0D830E2D-D2C6-390C-5496-64465E52E0B9}"/>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xmlns=""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La limpieza y buena higiene es una de las cinco principales técnicas de control de polvo.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249692"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b="0" i="0" strike="noStrike" cap="none" spc="0" baseline="0" dirty="0" smtClean="0">
                <a:solidFill>
                  <a:srgbClr val="000000"/>
                </a:solidFill>
                <a:effectLst/>
                <a:latin typeface="Calibri"/>
                <a:ea typeface="Calibri"/>
                <a:cs typeface="Calibri"/>
              </a:rPr>
              <a:t>la SCR </a:t>
            </a:r>
            <a:r>
              <a:rPr lang="es" sz="1200" b="0" i="0" strike="noStrike" cap="none" spc="0" baseline="0" dirty="0">
                <a:solidFill>
                  <a:srgbClr val="000000"/>
                </a:solidFill>
                <a:effectLst/>
                <a:latin typeface="Calibri"/>
                <a:ea typeface="Calibri"/>
                <a:cs typeface="Calibri"/>
              </a:rPr>
              <a:t>en origen, antes de que podamos estar expuestos, y sustituir el aire contaminado con aire limpio.</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a:t>
            </a:r>
            <a:r>
              <a:rPr lang="es" sz="1200" b="0" i="0" strike="noStrike" cap="none" spc="0" baseline="0" dirty="0" smtClean="0">
                <a:solidFill>
                  <a:srgbClr val="000000"/>
                </a:solidFill>
                <a:effectLst/>
                <a:latin typeface="Calibri"/>
                <a:ea typeface="Calibri"/>
                <a:cs typeface="Calibri"/>
              </a:rPr>
              <a:t>las </a:t>
            </a:r>
            <a:r>
              <a:rPr lang="es" sz="1200" b="0" i="0" strike="noStrike" cap="none" spc="0" baseline="0" dirty="0">
                <a:solidFill>
                  <a:srgbClr val="000000"/>
                </a:solidFill>
                <a:effectLst/>
                <a:latin typeface="Calibri"/>
                <a:ea typeface="Calibri"/>
                <a:cs typeface="Calibri"/>
              </a:rPr>
              <a:t>demás medidas de control son insuficientes para controlar los riesgos de exposición.</a:t>
            </a: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088251"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POR QUÉ SON IMPORTANTES LA LIMPIEZA Y LA BUENA HIGIENE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62925"/>
            <a:ext cx="5453624" cy="2882119"/>
          </a:xfrm>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polvo respirable (por ejemplo, el polvo susceptible de entrar en los pulmones), puede permanecer en el aire durante días.</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Cuando el polvo asentado se desplaza, puede resultar aerotransportado y peligroso.</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limpieza rutinaria reduce los riesgos en el lugar de trabajo y evita que se acumule el polvo.</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TIPOS DE LIMPIEZA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Hay dos tipos principales de tareas de limpieza que ayudan a eliminar el polvo peligroso del lugar de trabajo. Son los siguientes:</a:t>
            </a:r>
          </a:p>
          <a:p>
            <a:pPr>
              <a:lnSpc>
                <a:spcPts val="2400"/>
              </a:lnSpc>
            </a:pPr>
            <a:r>
              <a:rPr lang="es" sz="1800" b="1" i="0" strike="noStrike" cap="none" spc="0" baseline="0" dirty="0">
                <a:solidFill>
                  <a:srgbClr val="000000"/>
                </a:solidFill>
                <a:effectLst/>
                <a:latin typeface="Helvetica"/>
                <a:ea typeface="Helvetica"/>
                <a:cs typeface="Helvetica"/>
              </a:rPr>
              <a:t>Métodos de limpieza en seco</a:t>
            </a:r>
          </a:p>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La limpieza en seco acostumbra a implicar el uso de aspiración para eliminar el polvo seco de suelos </a:t>
            </a:r>
            <a:r>
              <a:rPr lang="es" sz="1800" b="0" i="0" strike="noStrike" cap="none" spc="0" baseline="0">
                <a:solidFill>
                  <a:srgbClr val="000000"/>
                </a:solidFill>
                <a:effectLst/>
                <a:latin typeface="Helvetica"/>
                <a:ea typeface="Helvetica"/>
                <a:cs typeface="Helvetica"/>
              </a:rPr>
              <a:t>y </a:t>
            </a:r>
            <a:r>
              <a:rPr lang="es" sz="1800" b="0" i="0" strike="noStrike" cap="none" spc="0" baseline="0" smtClean="0">
                <a:solidFill>
                  <a:srgbClr val="000000"/>
                </a:solidFill>
                <a:effectLst/>
                <a:latin typeface="Helvetica"/>
                <a:ea typeface="Helvetica"/>
                <a:cs typeface="Helvetica"/>
              </a:rPr>
              <a:t>superficies</a:t>
            </a:r>
            <a:r>
              <a:rPr lang="es" sz="1800" b="0" i="0" strike="noStrike" cap="none" spc="0" baseline="0" dirty="0">
                <a:solidFill>
                  <a:srgbClr val="000000"/>
                </a:solidFill>
                <a:effectLst/>
                <a:latin typeface="Helvetica"/>
                <a:ea typeface="Helvetica"/>
                <a:cs typeface="Helvetica"/>
              </a:rPr>
              <a:t>. </a:t>
            </a:r>
          </a:p>
          <a:p>
            <a:pPr>
              <a:lnSpc>
                <a:spcPts val="2400"/>
              </a:lnSpc>
            </a:pPr>
            <a:r>
              <a:rPr lang="es" sz="1800" b="1" i="0" strike="noStrike" cap="none" spc="0" baseline="0" dirty="0">
                <a:solidFill>
                  <a:srgbClr val="000000"/>
                </a:solidFill>
                <a:effectLst/>
                <a:latin typeface="Helvetica"/>
                <a:ea typeface="Helvetica"/>
                <a:cs typeface="Helvetica"/>
              </a:rPr>
              <a:t>Métodos de limpieza en húmedo</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Los métodos de limpieza en húmedo pueden comprender el fregado, uso de un cepillo húmedo o rociado con agua y mangueras. El agua ayuda a reducir la posibilidad de que el polvo se propague por el aire durante la limpieza.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LIMPIAR SUELOS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Para evitar la exposición innecesaria al polvo, use siempre los equipos apropiados de limpieza cuando estén disponibles. </a:t>
            </a:r>
          </a:p>
          <a:p>
            <a:pPr>
              <a:lnSpc>
                <a:spcPts val="2400"/>
              </a:lnSpc>
            </a:pPr>
            <a:r>
              <a:rPr lang="es" sz="1800" b="0" i="0" strike="noStrike" cap="none" spc="0" baseline="0" dirty="0">
                <a:solidFill>
                  <a:srgbClr val="000000"/>
                </a:solidFill>
                <a:effectLst/>
                <a:latin typeface="Helvetica"/>
                <a:ea typeface="Helvetica"/>
                <a:cs typeface="Helvetica"/>
              </a:rPr>
              <a:t>Este vídeo muestra el método de limpieza más apropiado para eliminar el polvo del suelo.</a:t>
            </a:r>
          </a:p>
          <a:p>
            <a:pPr>
              <a:lnSpc>
                <a:spcPts val="2400"/>
              </a:lnSpc>
            </a:pPr>
            <a:r>
              <a:rPr lang="es" sz="1800" b="0" i="0" strike="noStrike" cap="none" spc="0" baseline="0" dirty="0">
                <a:solidFill>
                  <a:srgbClr val="000000"/>
                </a:solidFill>
                <a:effectLst/>
                <a:latin typeface="Helvetica"/>
                <a:ea typeface="Helvetica"/>
                <a:cs typeface="Helvetica"/>
              </a:rPr>
              <a:t>(Haga clic para ver el vídeo)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5985275" cy="850900"/>
          </a:xfrm>
        </p:spPr>
        <p:txBody>
          <a:bodyPr/>
          <a:lstStyle/>
          <a:p>
            <a:r>
              <a:rPr lang="es" sz="3000" b="1" i="0" strike="noStrike" cap="none" spc="0" baseline="0" dirty="0">
                <a:solidFill>
                  <a:srgbClr val="F6A317"/>
                </a:solidFill>
                <a:effectLst/>
                <a:latin typeface="Helvetica"/>
                <a:ea typeface="Helvetica"/>
                <a:cs typeface="Helvetica"/>
              </a:rPr>
              <a:t>QUÉ HACER Y QUÉ NO HACER EN LA LIMPIEZA EN SECO</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843213"/>
            <a:ext cx="5453624" cy="3201832"/>
          </a:xfrm>
        </p:spPr>
        <p:txBody>
          <a:bodyPr/>
          <a:lstStyle/>
          <a:p>
            <a:r>
              <a:rPr lang="es" sz="15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Tener un plan para resolver los derrames de manera segura y rápida.</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Comprobar los equipos de aspiración antes de usarlos por si tienen algún daño. Avisar de cualquier defecto detectado.</a:t>
            </a:r>
          </a:p>
          <a:p>
            <a:pPr marL="285750" indent="-285750">
              <a:spcAft>
                <a:spcPts val="600"/>
              </a:spcAft>
              <a:buSzPct val="85000"/>
              <a:buFont typeface=".Apple Color Emoji UI"/>
              <a:buChar char="✅"/>
            </a:pPr>
            <a:r>
              <a:rPr lang="es" sz="1500" b="0" i="0" strike="noStrike" cap="none" spc="0" baseline="0" dirty="0">
                <a:solidFill>
                  <a:srgbClr val="000000"/>
                </a:solidFill>
                <a:effectLst/>
                <a:latin typeface="Helvetica"/>
                <a:ea typeface="Helvetica"/>
                <a:cs typeface="Helvetica"/>
              </a:rPr>
              <a:t>Comprobar si el filtro del aspirador debe ser reemplazado.</a:t>
            </a:r>
          </a:p>
          <a:p>
            <a:r>
              <a:rPr lang="es" sz="15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Limpiar con un cepillo seco o usando aire comprimido, lo cual puede hacer que el polvo se reparta por el aire.</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Usar un conducto o boca de aire comprimido para limpiar el polvo seco de la ropa de trabajo.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3359" r="10814"/>
          <a:stretch/>
        </p:blipFill>
        <p:spPr>
          <a:xfrm>
            <a:off x="6762518" y="1608138"/>
            <a:ext cx="5054831" cy="4437062"/>
          </a:xfrm>
          <a:prstGeom prst="rect">
            <a:avLst/>
          </a:prstGeom>
        </p:spPr>
      </p:pic>
      <p:pic>
        <p:nvPicPr>
          <p:cNvPr id="3" name="Graphic 2" descr="Close">
            <a:extLst>
              <a:ext uri="{FF2B5EF4-FFF2-40B4-BE49-F238E27FC236}">
                <a16:creationId xmlns:a16="http://schemas.microsoft.com/office/drawing/2014/main" id="{5D28CC67-2007-3111-004D-A6BE1BB0BDCC}"/>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8272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923359" cy="850900"/>
          </a:xfrm>
        </p:spPr>
        <p:txBody>
          <a:bodyPr/>
          <a:lstStyle/>
          <a:p>
            <a:r>
              <a:rPr lang="es" sz="3000" b="1" i="0" strike="noStrike" cap="none" spc="0" baseline="0" dirty="0">
                <a:solidFill>
                  <a:srgbClr val="F6A317"/>
                </a:solidFill>
                <a:effectLst/>
                <a:latin typeface="Helvetica"/>
                <a:ea typeface="Helvetica"/>
                <a:cs typeface="Helvetica"/>
              </a:rPr>
              <a:t>QUÉ HACER Y QUÉ NO HACER EN LA LIMPIEZA EN HÚMEDO</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843213"/>
            <a:ext cx="5683518" cy="3201832"/>
          </a:xfrm>
        </p:spPr>
        <p:txBody>
          <a:bodyPr/>
          <a:lstStyle/>
          <a:p>
            <a:r>
              <a:rPr lang="es" sz="15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Tener un plan para resolver los derrames de manera segura y rápida.</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Asegurarse de que el suministro de agua es apropiado y adecuado para la tarea a realizar.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Ajustar la presión de agua y el rociado según sea necesario para la tarea.</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Asegurar una expulsión de agua adecuada al usar rociado y mangueras.</a:t>
            </a:r>
          </a:p>
          <a:p>
            <a:r>
              <a:rPr lang="es" sz="15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Usar un chorro de agua abundante para limpiar acumulaciones de polvo seco. Un rociado será más efectivo.</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4678" r="450" b="739"/>
          <a:stretch/>
        </p:blipFill>
        <p:spPr>
          <a:xfrm>
            <a:off x="6865494" y="1640900"/>
            <a:ext cx="4951855" cy="4404299"/>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163202" cy="850900"/>
          </a:xfrm>
        </p:spPr>
        <p:txBody>
          <a:bodyPr/>
          <a:lstStyle/>
          <a:p>
            <a:r>
              <a:rPr lang="es" sz="3000" b="1" i="0" strike="noStrike" cap="none" spc="0" baseline="0" dirty="0">
                <a:solidFill>
                  <a:srgbClr val="F6A317"/>
                </a:solidFill>
                <a:effectLst/>
                <a:latin typeface="Helvetica"/>
                <a:ea typeface="Helvetica"/>
                <a:cs typeface="Helvetica"/>
              </a:rPr>
              <a:t>QUÉ HACER Y QUÉ NO HACER PARA UNA BUENA HIGIENE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041229" cy="3230407"/>
          </a:xfrm>
        </p:spPr>
        <p:txBody>
          <a:bodyPr/>
          <a:lstStyle/>
          <a:p>
            <a:pPr>
              <a:spcBef>
                <a:spcPts val="800"/>
              </a:spcBef>
            </a:pPr>
            <a:r>
              <a:rPr lang="es" sz="1500" b="1" i="0" strike="noStrike" cap="none" spc="0" baseline="0" dirty="0">
                <a:solidFill>
                  <a:srgbClr val="000000"/>
                </a:solidFill>
                <a:effectLst/>
                <a:latin typeface="Helvetica"/>
                <a:ea typeface="Helvetica"/>
                <a:cs typeface="Helvetica"/>
              </a:rPr>
              <a:t>QUÉ HACER</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Lavarse las manos con regularidad.</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Quitarse la ropa sucia antes de entrar en una instalación destinada a la alimentación.</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Limpiar regularmente la ropa de trabajo.</a:t>
            </a:r>
          </a:p>
          <a:p>
            <a:pPr marL="285750" indent="-285750">
              <a:spcBef>
                <a:spcPts val="800"/>
              </a:spcBef>
              <a:spcAft>
                <a:spcPts val="1000"/>
              </a:spcAft>
              <a:buSzPct val="85000"/>
              <a:buFont typeface=".Apple Color Emoji UI"/>
              <a:buChar char="✅"/>
            </a:pPr>
            <a:r>
              <a:rPr lang="es" sz="1500" b="0" i="0" strike="noStrike" cap="none" spc="0" baseline="0" dirty="0">
                <a:solidFill>
                  <a:srgbClr val="000000"/>
                </a:solidFill>
                <a:effectLst/>
                <a:latin typeface="Helvetica"/>
                <a:ea typeface="Helvetica"/>
                <a:cs typeface="Helvetica"/>
              </a:rPr>
              <a:t>Usar las zonas de almacenaje designadas para guardar la ropa limpia y la ropa de trabajo sucia.</a:t>
            </a:r>
          </a:p>
          <a:p>
            <a:pPr>
              <a:spcBef>
                <a:spcPts val="800"/>
              </a:spcBef>
            </a:pPr>
            <a:r>
              <a:rPr lang="es" sz="1500" b="1" i="0" strike="noStrike" cap="none" spc="0" baseline="0" dirty="0">
                <a:solidFill>
                  <a:srgbClr val="000000"/>
                </a:solidFill>
                <a:effectLst/>
                <a:latin typeface="Helvetica"/>
                <a:ea typeface="Helvetica"/>
                <a:cs typeface="Helvetica"/>
              </a:rPr>
              <a:t>QUÉ NO HACER</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Fumar en el lugar de trabajo.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Almacenar o consumir comida y bebida en los puestos de trabajo.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Mezclar la ropa sucia con la ropa limpia.</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Llevarse a casa la ropa de trabajo sucia.</a:t>
            </a:r>
          </a:p>
          <a:p>
            <a:pPr marL="285750" indent="-285750">
              <a:spcBef>
                <a:spcPts val="800"/>
              </a:spcBef>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b="0" i="0" strike="noStrike" cap="none" spc="0" baseline="0" dirty="0" smtClean="0">
                <a:solidFill>
                  <a:srgbClr val="000000"/>
                </a:solidFill>
                <a:effectLst/>
                <a:latin typeface="Helvetica"/>
                <a:ea typeface="Helvetica"/>
                <a:cs typeface="Helvetica"/>
              </a:rPr>
              <a:t>Cambiar </a:t>
            </a:r>
            <a:r>
              <a:rPr lang="es" sz="1800" b="0" i="0" strike="noStrike" cap="none" spc="0" baseline="0" dirty="0">
                <a:solidFill>
                  <a:srgbClr val="000000"/>
                </a:solidFill>
                <a:effectLst/>
                <a:latin typeface="Helvetica"/>
                <a:ea typeface="Helvetica"/>
                <a:cs typeface="Helvetica"/>
              </a:rPr>
              <a:t>imagen &gt; </a:t>
            </a:r>
            <a:r>
              <a:rPr lang="es" sz="1800" b="0" i="0" strike="noStrike" cap="none" spc="0" baseline="0" dirty="0" smtClean="0">
                <a:solidFill>
                  <a:srgbClr val="000000"/>
                </a:solidFill>
                <a:effectLst/>
                <a:latin typeface="Helvetica"/>
                <a:ea typeface="Helvetica"/>
                <a:cs typeface="Helvetica"/>
              </a:rPr>
              <a:t>Desde</a:t>
            </a:r>
            <a:r>
              <a:rPr lang="es" sz="1800" b="0" i="0" strike="noStrike" cap="none" spc="0" dirty="0" smtClean="0">
                <a:solidFill>
                  <a:srgbClr val="000000"/>
                </a:solidFill>
                <a:effectLst/>
                <a:latin typeface="Helvetica"/>
                <a:ea typeface="Helvetica"/>
                <a:cs typeface="Helvetica"/>
              </a:rPr>
              <a:t> </a:t>
            </a:r>
            <a:r>
              <a:rPr lang="es" sz="1800" b="0" i="0" strike="noStrike" cap="none" spc="0" baseline="0" dirty="0" smtClean="0">
                <a:solidFill>
                  <a:srgbClr val="000000"/>
                </a:solidFill>
                <a:effectLst/>
                <a:latin typeface="Helvetica"/>
                <a:ea typeface="Helvetica"/>
                <a:cs typeface="Helvetica"/>
              </a:rPr>
              <a:t>el </a:t>
            </a:r>
            <a:r>
              <a:rPr lang="es" sz="1800" b="0" i="0" strike="noStrike" cap="none" spc="0" baseline="0" dirty="0">
                <a:solidFill>
                  <a:srgbClr val="000000"/>
                </a:solidFill>
                <a:effectLst/>
                <a:latin typeface="Helvetica"/>
                <a:ea typeface="Helvetica"/>
                <a:cs typeface="Helvetica"/>
              </a:rPr>
              <a:t>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Al realizar la limpieza y llevar a cabo una buena higiene,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Usar el método de limpieza adecuado para la tarea que se realiza.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Comprobar que el equipo no está dañado y funciona correctamente antes de su uso.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Practicar una buena higiene personal.</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Evitar fumar. Fumar incrementa los efectos negativos para la salud de la SCR.</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9101274"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la Limpieza de </a:t>
            </a:r>
            <a:r>
              <a:rPr lang="es" sz="1600" b="0" i="0" strike="noStrike" cap="none" spc="0" baseline="0" dirty="0" smtClean="0">
                <a:solidFill>
                  <a:srgbClr val="000000"/>
                </a:solidFill>
                <a:effectLst/>
                <a:latin typeface="Helvetica"/>
                <a:ea typeface="Helvetica"/>
                <a:cs typeface="Helvetica"/>
                <a:hlinkClick r:id="rId7" history="0"/>
              </a:rPr>
              <a:t>superficies </a:t>
            </a:r>
            <a:r>
              <a:rPr lang="es" sz="1600" b="0" i="0" strike="noStrike" cap="none" spc="0" baseline="0" dirty="0">
                <a:solidFill>
                  <a:srgbClr val="000000"/>
                </a:solidFill>
                <a:effectLst/>
                <a:latin typeface="Helvetica"/>
                <a:ea typeface="Helvetica"/>
                <a:cs typeface="Helvetica"/>
                <a:hlinkClick r:id="rId7" history="0"/>
              </a:rPr>
              <a:t>e instalaciones.</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una Buena higiene (Hoja de tareas 2.1.10).</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8"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9" history="0"/>
              </a:rPr>
              <a:t>Guía NEPSI para pymes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10"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4EB435AE-9339-496A-A287-D66D2C86A6E2}"/>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TotalTime>
  <Words>1732</Words>
  <Application>Microsoft Office PowerPoint</Application>
  <PresentationFormat>Panorámica</PresentationFormat>
  <Paragraphs>122</Paragraphs>
  <Slides>15</Slides>
  <Notes>14</Notes>
  <HiddenSlides>1</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Usuario de Windows</cp:lastModifiedBy>
  <cp:revision>38</cp:revision>
  <dcterms:created xsi:type="dcterms:W3CDTF">2020-06-24T14:35:04Z</dcterms:created>
  <dcterms:modified xsi:type="dcterms:W3CDTF">2022-09-19T14:42:42Z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