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54AB38-9132-45A6-9A5D-CA2D7DA9C6CB}" v="34" dt="2022-09-22T23:44:17.195"/>
    <p1510:client id="{76F60457-E851-D148-9610-8B8C19439D12}" v="2" dt="2020-12-09T20:13:12.592"/>
    <p1510:client id="{EA752EA2-3098-4EFB-B717-876F20D4F729}" v="7" dt="2022-09-23T08:44:34.8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4"/>
    <p:restoredTop sz="91168" autoAdjust="0"/>
  </p:normalViewPr>
  <p:slideViewPr>
    <p:cSldViewPr snapToGrid="0" snapToObjects="1">
      <p:cViewPr varScale="1">
        <p:scale>
          <a:sx n="57" d="100"/>
          <a:sy n="57" d="100"/>
        </p:scale>
        <p:origin x="688" y="5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ni Condò" userId="5cb635cf050d7968" providerId="Windows Live" clId="Web-{6D54AB38-9132-45A6-9A5D-CA2D7DA9C6CB}"/>
    <pc:docChg chg="modSld">
      <pc:chgData name="Nanni Condò" userId="5cb635cf050d7968" providerId="Windows Live" clId="Web-{6D54AB38-9132-45A6-9A5D-CA2D7DA9C6CB}" dt="2022-09-22T23:44:17.195" v="31" actId="20577"/>
      <pc:docMkLst>
        <pc:docMk/>
      </pc:docMkLst>
      <pc:sldChg chg="modSp">
        <pc:chgData name="Nanni Condò" userId="5cb635cf050d7968" providerId="Windows Live" clId="Web-{6D54AB38-9132-45A6-9A5D-CA2D7DA9C6CB}" dt="2022-09-22T23:41:29.909" v="9" actId="20577"/>
        <pc:sldMkLst>
          <pc:docMk/>
          <pc:sldMk cId="455197316" sldId="261"/>
        </pc:sldMkLst>
        <pc:spChg chg="mod">
          <ac:chgData name="Nanni Condò" userId="5cb635cf050d7968" providerId="Windows Live" clId="Web-{6D54AB38-9132-45A6-9A5D-CA2D7DA9C6CB}" dt="2022-09-22T23:41:29.909" v="9" actId="20577"/>
          <ac:spMkLst>
            <pc:docMk/>
            <pc:sldMk cId="455197316" sldId="261"/>
            <ac:spMk id="3" creationId="{A2A116B4-2106-0947-A6DF-7DD749E593A5}"/>
          </ac:spMkLst>
        </pc:spChg>
      </pc:sldChg>
      <pc:sldChg chg="modSp">
        <pc:chgData name="Nanni Condò" userId="5cb635cf050d7968" providerId="Windows Live" clId="Web-{6D54AB38-9132-45A6-9A5D-CA2D7DA9C6CB}" dt="2022-09-22T23:44:17.195" v="31" actId="20577"/>
        <pc:sldMkLst>
          <pc:docMk/>
          <pc:sldMk cId="1534901246" sldId="268"/>
        </pc:sldMkLst>
        <pc:spChg chg="mod">
          <ac:chgData name="Nanni Condò" userId="5cb635cf050d7968" providerId="Windows Live" clId="Web-{6D54AB38-9132-45A6-9A5D-CA2D7DA9C6CB}" dt="2022-09-22T23:44:17.195" v="31" actId="20577"/>
          <ac:spMkLst>
            <pc:docMk/>
            <pc:sldMk cId="1534901246" sldId="268"/>
            <ac:spMk id="3" creationId="{D02FD246-F495-D545-93DD-1087536EA9F3}"/>
          </ac:spMkLst>
        </pc:spChg>
      </pc:sldChg>
      <pc:sldChg chg="modSp">
        <pc:chgData name="Nanni Condò" userId="5cb635cf050d7968" providerId="Windows Live" clId="Web-{6D54AB38-9132-45A6-9A5D-CA2D7DA9C6CB}" dt="2022-09-22T23:40:24.334" v="6" actId="20577"/>
        <pc:sldMkLst>
          <pc:docMk/>
          <pc:sldMk cId="900493844" sldId="277"/>
        </pc:sldMkLst>
        <pc:spChg chg="mod">
          <ac:chgData name="Nanni Condò" userId="5cb635cf050d7968" providerId="Windows Live" clId="Web-{6D54AB38-9132-45A6-9A5D-CA2D7DA9C6CB}" dt="2022-09-22T23:40:24.334" v="6" actId="20577"/>
          <ac:spMkLst>
            <pc:docMk/>
            <pc:sldMk cId="900493844" sldId="277"/>
            <ac:spMk id="2" creationId="{7365DD5F-04E6-6D4E-A885-E2746522BBFE}"/>
          </ac:spMkLst>
        </pc:spChg>
      </pc:sldChg>
      <pc:sldChg chg="modSp">
        <pc:chgData name="Nanni Condò" userId="5cb635cf050d7968" providerId="Windows Live" clId="Web-{6D54AB38-9132-45A6-9A5D-CA2D7DA9C6CB}" dt="2022-09-22T23:39:21.145" v="0" actId="20577"/>
        <pc:sldMkLst>
          <pc:docMk/>
          <pc:sldMk cId="3970954876" sldId="280"/>
        </pc:sldMkLst>
        <pc:spChg chg="mod">
          <ac:chgData name="Nanni Condò" userId="5cb635cf050d7968" providerId="Windows Live" clId="Web-{6D54AB38-9132-45A6-9A5D-CA2D7DA9C6CB}" dt="2022-09-22T23:39:21.145" v="0" actId="20577"/>
          <ac:spMkLst>
            <pc:docMk/>
            <pc:sldMk cId="3970954876" sldId="280"/>
            <ac:spMk id="3" creationId="{778F63C9-1C70-4F4D-9234-7DEE4FC33B21}"/>
          </ac:spMkLst>
        </pc:spChg>
      </pc:sldChg>
    </pc:docChg>
  </pc:docChgLst>
  <pc:docChgLst>
    <pc:chgData name="Nanni Condò" userId="5cb635cf050d7968" providerId="Windows Live" clId="Web-{EA752EA2-3098-4EFB-B717-876F20D4F729}"/>
    <pc:docChg chg="modSld">
      <pc:chgData name="Nanni Condò" userId="5cb635cf050d7968" providerId="Windows Live" clId="Web-{EA752EA2-3098-4EFB-B717-876F20D4F729}" dt="2022-09-23T08:44:34.870" v="6" actId="20577"/>
      <pc:docMkLst>
        <pc:docMk/>
      </pc:docMkLst>
      <pc:sldChg chg="modSp">
        <pc:chgData name="Nanni Condò" userId="5cb635cf050d7968" providerId="Windows Live" clId="Web-{EA752EA2-3098-4EFB-B717-876F20D4F729}" dt="2022-09-23T08:44:34.870" v="6" actId="20577"/>
        <pc:sldMkLst>
          <pc:docMk/>
          <pc:sldMk cId="3970954876" sldId="280"/>
        </pc:sldMkLst>
        <pc:spChg chg="mod">
          <ac:chgData name="Nanni Condò" userId="5cb635cf050d7968" providerId="Windows Live" clId="Web-{EA752EA2-3098-4EFB-B717-876F20D4F729}" dt="2022-09-23T08:44:34.870" v="6" actId="20577"/>
          <ac:spMkLst>
            <pc:docMk/>
            <pc:sldMk cId="3970954876" sldId="280"/>
            <ac:spMk id="3" creationId="{778F63C9-1C70-4F4D-9234-7DEE4FC33B21}"/>
          </ac:spMkLst>
        </pc:spChg>
      </pc:sldChg>
    </pc:docChg>
  </pc:docChgLst>
  <pc:docChgLst>
    <pc:chgData name="Samuel Davies" userId="4bb99b2c-4e56-4c10-ad8a-c1b2d904d94c" providerId="ADAL" clId="{76F60457-E851-D148-9610-8B8C19439D12}"/>
    <pc:docChg chg="modSld">
      <pc:chgData name="Samuel Davies" userId="4bb99b2c-4e56-4c10-ad8a-c1b2d904d94c" providerId="ADAL" clId="{76F60457-E851-D148-9610-8B8C19439D12}" dt="2020-12-09T21:34:38.054" v="5" actId="20577"/>
      <pc:docMkLst>
        <pc:docMk/>
      </pc:docMkLst>
      <pc:sldChg chg="modNotesTx">
        <pc:chgData name="Samuel Davies" userId="4bb99b2c-4e56-4c10-ad8a-c1b2d904d94c" providerId="ADAL" clId="{76F60457-E851-D148-9610-8B8C19439D12}" dt="2020-12-09T20:13:16.058" v="0" actId="20577"/>
        <pc:sldMkLst>
          <pc:docMk/>
          <pc:sldMk cId="178900945" sldId="272"/>
        </pc:sldMkLst>
      </pc:sldChg>
      <pc:sldChg chg="modSp mod">
        <pc:chgData name="Samuel Davies" userId="4bb99b2c-4e56-4c10-ad8a-c1b2d904d94c" providerId="ADAL" clId="{76F60457-E851-D148-9610-8B8C19439D12}" dt="2020-12-09T21:34:38.054" v="5" actId="20577"/>
        <pc:sldMkLst>
          <pc:docMk/>
          <pc:sldMk cId="3970954876" sldId="280"/>
        </pc:sldMkLst>
        <pc:spChg chg="mod">
          <ac:chgData name="Samuel Davies" userId="4bb99b2c-4e56-4c10-ad8a-c1b2d904d94c" providerId="ADAL" clId="{76F60457-E851-D148-9610-8B8C19439D12}" dt="2020-12-09T21:34:38.054" v="5" actId="20577"/>
          <ac:spMkLst>
            <pc:docMk/>
            <pc:sldMk cId="3970954876" sldId="280"/>
            <ac:spMk id="3" creationId="{778F63C9-1C70-4F4D-9234-7DEE4FC33B21}"/>
          </ac:spMkLst>
        </pc:spChg>
      </pc:sldChg>
    </pc:docChg>
  </pc:docChgLst>
  <pc:docChgLst>
    <pc:chgData name="Nanni Condò" userId="5cb635cf050d7968" providerId="Windows Live" clId="Web-{A919DFCE-6533-4682-83D8-C966A0869F2D}"/>
    <pc:docChg chg="modSld">
      <pc:chgData name="Nanni Condò" userId="5cb635cf050d7968" providerId="Windows Live" clId="Web-{A919DFCE-6533-4682-83D8-C966A0869F2D}" dt="2022-09-23T16:39:34.297" v="32"/>
      <pc:docMkLst>
        <pc:docMk/>
      </pc:docMkLst>
      <pc:sldChg chg="modNotes">
        <pc:chgData name="Nanni Condò" userId="5cb635cf050d7968" providerId="Windows Live" clId="Web-{A919DFCE-6533-4682-83D8-C966A0869F2D}" dt="2022-09-23T16:38:39.264" v="30"/>
        <pc:sldMkLst>
          <pc:docMk/>
          <pc:sldMk cId="455197316" sldId="261"/>
        </pc:sldMkLst>
      </pc:sldChg>
      <pc:sldChg chg="modNotes">
        <pc:chgData name="Nanni Condò" userId="5cb635cf050d7968" providerId="Windows Live" clId="Web-{A919DFCE-6533-4682-83D8-C966A0869F2D}" dt="2022-09-23T16:39:34.297" v="32"/>
        <pc:sldMkLst>
          <pc:docMk/>
          <pc:sldMk cId="1714167384" sldId="263"/>
        </pc:sldMkLst>
      </pc:sldChg>
      <pc:sldChg chg="modNotes">
        <pc:chgData name="Nanni Condò" userId="5cb635cf050d7968" providerId="Windows Live" clId="Web-{A919DFCE-6533-4682-83D8-C966A0869F2D}" dt="2022-09-23T16:36:27.383" v="2"/>
        <pc:sldMkLst>
          <pc:docMk/>
          <pc:sldMk cId="178900945"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endParaRPr lang="en-US" sz="1200" b="0" i="0" u="none" strike="noStrike" kern="120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Questo training fornisce informazioni </a:t>
            </a:r>
            <a:r>
              <a:rPr lang="it" dirty="0">
                <a:solidFill>
                  <a:srgbClr val="000000"/>
                </a:solidFill>
                <a:latin typeface="Calibri"/>
                <a:ea typeface="Calibri"/>
                <a:cs typeface="Calibri"/>
              </a:rPr>
              <a:t>sulla</a:t>
            </a:r>
            <a:r>
              <a:rPr lang="it" sz="1200" b="0" i="0" strike="noStrike" cap="none" spc="0" baseline="0" dirty="0">
                <a:solidFill>
                  <a:srgbClr val="000000"/>
                </a:solidFill>
                <a:effectLst/>
                <a:latin typeface="Calibri"/>
                <a:ea typeface="Calibri"/>
                <a:cs typeface="Calibri"/>
              </a:rPr>
              <a:t> pulizia e l’igiene. Occorre tenere presente che prima di iniziare qualsiasi processo di pulizia è necessaria una valutazione dei rischi, sebbene questa attività competa essenzialmente al datore di lavoro.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dirty="0">
                <a:solidFill>
                  <a:srgbClr val="000000"/>
                </a:solidFill>
                <a:latin typeface="Calibri"/>
                <a:ea typeface="Calibri"/>
                <a:cs typeface="Calibri"/>
              </a:rPr>
              <a:t>Nel corso delle varie</a:t>
            </a:r>
            <a:r>
              <a:rPr lang="it" sz="1800" b="0" i="0" strike="noStrike" cap="none" spc="0" baseline="0" dirty="0">
                <a:solidFill>
                  <a:srgbClr val="000000"/>
                </a:solidFill>
                <a:effectLst/>
                <a:latin typeface="Calibri"/>
                <a:ea typeface="Calibri"/>
                <a:cs typeface="Calibri"/>
              </a:rPr>
              <a:t> </a:t>
            </a:r>
            <a:r>
              <a:rPr lang="it" sz="1800" dirty="0">
                <a:solidFill>
                  <a:srgbClr val="000000"/>
                </a:solidFill>
                <a:latin typeface="Calibri"/>
                <a:ea typeface="Calibri"/>
                <a:cs typeface="Calibri"/>
              </a:rPr>
              <a:t>lavorazioni</a:t>
            </a:r>
            <a:r>
              <a:rPr lang="it" sz="1800" b="0" i="0" strike="noStrike" cap="none" spc="0" baseline="0" dirty="0">
                <a:solidFill>
                  <a:srgbClr val="000000"/>
                </a:solidFill>
                <a:effectLst/>
                <a:latin typeface="Calibri"/>
                <a:ea typeface="Calibri"/>
                <a:cs typeface="Calibri"/>
              </a:rPr>
              <a:t> (segatura, frantumazione, </a:t>
            </a:r>
            <a:r>
              <a:rPr lang="it" sz="1800" dirty="0">
                <a:solidFill>
                  <a:srgbClr val="000000"/>
                </a:solidFill>
                <a:latin typeface="Calibri"/>
                <a:ea typeface="Calibri"/>
                <a:cs typeface="Calibri"/>
              </a:rPr>
              <a:t>insaccamento</a:t>
            </a:r>
            <a:r>
              <a:rPr lang="it" sz="1800" b="0" i="0" strike="noStrike" cap="none" spc="0" baseline="0" dirty="0">
                <a:solidFill>
                  <a:srgbClr val="000000"/>
                </a:solidFill>
                <a:effectLst/>
                <a:latin typeface="Calibri"/>
                <a:ea typeface="Calibri"/>
                <a:cs typeface="Calibri"/>
              </a:rPr>
              <a:t>, ecc.) possono generarsi minuscoli frammenti di polvere di silice. Senza un adeguato processo di pulizia, la polvere respirabile può rimanere in sospensione nell’aria </a:t>
            </a:r>
            <a:r>
              <a:rPr lang="it" sz="1800" dirty="0">
                <a:solidFill>
                  <a:srgbClr val="000000"/>
                </a:solidFill>
                <a:latin typeface="Calibri"/>
                <a:ea typeface="Calibri"/>
                <a:cs typeface="Calibri"/>
              </a:rPr>
              <a:t>degli</a:t>
            </a:r>
            <a:r>
              <a:rPr lang="it" sz="1800" b="0" i="0" strike="noStrike" cap="none" spc="0" baseline="0" dirty="0">
                <a:solidFill>
                  <a:srgbClr val="000000"/>
                </a:solidFill>
                <a:effectLst/>
                <a:latin typeface="Calibri"/>
                <a:ea typeface="Calibri"/>
                <a:cs typeface="Calibri"/>
              </a:rPr>
              <a:t> ambienti chiusi</a:t>
            </a:r>
            <a:r>
              <a:rPr lang="it" sz="1800" dirty="0">
                <a:solidFill>
                  <a:srgbClr val="000000"/>
                </a:solidFill>
                <a:latin typeface="Calibri"/>
                <a:ea typeface="Calibri"/>
                <a:cs typeface="Calibri"/>
              </a:rPr>
              <a:t> per giorni</a:t>
            </a:r>
            <a:r>
              <a:rPr lang="it" sz="1800" b="0" i="0" strike="noStrike" cap="none" spc="0" baseline="0" dirty="0">
                <a:solidFill>
                  <a:srgbClr val="000000"/>
                </a:solidFill>
                <a:effectLst/>
                <a:latin typeface="Calibri"/>
                <a:ea typeface="Calibri"/>
                <a:cs typeface="Calibri"/>
              </a:rPr>
              <a:t>, con gravi rischi per chi ci lavora.</a:t>
            </a:r>
            <a:r>
              <a:rPr lang="it" sz="1800" dirty="0">
                <a:solidFill>
                  <a:srgbClr val="000000"/>
                </a:solidFill>
                <a:latin typeface="Calibri"/>
                <a:ea typeface="Calibri"/>
                <a:cs typeface="Calibri"/>
              </a:rPr>
              <a:t> </a:t>
            </a:r>
            <a:endParaRPr lang="it" sz="18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a:solidFill>
                  <a:srgbClr val="000000"/>
                </a:solidFill>
                <a:effectLst/>
                <a:latin typeface="Calibri"/>
                <a:ea typeface="Calibri"/>
                <a:cs typeface="Calibri"/>
              </a:rPr>
              <a:t>Il controllo delle polveri può essere ottenuto combinando i due metodi: la pulizia a secco e la pulizia a umido.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Il video che segue mostra le buone pratiche relative alla pulizia dei pavimenti. </a:t>
            </a:r>
            <a:r>
              <a:rPr lang="it" sz="1200" b="0" i="0" strike="noStrike" cap="none" spc="0" baseline="0">
                <a:solidFill>
                  <a:srgbClr val="000000"/>
                </a:solidFill>
                <a:effectLst/>
                <a:latin typeface="Calibri"/>
                <a:ea typeface="Calibri"/>
                <a:cs typeface="Calibri"/>
              </a:rPr>
              <a:t>Accanto all'immagine del video sono riportati un grafico e una barra rossa che illustrano la concentrazione di polvere in mg/m³.</a:t>
            </a:r>
          </a:p>
          <a:p>
            <a:endParaRPr lang="en-GB" sz="1200" b="0" i="0" u="none" strike="noStrike" kern="1200">
              <a:solidFill>
                <a:schemeClr val="tx1"/>
              </a:solidFill>
              <a:effectLst/>
              <a:latin typeface="+mn-lt"/>
              <a:ea typeface="+mn-ea"/>
              <a:cs typeface="+mn-cs"/>
            </a:endParaRPr>
          </a:p>
          <a:p>
            <a:r>
              <a:rPr lang="it" sz="1200" b="0" i="0" strike="noStrike" cap="none" spc="0" baseline="0">
                <a:solidFill>
                  <a:srgbClr val="000000"/>
                </a:solidFill>
                <a:effectLst/>
                <a:latin typeface="Calibri"/>
                <a:ea typeface="Calibri"/>
                <a:cs typeface="Calibri"/>
              </a:rPr>
              <a:t>La misurazione della concentrazione di polvere non riguarda la silice cristallina respirabile, ma si basa su una misurazione semiquantitativa. Ciò che più conta non è il valore della concentrazione di polvere, ma la differenza relativa tra i livelli di esposizione durante l’attività raccomandata e le altre attività.</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it" sz="1200" b="0" i="0" strike="noStrike" cap="none" spc="0" baseline="0" dirty="0">
                <a:solidFill>
                  <a:srgbClr val="000000"/>
                </a:solidFill>
                <a:effectLst/>
                <a:latin typeface="Calibri"/>
                <a:ea typeface="Calibri"/>
                <a:cs typeface="Calibri"/>
              </a:rPr>
              <a:t>Almeno una volta alla settimana, controllare visivamente che le attrezzature per la pulizia non presentino segni di danneggiamento, prima di iniziare la mansione. Procedere a controlli più frequenti nel caso di attrezzature di uso costante. Se il danno è visibile, informarne il responsabile in loco.</a:t>
            </a:r>
          </a:p>
          <a:p>
            <a:endParaRPr lang="en-GB" sz="1200" b="0" i="0" u="none" strike="noStrike" kern="120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Non utilizzare una spazzola a secco per spazzare la polvere in uno spazio chiuso (si veda immagine).</a:t>
            </a:r>
          </a:p>
          <a:p>
            <a:endParaRPr lang="en-GB" sz="1200" b="0" i="0" u="none" strike="noStrike" kern="120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Non utilizzare l'aria compressa per non smuovere la polvere disperdendola nuovamente nell’aria. L’uso di aria compressa per rimuovere la polvere dagli abiti da lavoro deve essere effettuato solo con attrezzature specificamente studiate per questo scopo (ad esempio cabine per docce ad aria).</a:t>
            </a:r>
            <a:r>
              <a:rPr lang="it" dirty="0">
                <a:solidFill>
                  <a:srgbClr val="000000"/>
                </a:solidFill>
                <a:latin typeface="Calibri"/>
                <a:ea typeface="Calibri"/>
                <a:cs typeface="Calibri"/>
              </a:rPr>
              <a:t> </a:t>
            </a:r>
            <a:endParaRPr lang="it" sz="1200" b="0" i="0" strike="noStrike" cap="none" spc="0" baseline="0" dirty="0">
              <a:solidFill>
                <a:srgbClr val="000000"/>
              </a:solidFill>
              <a:effectLst/>
              <a:latin typeface="Calibri"/>
              <a:ea typeface="Calibri"/>
              <a:cs typeface="Calibri"/>
            </a:endParaRPr>
          </a:p>
          <a:p>
            <a:endParaRPr lang="en-GB" sz="1200" b="0" i="0" u="none" strike="noStrike" kern="120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Da notare che in genere gli impianti aspirapolvere centralizzati non sono adatti a pulire le fuoriuscite di materiali umidi.</a:t>
            </a:r>
            <a:r>
              <a:rPr lang="it" dirty="0">
                <a:solidFill>
                  <a:srgbClr val="000000"/>
                </a:solidFill>
                <a:latin typeface="Calibri"/>
                <a:ea typeface="Calibri"/>
                <a:cs typeface="Calibri"/>
              </a:rPr>
              <a:t> </a:t>
            </a:r>
            <a:endParaRPr lang="it" sz="12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it-IT" sz="1800" b="0" i="0" strike="noStrike" cap="none" spc="0" baseline="0" dirty="0">
                <a:solidFill>
                  <a:srgbClr val="000000"/>
                </a:solidFill>
                <a:effectLst/>
                <a:latin typeface="Calibri"/>
                <a:ea typeface="Calibri"/>
                <a:cs typeface="Calibri"/>
              </a:rPr>
              <a:t>Generalmente, i metodi di pulizia a umido sono più efficaci, poiché intrappolano le polveri sottili nell’acqua evitando che si diffondano nell’aria.</a:t>
            </a:r>
          </a:p>
          <a:p>
            <a:endParaRPr lang="en-GB" sz="1200" b="0" i="0" u="none" strike="noStrike" kern="1200" dirty="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È importante regolare la pressione dell'acqua in base al tipo di pulizia da effettuare. Quando occorre bagnare consistenti fuoriuscite di materiali fini, asciutti e polverulenti, è meglio servirsi di un nebulizzatore. L'uso di un getto d'acqua a pressione provocherebbe la ricomparsa della polvere nell'aria. </a:t>
            </a:r>
          </a:p>
          <a:p>
            <a:endParaRPr lang="en-GB" sz="1200" b="0" i="0" u="none" strike="noStrike" kern="1200" dirty="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Infine, nei processi a umido che prevedono l’utilizzo di acqua a spruzzo o a getto, è indispensabile dotarsi di sistemi di drenaggio adeguati.</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a:solidFill>
                  <a:srgbClr val="F6A317"/>
                </a:solidFill>
                <a:effectLst/>
                <a:latin typeface="Helvetica"/>
                <a:ea typeface="Helvetica"/>
                <a:cs typeface="Helvetica"/>
              </a:rPr>
              <a:t>TRAINING SULLE BUONE PRATICHE PER LA PULIZIA E L'IGIENE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1.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tags" Target="../tags/tag19.xml"/><Relationship Id="rId7" Type="http://schemas.openxmlformats.org/officeDocument/2006/relationships/image" Target="../media/image12.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4.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5.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it" sz="3000" b="1" i="0" strike="noStrike" cap="none" spc="0" baseline="0" dirty="0">
                <a:solidFill>
                  <a:srgbClr val="FFFFFF"/>
                </a:solidFill>
                <a:effectLst/>
                <a:latin typeface="Helvetica"/>
                <a:ea typeface="Helvetica"/>
                <a:cs typeface="Helvetica"/>
              </a:rPr>
              <a:t>TRAINING SULLE BUONE PRATICHE PER LA PULIZIA E L'IGIENE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546123" y="351692"/>
            <a:ext cx="3294185"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a:t>PREMESSA PER I FORMATORI</a:t>
            </a:r>
            <a:endParaRPr lang="en-US" sz="30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endParaRPr lang="en-US" sz="1800" dirty="0"/>
          </a:p>
        </p:txBody>
      </p:sp>
    </p:spTree>
    <p:extLst>
      <p:ext uri="{BB962C8B-B14F-4D97-AF65-F5344CB8AC3E}">
        <p14:creationId xmlns:p14="http://schemas.microsoft.com/office/powerpoint/2010/main" val="397095487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endParaRPr lang="en-US" sz="1800" b="1" dirty="0"/>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vari metodi di pulizia utilizzati nelle aree dove potrebbero generarsi polveri contenenti silice cristallina respirabile (SCR)</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buone pratiche per la pulizia e l’igiene </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p>
        </p:txBody>
      </p:sp>
      <p:pic>
        <p:nvPicPr>
          <p:cNvPr id="4" name="Picture Placeholder 8" descr="Mop and bucket">
            <a:extLst>
              <a:ext uri="{FF2B5EF4-FFF2-40B4-BE49-F238E27FC236}">
                <a16:creationId xmlns:a16="http://schemas.microsoft.com/office/drawing/2014/main" id="{F337D195-96AA-21FB-ECD4-7C5975008BF5}"/>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7" y="1640901"/>
            <a:ext cx="5224462" cy="4437062"/>
          </a:xfrm>
          <a:prstGeom prst="rect">
            <a:avLst/>
          </a:prstGeo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dirty="0">
                <a:solidFill>
                  <a:srgbClr val="F6A317"/>
                </a:solidFill>
                <a:effectLst/>
                <a:latin typeface="Helvetica"/>
                <a:ea typeface="Helvetica"/>
                <a:cs typeface="Helvetica"/>
              </a:rPr>
              <a:t>TECNICHE </a:t>
            </a:r>
            <a:r>
              <a:rPr lang="it" sz="3000" dirty="0">
                <a:latin typeface="Helvetica"/>
                <a:ea typeface="Helvetica"/>
                <a:cs typeface="Helvetica"/>
              </a:rPr>
              <a:t>PER IL CONTROLLO</a:t>
            </a:r>
            <a:r>
              <a:rPr lang="it" sz="3000" b="1" i="0" strike="noStrike" cap="none" spc="0" baseline="0" dirty="0">
                <a:solidFill>
                  <a:srgbClr val="F6A317"/>
                </a:solidFill>
                <a:effectLst/>
                <a:latin typeface="Helvetica"/>
                <a:ea typeface="Helvetica"/>
                <a:cs typeface="Helvetica"/>
              </a:rPr>
              <a:t> DELLE POLVERI</a:t>
            </a:r>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070855"/>
            <a:ext cx="4387796" cy="2590690"/>
          </a:xfrm>
        </p:spPr>
        <p:txBody>
          <a:bodyPr/>
          <a:lstStyle/>
          <a:p>
            <a:pPr>
              <a:lnSpc>
                <a:spcPts val="2700"/>
              </a:lnSpc>
            </a:pPr>
            <a:r>
              <a:rPr lang="it" sz="1800" b="0" i="0" strike="noStrike" cap="none" spc="0" baseline="0" dirty="0">
                <a:solidFill>
                  <a:srgbClr val="000000"/>
                </a:solidFill>
                <a:effectLst/>
                <a:latin typeface="Helvetica"/>
                <a:ea typeface="Helvetica"/>
                <a:cs typeface="Helvetica"/>
              </a:rPr>
              <a:t>La pulizia e l’igiene rientrano tra le cinque principali tecniche per il controllo delle polveri.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3"/>
            <a:ext cx="2279672"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Questa attività può generare molta polvere</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r>
              <a:rPr lang="it" sz="3000" b="1" i="0" strike="noStrike" cap="none" spc="0" baseline="0" dirty="0">
                <a:solidFill>
                  <a:srgbClr val="F6A317"/>
                </a:solidFill>
                <a:effectLst/>
                <a:latin typeface="Helvetica"/>
                <a:ea typeface="Helvetica"/>
                <a:cs typeface="Helvetica"/>
              </a:rPr>
              <a:t>PERCHÉ PULIZIA E IGIENE SONO IMPORTANTI</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lIns="91440" tIns="45720" rIns="91440" bIns="45720" anchor="t"/>
          <a:lstStyle/>
          <a:p>
            <a:pPr marL="285750" indent="-28575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polveri respirabili (cioè quelle in grado di penetrare nei polmoni) possono rimanere nell'aria per giorni.</a:t>
            </a:r>
          </a:p>
          <a:p>
            <a:pPr marL="285750" indent="-28575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Quando le polveri </a:t>
            </a:r>
            <a:r>
              <a:rPr lang="it" sz="1800" dirty="0">
                <a:solidFill>
                  <a:srgbClr val="000000"/>
                </a:solidFill>
                <a:latin typeface="Helvetica"/>
                <a:ea typeface="Helvetica"/>
                <a:cs typeface="Helvetica"/>
              </a:rPr>
              <a:t>depositate</a:t>
            </a:r>
            <a:r>
              <a:rPr lang="it" sz="1800" b="0" i="0" strike="noStrike" cap="none" spc="0" baseline="0" dirty="0">
                <a:solidFill>
                  <a:srgbClr val="000000"/>
                </a:solidFill>
                <a:effectLst/>
                <a:latin typeface="Helvetica"/>
                <a:ea typeface="Helvetica"/>
                <a:cs typeface="Helvetica"/>
              </a:rPr>
              <a:t> sulle superfici vengono smosse, possono diffondersi nell'aria e diventare un pericolo.</a:t>
            </a:r>
          </a:p>
          <a:p>
            <a:pPr marL="285750" indent="-28575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La pulizia sistematica riduce i rischi nelle aree di lavoro e impedisce l'accumulo di polveri.</a:t>
            </a:r>
          </a:p>
          <a:p>
            <a:pPr>
              <a:lnSpc>
                <a:spcPts val="27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TIPOLOGIE DI PULIZIA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spcAft>
                <a:spcPts val="1000"/>
              </a:spcAft>
            </a:pPr>
            <a:r>
              <a:rPr lang="it" sz="1800" b="0" i="0" strike="noStrike" cap="none" spc="0" baseline="0" dirty="0">
                <a:solidFill>
                  <a:srgbClr val="000000"/>
                </a:solidFill>
                <a:effectLst/>
                <a:latin typeface="Helvetica"/>
                <a:ea typeface="Helvetica"/>
                <a:cs typeface="Helvetica"/>
              </a:rPr>
              <a:t>Sono due i principali metodi di pulizia per rimuovere le polveri pericolose dalle aree di lavoro. Ecco quali:</a:t>
            </a:r>
          </a:p>
          <a:p>
            <a:r>
              <a:rPr lang="it" sz="1800" b="1" i="0" strike="noStrike" cap="none" spc="0" baseline="0" dirty="0">
                <a:solidFill>
                  <a:srgbClr val="000000"/>
                </a:solidFill>
                <a:effectLst/>
                <a:latin typeface="Helvetica"/>
                <a:ea typeface="Helvetica"/>
                <a:cs typeface="Helvetica"/>
              </a:rPr>
              <a:t>Pulizia a secco</a:t>
            </a:r>
          </a:p>
          <a:p>
            <a:pPr>
              <a:spcAft>
                <a:spcPts val="1000"/>
              </a:spcAft>
            </a:pPr>
            <a:r>
              <a:rPr lang="it" sz="1800" b="0" i="0" strike="noStrike" cap="none" spc="0" baseline="0" dirty="0">
                <a:solidFill>
                  <a:srgbClr val="000000"/>
                </a:solidFill>
                <a:effectLst/>
                <a:latin typeface="Helvetica"/>
                <a:ea typeface="Helvetica"/>
                <a:cs typeface="Helvetica"/>
              </a:rPr>
              <a:t>La pulizia a secco prevede </a:t>
            </a:r>
            <a:r>
              <a:rPr lang="en-GB" sz="1800" b="0" i="0" strike="noStrike" cap="none" spc="0" baseline="0" dirty="0">
                <a:solidFill>
                  <a:srgbClr val="000000"/>
                </a:solidFill>
                <a:effectLst/>
                <a:latin typeface="Helvetica"/>
                <a:ea typeface="Helvetica"/>
                <a:cs typeface="Helvetica"/>
              </a:rPr>
              <a:t>di </a:t>
            </a:r>
            <a:r>
              <a:rPr lang="en-GB" sz="1800" b="0" i="0" strike="noStrike" cap="none" spc="0" baseline="0" dirty="0" err="1">
                <a:solidFill>
                  <a:srgbClr val="000000"/>
                </a:solidFill>
                <a:effectLst/>
                <a:latin typeface="Helvetica"/>
                <a:ea typeface="Helvetica"/>
                <a:cs typeface="Helvetica"/>
              </a:rPr>
              <a:t>norma</a:t>
            </a:r>
            <a:r>
              <a:rPr lang="it" sz="1800" b="0" i="0" strike="noStrike" cap="none" spc="0" baseline="0" dirty="0">
                <a:solidFill>
                  <a:srgbClr val="000000"/>
                </a:solidFill>
                <a:effectLst/>
                <a:latin typeface="Helvetica"/>
                <a:ea typeface="Helvetica"/>
                <a:cs typeface="Helvetica"/>
              </a:rPr>
              <a:t> l'utilizzo di dispositivi di aspirazione per rimuovere le polveri asciutte da pavimenti e superfici. </a:t>
            </a:r>
          </a:p>
          <a:p>
            <a:r>
              <a:rPr lang="it" sz="1800" b="1" i="0" strike="noStrike" cap="none" spc="0" baseline="0" dirty="0">
                <a:solidFill>
                  <a:srgbClr val="000000"/>
                </a:solidFill>
                <a:effectLst/>
                <a:latin typeface="Helvetica"/>
                <a:ea typeface="Helvetica"/>
                <a:cs typeface="Helvetica"/>
              </a:rPr>
              <a:t>Pulizia a umido</a:t>
            </a:r>
          </a:p>
          <a:p>
            <a:r>
              <a:rPr lang="it" sz="1800" b="0" i="0" strike="noStrike" cap="none" spc="0" baseline="0" dirty="0">
                <a:solidFill>
                  <a:srgbClr val="000000"/>
                </a:solidFill>
                <a:effectLst/>
                <a:latin typeface="Helvetica"/>
                <a:ea typeface="Helvetica"/>
                <a:cs typeface="Helvetica"/>
              </a:rPr>
              <a:t>La pulizia a umido può prevedere l'uso di stracci e spazzole bagnate o di nebulizzazioni e getti d’acqua tramite tubi. L'acqua contribuisce a ridurre la possibilità che la polvere si diffonda nell'aria durante la pulizia.</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PULIZIA DEI PAVIMENTI</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700"/>
              </a:lnSpc>
            </a:pPr>
            <a:r>
              <a:rPr lang="it" sz="1800" b="0" i="0" strike="noStrike" cap="none" spc="0" baseline="0" dirty="0">
                <a:solidFill>
                  <a:srgbClr val="000000"/>
                </a:solidFill>
                <a:effectLst/>
                <a:latin typeface="Helvetica"/>
                <a:ea typeface="Helvetica"/>
                <a:cs typeface="Helvetica"/>
              </a:rPr>
              <a:t>Per evitare di esporsi inutilmente alle polveri, è bene utilizzare sempre un'attrezzatura di pulizia idonea, quando disponibile. </a:t>
            </a:r>
          </a:p>
          <a:p>
            <a:pPr>
              <a:lnSpc>
                <a:spcPts val="2700"/>
              </a:lnSpc>
            </a:pPr>
            <a:r>
              <a:rPr lang="it" sz="1800" b="0" i="0" strike="noStrike" cap="none" spc="0" baseline="0" dirty="0">
                <a:solidFill>
                  <a:srgbClr val="000000"/>
                </a:solidFill>
                <a:effectLst/>
                <a:latin typeface="Helvetica"/>
                <a:ea typeface="Helvetica"/>
                <a:cs typeface="Helvetica"/>
              </a:rPr>
              <a:t>Questo video mostra il metodo di pulizia più appropriato per rimuovere le polveri dal pavimento.</a:t>
            </a:r>
          </a:p>
          <a:p>
            <a:pPr>
              <a:lnSpc>
                <a:spcPts val="2700"/>
              </a:lnSpc>
            </a:pPr>
            <a:r>
              <a:rPr lang="it" sz="1800" b="0" i="0" strike="noStrike" cap="none" spc="0" baseline="0" dirty="0">
                <a:solidFill>
                  <a:srgbClr val="000000"/>
                </a:solidFill>
                <a:effectLst/>
                <a:latin typeface="Helvetica"/>
                <a:ea typeface="Helvetica"/>
                <a:cs typeface="Helvetica"/>
              </a:rPr>
              <a:t>(Clicca per vedere il video).</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PULIZIA A SECCO: COSA FARE E COSA EVITARE</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843213"/>
            <a:ext cx="5646014" cy="3201832"/>
          </a:xfrm>
        </p:spPr>
        <p:txBody>
          <a:bodyPr/>
          <a:lstStyle/>
          <a:p>
            <a:r>
              <a:rPr lang="it" sz="15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Predisporre un piano per gestire le fuoriuscite in modo sicuro e rapido</a:t>
            </a:r>
          </a:p>
          <a:p>
            <a:pPr marL="285750" indent="-285750">
              <a:buSzPct val="85000"/>
              <a:buFont typeface=".Apple Color Emoji UI"/>
              <a:buChar char="✅"/>
            </a:pPr>
            <a:r>
              <a:rPr lang="it-IT" sz="1500" b="0" i="0" strike="noStrike" cap="none" spc="0" baseline="0" dirty="0">
                <a:solidFill>
                  <a:srgbClr val="000000"/>
                </a:solidFill>
                <a:effectLst/>
                <a:latin typeface="Helvetica"/>
                <a:ea typeface="Helvetica"/>
                <a:cs typeface="Helvetica"/>
              </a:rPr>
              <a:t>Controllare che l'attrezzatura per l'aspirazione non sia danneggiata prima di utilizzarla e segnalare gli eventuali difetti</a:t>
            </a:r>
          </a:p>
          <a:p>
            <a:pPr marL="285750" indent="-285750">
              <a:spcAft>
                <a:spcPts val="600"/>
              </a:spcAft>
              <a:buSzPct val="85000"/>
              <a:buFont typeface=".Apple Color Emoji UI"/>
              <a:buChar char="✅"/>
            </a:pPr>
            <a:r>
              <a:rPr lang="it" sz="1500" b="0" i="0" strike="noStrike" cap="none" spc="0" baseline="0" dirty="0">
                <a:solidFill>
                  <a:srgbClr val="000000"/>
                </a:solidFill>
                <a:effectLst/>
                <a:latin typeface="Helvetica"/>
                <a:ea typeface="Helvetica"/>
                <a:cs typeface="Helvetica"/>
              </a:rPr>
              <a:t>Controllare se il filtro del dispositivo di aspirazione debba essere sostituito</a:t>
            </a:r>
          </a:p>
          <a:p>
            <a:r>
              <a:rPr lang="it" sz="15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Pulire con una spazzola asciutta o aria compressa, poiché le polveri si diffonderebbero nell'aria</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Utilizzare un normale tubo o ugello ad aria compressa per rimuovere le polveri asciutte depositatesi sugli abiti da lavoro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PULIZIA A UMIDO: COSA FARE E COSA EVITARE</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843213"/>
            <a:ext cx="5698508" cy="3201832"/>
          </a:xfrm>
        </p:spPr>
        <p:txBody>
          <a:bodyPr/>
          <a:lstStyle/>
          <a:p>
            <a:r>
              <a:rPr lang="it" sz="15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Predisporre un piano per gestire le fuoriuscite in modo sicuro e rapido</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Verificare che l'approvvigionamento d'acqua sia continuo e sufficiente allo svolgimento della mansione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Regolare la pressione e il getto dell'acqua in base alle esigenze della mansione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Nei processi con acqua a spruzzo o a getto, assicurarsi della presenza di sistemi di drenaggio adeguati</a:t>
            </a:r>
          </a:p>
          <a:p>
            <a:r>
              <a:rPr lang="it" sz="15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Utilizzare un getto d’acqua a pressione per pulire un deposito di polvere asciutta: un leggero spruzzo sarà più efficace</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IGIENE: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6823707" cy="3230407"/>
          </a:xfrm>
        </p:spPr>
        <p:txBody>
          <a:bodyPr lIns="91440" tIns="45720" rIns="91440" bIns="45720" anchor="t"/>
          <a:lstStyle/>
          <a:p>
            <a:r>
              <a:rPr lang="it" sz="15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Lavare regolarmente le mani</a:t>
            </a:r>
          </a:p>
          <a:p>
            <a:pPr marL="285750" indent="-285750">
              <a:buSzPct val="85000"/>
              <a:buFont typeface=".Apple Color Emoji UI"/>
              <a:buChar char="✅"/>
            </a:pPr>
            <a:r>
              <a:rPr lang="it" sz="1500" dirty="0">
                <a:solidFill>
                  <a:srgbClr val="000000"/>
                </a:solidFill>
                <a:latin typeface="Helvetica"/>
                <a:ea typeface="Helvetica"/>
                <a:cs typeface="Helvetica"/>
              </a:rPr>
              <a:t>Togliersi</a:t>
            </a:r>
            <a:r>
              <a:rPr lang="it" sz="1500" b="0" i="0" strike="noStrike" cap="none" spc="0" baseline="0" dirty="0">
                <a:solidFill>
                  <a:srgbClr val="000000"/>
                </a:solidFill>
                <a:effectLst/>
                <a:latin typeface="Helvetica"/>
                <a:ea typeface="Helvetica"/>
                <a:cs typeface="Helvetica"/>
              </a:rPr>
              <a:t> gli abiti sporchi prima di entrare nell’area ristoro</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Far lavare le tute da lavoro con regolarità</a:t>
            </a:r>
          </a:p>
          <a:p>
            <a:pPr marL="285750" indent="-285750">
              <a:spcAft>
                <a:spcPts val="1000"/>
              </a:spcAft>
              <a:buSzPct val="85000"/>
              <a:buFont typeface=".Apple Color Emoji UI"/>
              <a:buChar char="✅"/>
            </a:pPr>
            <a:r>
              <a:rPr lang="it" sz="1500" b="0" i="0" strike="noStrike" cap="none" spc="0" baseline="0" dirty="0">
                <a:solidFill>
                  <a:srgbClr val="000000"/>
                </a:solidFill>
                <a:effectLst/>
                <a:latin typeface="Helvetica"/>
                <a:ea typeface="Helvetica"/>
                <a:cs typeface="Helvetica"/>
              </a:rPr>
              <a:t>Utilizzare </a:t>
            </a:r>
            <a:r>
              <a:rPr lang="it" sz="1500" dirty="0">
                <a:solidFill>
                  <a:srgbClr val="000000"/>
                </a:solidFill>
                <a:latin typeface="Helvetica"/>
                <a:ea typeface="Helvetica"/>
                <a:cs typeface="Helvetica"/>
              </a:rPr>
              <a:t>correttamente le</a:t>
            </a:r>
            <a:r>
              <a:rPr lang="it" sz="1500" b="0" i="0" strike="noStrike" cap="none" spc="0" baseline="0" dirty="0">
                <a:solidFill>
                  <a:srgbClr val="000000"/>
                </a:solidFill>
                <a:effectLst/>
                <a:latin typeface="Helvetica"/>
                <a:ea typeface="Helvetica"/>
                <a:cs typeface="Helvetica"/>
              </a:rPr>
              <a:t> aree di stoccaggio </a:t>
            </a:r>
            <a:r>
              <a:rPr lang="it" sz="1500" dirty="0">
                <a:solidFill>
                  <a:srgbClr val="000000"/>
                </a:solidFill>
                <a:latin typeface="Helvetica"/>
                <a:ea typeface="Helvetica"/>
                <a:cs typeface="Helvetica"/>
              </a:rPr>
              <a:t>destinate agli</a:t>
            </a:r>
            <a:r>
              <a:rPr lang="it" sz="1500" b="0" i="0" strike="noStrike" cap="none" spc="0" baseline="0" dirty="0">
                <a:solidFill>
                  <a:srgbClr val="000000"/>
                </a:solidFill>
                <a:effectLst/>
                <a:latin typeface="Helvetica"/>
                <a:ea typeface="Helvetica"/>
                <a:cs typeface="Helvetica"/>
              </a:rPr>
              <a:t> indumenti puliti e </a:t>
            </a:r>
            <a:r>
              <a:rPr lang="it" sz="1500" dirty="0">
                <a:solidFill>
                  <a:srgbClr val="000000"/>
                </a:solidFill>
                <a:latin typeface="Helvetica"/>
                <a:ea typeface="Helvetica"/>
                <a:cs typeface="Helvetica"/>
              </a:rPr>
              <a:t>alle</a:t>
            </a:r>
            <a:r>
              <a:rPr lang="it" sz="1500" b="0" i="0" strike="noStrike" cap="none" spc="0" baseline="0" dirty="0">
                <a:solidFill>
                  <a:srgbClr val="000000"/>
                </a:solidFill>
                <a:effectLst/>
                <a:latin typeface="Helvetica"/>
                <a:ea typeface="Helvetica"/>
                <a:cs typeface="Helvetica"/>
              </a:rPr>
              <a:t> tute da lavoro sporche</a:t>
            </a:r>
          </a:p>
          <a:p>
            <a:r>
              <a:rPr lang="it" sz="15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Fumare sul </a:t>
            </a:r>
            <a:r>
              <a:rPr lang="en-GB" sz="1500" b="0" i="0" strike="noStrike" cap="none" spc="0" baseline="0" dirty="0" err="1">
                <a:solidFill>
                  <a:srgbClr val="000000"/>
                </a:solidFill>
                <a:effectLst/>
                <a:latin typeface="Helvetica"/>
                <a:ea typeface="Helvetica"/>
                <a:cs typeface="Helvetica"/>
              </a:rPr>
              <a:t>posto</a:t>
            </a:r>
            <a:r>
              <a:rPr lang="it" sz="1500" b="0" i="0" strike="noStrike" cap="none" spc="0" baseline="0" dirty="0">
                <a:solidFill>
                  <a:srgbClr val="000000"/>
                </a:solidFill>
                <a:effectLst/>
                <a:latin typeface="Helvetica"/>
                <a:ea typeface="Helvetica"/>
                <a:cs typeface="Helvetica"/>
              </a:rPr>
              <a:t> di lavoro </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Conservare o consumare cibi e bevande sul </a:t>
            </a:r>
            <a:r>
              <a:rPr lang="en-GB" sz="1500" b="0" i="0" strike="noStrike" cap="none" spc="0" baseline="0" dirty="0" err="1">
                <a:solidFill>
                  <a:srgbClr val="000000"/>
                </a:solidFill>
                <a:effectLst/>
                <a:latin typeface="Helvetica"/>
                <a:ea typeface="Helvetica"/>
                <a:cs typeface="Helvetica"/>
              </a:rPr>
              <a:t>posto</a:t>
            </a:r>
            <a:r>
              <a:rPr lang="it" sz="1500" b="0" i="0" strike="noStrike" cap="none" spc="0" baseline="0" dirty="0">
                <a:solidFill>
                  <a:srgbClr val="000000"/>
                </a:solidFill>
                <a:effectLst/>
                <a:latin typeface="Helvetica"/>
                <a:ea typeface="Helvetica"/>
                <a:cs typeface="Helvetica"/>
              </a:rPr>
              <a:t> di lavoro</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Mischiare gli abiti puliti con quelli sporchi</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Portare a casa le tute da lavoro sporche</a:t>
            </a:r>
          </a:p>
          <a:p>
            <a:pPr marL="285750" indent="-285750">
              <a:buSzPct val="85000"/>
              <a:buFont typeface=".Apple Color Emoji UI"/>
              <a:buChar char="✅"/>
            </a:pPr>
            <a:endParaRPr lang="en-US" sz="1500"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8223207"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8223207"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Per garantire la pulizia e </a:t>
            </a:r>
            <a:r>
              <a:rPr lang="en-GB" sz="1800" b="0" i="0" strike="noStrike" cap="none" spc="0" baseline="0" dirty="0" err="1">
                <a:solidFill>
                  <a:srgbClr val="000000"/>
                </a:solidFill>
                <a:effectLst/>
                <a:latin typeface="Helvetica"/>
                <a:ea typeface="Helvetica"/>
                <a:cs typeface="Helvetica"/>
              </a:rPr>
              <a:t>l'igiene</a:t>
            </a:r>
            <a:r>
              <a:rPr lang="it" sz="1800" b="0" i="0" strike="noStrike" cap="none" spc="0" baseline="0" dirty="0">
                <a:solidFill>
                  <a:srgbClr val="000000"/>
                </a:solidFill>
                <a:effectLst/>
                <a:latin typeface="Helvetica"/>
                <a:ea typeface="Helvetica"/>
                <a:cs typeface="Helvetica"/>
              </a:rPr>
              <a:t>, è bene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Utilizzare il metodo di pulizia adatto alla mansione da svolgere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Verificare che l'attrezzatura sia esente da danni e perfettamente funzionante, prima del suo utilizzo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Osservare una corretta igiene personale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Evitare di fumare, poiché il fumo amplifica gli effetti negativi della SCR sulla salute</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9056305"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7" history="0"/>
              </a:rPr>
              <a:t>Buone Pratiche per la pulizia di superfici e impianti (Scheda generale 2.1.1a)</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7" history="0"/>
              </a:rPr>
              <a:t>Buone Pratiche per l’igiene (Scheda generale 2.1.10)</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8"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9" history="0"/>
              </a:rPr>
              <a:t>Guida NEPSI per le PMI</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158278"/>
            <a:ext cx="9494602"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a:t>
            </a:r>
            <a:r>
              <a:rPr lang="it" b="1" i="0" strike="noStrike" cap="none" spc="0" baseline="0">
                <a:solidFill>
                  <a:srgbClr val="000000"/>
                </a:solidFill>
                <a:effectLst/>
                <a:latin typeface="Calibri"/>
                <a:ea typeface="Calibri"/>
                <a:cs typeface="Calibri"/>
              </a:rPr>
              <a:t>NEPSI</a:t>
            </a:r>
            <a:r>
              <a:rPr lang="it" b="0" i="0" strike="noStrike" cap="none" spc="0" baseline="0">
                <a:solidFill>
                  <a:srgbClr val="000000"/>
                </a:solidFill>
                <a:effectLst/>
                <a:latin typeface="Calibri"/>
                <a:ea typeface="Calibri"/>
                <a:cs typeface="Calibri"/>
              </a:rPr>
              <a:t> all'indirizzo </a:t>
            </a:r>
            <a:r>
              <a:rPr lang="it" b="0" i="0" strike="noStrike" cap="none" spc="0" baseline="0">
                <a:solidFill>
                  <a:srgbClr val="000000"/>
                </a:solidFill>
                <a:effectLst/>
                <a:latin typeface="Calibri"/>
                <a:ea typeface="Calibri"/>
                <a:cs typeface="Calibri"/>
                <a:hlinkClick r:id="rId10" history="0"/>
              </a:rPr>
              <a:t>training</a:t>
            </a:r>
            <a:r>
              <a:rPr lang="it" b="0" i="0" strike="noStrike" cap="none" spc="0" baseline="0" dirty="0">
                <a:solidFill>
                  <a:srgbClr val="000000"/>
                </a:solidFill>
                <a:effectLst/>
                <a:latin typeface="Calibri"/>
                <a:ea typeface="Calibri"/>
                <a:cs typeface="Calibri"/>
                <a:hlinkClick r:id="rId10" history="0"/>
              </a:rPr>
              <a:t>.nepsi.eu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8"/>
</p:tagLst>
</file>

<file path=ppt/tags/tag12.xml><?xml version="1.0" encoding="utf-8"?>
<p:tagLst xmlns:a="http://schemas.openxmlformats.org/drawingml/2006/main" xmlns:r="http://schemas.openxmlformats.org/officeDocument/2006/relationships" xmlns:p="http://schemas.openxmlformats.org/presentationml/2006/main">
  <p:tag name="AS_UNIQUEID" val="19"/>
</p:tagLst>
</file>

<file path=ppt/tags/tag13.xml><?xml version="1.0" encoding="utf-8"?>
<p:tagLst xmlns:a="http://schemas.openxmlformats.org/drawingml/2006/main" xmlns:r="http://schemas.openxmlformats.org/officeDocument/2006/relationships" xmlns:p="http://schemas.openxmlformats.org/presentationml/2006/main">
  <p:tag name="AS_UNIQUEID" val="20"/>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16"/>
</p:tagLst>
</file>

<file path=ppt/tags/tag17.xml><?xml version="1.0" encoding="utf-8"?>
<p:tagLst xmlns:a="http://schemas.openxmlformats.org/drawingml/2006/main" xmlns:r="http://schemas.openxmlformats.org/officeDocument/2006/relationships" xmlns:p="http://schemas.openxmlformats.org/presentationml/2006/main">
  <p:tag name="AS_UNIQUEID" val="26"/>
</p:tagLst>
</file>

<file path=ppt/tags/tag18.xml><?xml version="1.0" encoding="utf-8"?>
<p:tagLst xmlns:a="http://schemas.openxmlformats.org/drawingml/2006/main" xmlns:r="http://schemas.openxmlformats.org/officeDocument/2006/relationships" xmlns:p="http://schemas.openxmlformats.org/presentationml/2006/main">
  <p:tag name="AS_UNIQUEID" val="27"/>
</p:tagLst>
</file>

<file path=ppt/tags/tag19.xml><?xml version="1.0" encoding="utf-8"?>
<p:tagLst xmlns:a="http://schemas.openxmlformats.org/drawingml/2006/main" xmlns:r="http://schemas.openxmlformats.org/officeDocument/2006/relationships" xmlns:p="http://schemas.openxmlformats.org/presentationml/2006/main">
  <p:tag name="AS_UNIQUEID" val="28"/>
</p:tagLst>
</file>

<file path=ppt/tags/tag20.xml><?xml version="1.0" encoding="utf-8"?>
<p:tagLst xmlns:a="http://schemas.openxmlformats.org/drawingml/2006/main" xmlns:r="http://schemas.openxmlformats.org/officeDocument/2006/relationships" xmlns:p="http://schemas.openxmlformats.org/presentationml/2006/main">
  <p:tag name="AS_UNIQUEID" val="29"/>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23"/>
</p:tagLst>
</file>

<file path=ppt/tags/tag23.xml><?xml version="1.0" encoding="utf-8"?>
<p:tagLst xmlns:a="http://schemas.openxmlformats.org/drawingml/2006/main" xmlns:r="http://schemas.openxmlformats.org/officeDocument/2006/relationships" xmlns:p="http://schemas.openxmlformats.org/presentationml/2006/main">
  <p:tag name="AS_UNIQUEID" val="24"/>
</p:tagLst>
</file>

<file path=ppt/tags/tag24.xml><?xml version="1.0" encoding="utf-8"?>
<p:tagLst xmlns:a="http://schemas.openxmlformats.org/drawingml/2006/main" xmlns:r="http://schemas.openxmlformats.org/officeDocument/2006/relationships" xmlns:p="http://schemas.openxmlformats.org/presentationml/2006/main">
  <p:tag name="AS_UNIQUEID" val="35"/>
</p:tagLst>
</file>

<file path=ppt/tags/tag25.xml><?xml version="1.0" encoding="utf-8"?>
<p:tagLst xmlns:a="http://schemas.openxmlformats.org/drawingml/2006/main" xmlns:r="http://schemas.openxmlformats.org/officeDocument/2006/relationships" xmlns:p="http://schemas.openxmlformats.org/presentationml/2006/main">
  <p:tag name="AS_UNIQUEID" val="36"/>
</p:tagLst>
</file>

<file path=ppt/tags/tag26.xml><?xml version="1.0" encoding="utf-8"?>
<p:tagLst xmlns:a="http://schemas.openxmlformats.org/drawingml/2006/main" xmlns:r="http://schemas.openxmlformats.org/officeDocument/2006/relationships" xmlns:p="http://schemas.openxmlformats.org/presentationml/2006/main">
  <p:tag name="AS_UNIQUEID" val="37"/>
</p:tagLst>
</file>

<file path=ppt/tags/tag27.xml><?xml version="1.0" encoding="utf-8"?>
<p:tagLst xmlns:a="http://schemas.openxmlformats.org/drawingml/2006/main" xmlns:r="http://schemas.openxmlformats.org/officeDocument/2006/relationships" xmlns:p="http://schemas.openxmlformats.org/presentationml/2006/main">
  <p:tag name="AS_UNIQUEID" val="31"/>
</p:tagLst>
</file>

<file path=ppt/tags/tag28.xml><?xml version="1.0" encoding="utf-8"?>
<p:tagLst xmlns:a="http://schemas.openxmlformats.org/drawingml/2006/main" xmlns:r="http://schemas.openxmlformats.org/officeDocument/2006/relationships" xmlns:p="http://schemas.openxmlformats.org/presentationml/2006/main">
  <p:tag name="AS_UNIQUEID" val="32"/>
</p:tagLst>
</file>

<file path=ppt/tags/tag29.xml><?xml version="1.0" encoding="utf-8"?>
<p:tagLst xmlns:a="http://schemas.openxmlformats.org/drawingml/2006/main" xmlns:r="http://schemas.openxmlformats.org/officeDocument/2006/relationships" xmlns:p="http://schemas.openxmlformats.org/presentationml/2006/main">
  <p:tag name="AS_UNIQUEID" val="33"/>
</p:tagLst>
</file>

<file path=ppt/tags/tag30.xml><?xml version="1.0" encoding="utf-8"?>
<p:tagLst xmlns:a="http://schemas.openxmlformats.org/drawingml/2006/main" xmlns:r="http://schemas.openxmlformats.org/officeDocument/2006/relationships" xmlns:p="http://schemas.openxmlformats.org/presentationml/2006/main">
  <p:tag name="AS_UNIQUEID" val="43"/>
</p:tagLst>
</file>

<file path=ppt/tags/tag31.xml><?xml version="1.0" encoding="utf-8"?>
<p:tagLst xmlns:a="http://schemas.openxmlformats.org/drawingml/2006/main" xmlns:r="http://schemas.openxmlformats.org/officeDocument/2006/relationships" xmlns:p="http://schemas.openxmlformats.org/presentationml/2006/main">
  <p:tag name="AS_UNIQUEID" val="44"/>
</p:tagLst>
</file>

<file path=ppt/tags/tag32.xml><?xml version="1.0" encoding="utf-8"?>
<p:tagLst xmlns:a="http://schemas.openxmlformats.org/drawingml/2006/main" xmlns:r="http://schemas.openxmlformats.org/officeDocument/2006/relationships" xmlns:p="http://schemas.openxmlformats.org/presentationml/2006/main">
  <p:tag name="AS_UNIQUEID" val="45"/>
</p:tagLst>
</file>

<file path=ppt/tags/tag33.xml><?xml version="1.0" encoding="utf-8"?>
<p:tagLst xmlns:a="http://schemas.openxmlformats.org/drawingml/2006/main" xmlns:r="http://schemas.openxmlformats.org/officeDocument/2006/relationships" xmlns:p="http://schemas.openxmlformats.org/presentationml/2006/main">
  <p:tag name="AS_UNIQUEID" val="39"/>
</p:tagLst>
</file>

<file path=ppt/tags/tag34.xml><?xml version="1.0" encoding="utf-8"?>
<p:tagLst xmlns:a="http://schemas.openxmlformats.org/drawingml/2006/main" xmlns:r="http://schemas.openxmlformats.org/officeDocument/2006/relationships" xmlns:p="http://schemas.openxmlformats.org/presentationml/2006/main">
  <p:tag name="AS_UNIQUEID" val="40"/>
</p:tagLst>
</file>

<file path=ppt/tags/tag35.xml><?xml version="1.0" encoding="utf-8"?>
<p:tagLst xmlns:a="http://schemas.openxmlformats.org/drawingml/2006/main" xmlns:r="http://schemas.openxmlformats.org/officeDocument/2006/relationships" xmlns:p="http://schemas.openxmlformats.org/presentationml/2006/main">
  <p:tag name="AS_UNIQUEID" val="41"/>
</p:tagLst>
</file>

<file path=ppt/tags/tag36.xml><?xml version="1.0" encoding="utf-8"?>
<p:tagLst xmlns:a="http://schemas.openxmlformats.org/drawingml/2006/main" xmlns:r="http://schemas.openxmlformats.org/officeDocument/2006/relationships" xmlns:p="http://schemas.openxmlformats.org/presentationml/2006/main">
  <p:tag name="AS_UNIQUEID" val="51"/>
</p:tagLst>
</file>

<file path=ppt/tags/tag37.xml><?xml version="1.0" encoding="utf-8"?>
<p:tagLst xmlns:a="http://schemas.openxmlformats.org/drawingml/2006/main" xmlns:r="http://schemas.openxmlformats.org/officeDocument/2006/relationships" xmlns:p="http://schemas.openxmlformats.org/presentationml/2006/main">
  <p:tag name="AS_UNIQUEID" val="52"/>
</p:tagLst>
</file>

<file path=ppt/tags/tag38.xml><?xml version="1.0" encoding="utf-8"?>
<p:tagLst xmlns:a="http://schemas.openxmlformats.org/drawingml/2006/main" xmlns:r="http://schemas.openxmlformats.org/officeDocument/2006/relationships" xmlns:p="http://schemas.openxmlformats.org/presentationml/2006/main">
  <p:tag name="AS_UNIQUEID" val="53"/>
</p:tagLst>
</file>

<file path=ppt/tags/tag39.xml><?xml version="1.0" encoding="utf-8"?>
<p:tagLst xmlns:a="http://schemas.openxmlformats.org/drawingml/2006/main" xmlns:r="http://schemas.openxmlformats.org/officeDocument/2006/relationships" xmlns:p="http://schemas.openxmlformats.org/presentationml/2006/main">
  <p:tag name="AS_UNIQUEID" val="54"/>
</p:tagLst>
</file>

<file path=ppt/tags/tag40.xml><?xml version="1.0" encoding="utf-8"?>
<p:tagLst xmlns:a="http://schemas.openxmlformats.org/drawingml/2006/main" xmlns:r="http://schemas.openxmlformats.org/officeDocument/2006/relationships" xmlns:p="http://schemas.openxmlformats.org/presentationml/2006/main">
  <p:tag name="AS_UNIQUEID" val="47"/>
</p:tagLst>
</file>

<file path=ppt/tags/tag41.xml><?xml version="1.0" encoding="utf-8"?>
<p:tagLst xmlns:a="http://schemas.openxmlformats.org/drawingml/2006/main" xmlns:r="http://schemas.openxmlformats.org/officeDocument/2006/relationships" xmlns:p="http://schemas.openxmlformats.org/presentationml/2006/main">
  <p:tag name="AS_UNIQUEID" val="48"/>
</p:tagLst>
</file>

<file path=ppt/tags/tag42.xml><?xml version="1.0" encoding="utf-8"?>
<p:tagLst xmlns:a="http://schemas.openxmlformats.org/drawingml/2006/main" xmlns:r="http://schemas.openxmlformats.org/officeDocument/2006/relationships" xmlns:p="http://schemas.openxmlformats.org/presentationml/2006/main">
  <p:tag name="AS_UNIQUEID" val="4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9C7FCF1-827D-429A-BD41-1DF8B22074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www.w3.org/XML/1998/namespace"/>
    <ds:schemaRef ds:uri="http://schemas.openxmlformats.org/package/2006/metadata/core-propertie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emplate>Office Theme</Template>
  <TotalTime>18</TotalTime>
  <Words>1587</Words>
  <Application>Microsoft Office PowerPoint</Application>
  <PresentationFormat>Widescreen</PresentationFormat>
  <Paragraphs>124</Paragraphs>
  <Slides>15</Slides>
  <Notes>14</Notes>
  <HiddenSlides>1</HiddenSlides>
  <MMClips>1</MMClips>
  <ScaleCrop>false</ScaleCrop>
  <HeadingPairs>
    <vt:vector size="4" baseType="variant">
      <vt:variant>
        <vt:lpstr>Tema</vt:lpstr>
      </vt:variant>
      <vt:variant>
        <vt:i4>1</vt:i4>
      </vt:variant>
      <vt:variant>
        <vt:lpstr>Titoli diapositive</vt:lpstr>
      </vt:variant>
      <vt:variant>
        <vt:i4>15</vt:i4>
      </vt:variant>
    </vt:vector>
  </HeadingPairs>
  <TitlesOfParts>
    <vt:vector size="16"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Andre Leite</cp:lastModifiedBy>
  <cp:revision>58</cp:revision>
  <dcterms:created xsi:type="dcterms:W3CDTF">2020-06-24T14:35:04Z</dcterms:created>
  <dcterms:modified xsi:type="dcterms:W3CDTF">2022-09-23T16:39:40Z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