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F60457-E851-D148-9610-8B8C19439D12}" v="2" dt="2020-12-09T20:13:12.592"/>
    <p1510:client id="{E3C863CE-C417-4CA0-8106-4F1CDFEC88A4}" v="6" dt="2022-10-04T18:27:28.4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6" autoAdjust="0"/>
    <p:restoredTop sz="88873"/>
  </p:normalViewPr>
  <p:slideViewPr>
    <p:cSldViewPr snapToGrid="0" snapToObjects="1">
      <p:cViewPr varScale="1">
        <p:scale>
          <a:sx n="65" d="100"/>
          <a:sy n="65" d="100"/>
        </p:scale>
        <p:origin x="936" y="7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76F60457-E851-D148-9610-8B8C19439D12}"/>
    <pc:docChg chg="modSld">
      <pc:chgData name="Samuel Davies" userId="4bb99b2c-4e56-4c10-ad8a-c1b2d904d94c" providerId="ADAL" clId="{76F60457-E851-D148-9610-8B8C19439D12}" dt="2020-12-09T21:34:38.054" v="5" actId="20577"/>
      <pc:docMkLst>
        <pc:docMk/>
      </pc:docMkLst>
      <pc:sldChg chg="modNotesTx">
        <pc:chgData name="Samuel Davies" userId="4bb99b2c-4e56-4c10-ad8a-c1b2d904d94c" providerId="ADAL" clId="{76F60457-E851-D148-9610-8B8C19439D12}" dt="2020-12-09T20:13:16.058" v="0" actId="20577"/>
        <pc:sldMkLst>
          <pc:docMk/>
          <pc:sldMk cId="178900945" sldId="272"/>
        </pc:sldMkLst>
      </pc:sldChg>
      <pc:sldChg chg="modSp mod">
        <pc:chgData name="Samuel Davies" userId="4bb99b2c-4e56-4c10-ad8a-c1b2d904d94c" providerId="ADAL" clId="{76F60457-E851-D148-9610-8B8C19439D12}" dt="2020-12-09T21:34:38.054" v="5" actId="20577"/>
        <pc:sldMkLst>
          <pc:docMk/>
          <pc:sldMk cId="3970954876" sldId="280"/>
        </pc:sldMkLst>
        <pc:spChg chg="mod">
          <ac:chgData name="Samuel Davies" userId="4bb99b2c-4e56-4c10-ad8a-c1b2d904d94c" providerId="ADAL" clId="{76F60457-E851-D148-9610-8B8C19439D12}" dt="2020-12-09T21:34:38.054" v="5" actId="20577"/>
          <ac:spMkLst>
            <pc:docMk/>
            <pc:sldMk cId="3970954876" sldId="280"/>
            <ac:spMk id="3" creationId="{778F63C9-1C70-4F4D-9234-7DEE4FC33B21}"/>
          </ac:spMkLst>
        </pc:spChg>
      </pc:sldChg>
    </pc:docChg>
  </pc:docChgLst>
  <pc:docChgLst>
    <pc:chgData name="Vartotojas svečias" providerId="Windows Live" clId="Web-{E3C863CE-C417-4CA0-8106-4F1CDFEC88A4}"/>
    <pc:docChg chg="modSld">
      <pc:chgData name="Vartotojas svečias" userId="" providerId="Windows Live" clId="Web-{E3C863CE-C417-4CA0-8106-4F1CDFEC88A4}" dt="2022-10-04T18:27:26.221" v="3" actId="20577"/>
      <pc:docMkLst>
        <pc:docMk/>
      </pc:docMkLst>
      <pc:sldChg chg="modSp">
        <pc:chgData name="Vartotojas svečias" userId="" providerId="Windows Live" clId="Web-{E3C863CE-C417-4CA0-8106-4F1CDFEC88A4}" dt="2022-10-04T18:27:20.627" v="1" actId="20577"/>
        <pc:sldMkLst>
          <pc:docMk/>
          <pc:sldMk cId="695964686" sldId="256"/>
        </pc:sldMkLst>
        <pc:spChg chg="mod">
          <ac:chgData name="Vartotojas svečias" userId="" providerId="Windows Live" clId="Web-{E3C863CE-C417-4CA0-8106-4F1CDFEC88A4}" dt="2022-10-04T18:27:20.627" v="1" actId="20577"/>
          <ac:spMkLst>
            <pc:docMk/>
            <pc:sldMk cId="695964686" sldId="256"/>
            <ac:spMk id="3" creationId="{43302E89-B061-3248-A4DD-EEC96D8F9285}"/>
          </ac:spMkLst>
        </pc:spChg>
      </pc:sldChg>
      <pc:sldChg chg="modSp">
        <pc:chgData name="Vartotojas svečias" userId="" providerId="Windows Live" clId="Web-{E3C863CE-C417-4CA0-8106-4F1CDFEC88A4}" dt="2022-10-04T18:27:26.221" v="3" actId="20577"/>
        <pc:sldMkLst>
          <pc:docMk/>
          <pc:sldMk cId="3970954876" sldId="280"/>
        </pc:sldMkLst>
        <pc:spChg chg="mod">
          <ac:chgData name="Vartotojas svečias" userId="" providerId="Windows Live" clId="Web-{E3C863CE-C417-4CA0-8106-4F1CDFEC88A4}" dt="2022-10-04T18:27:26.221" v="3" actId="20577"/>
          <ac:spMkLst>
            <pc:docMk/>
            <pc:sldMk cId="3970954876"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10/4/2022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Didelis įkvepiamo kristalinio silicio dioksido (ĮKSD) poveikis ilguoju laikotarpiu gali rimtai paveikti darbuotojų sveikatą. Dėl šios priežasties svarbu, kad darbuotojai išmanytų gerąją patirtį, padedančią išvengti arba sumažinti silicio dulkių poveikį.</a:t>
            </a:r>
          </a:p>
          <a:p>
            <a:endParaRPr lang="en-US"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Šiame mokyme pateikiama informacija apie valymą ir tinkamą higieną. Turėkite omenyje, kad prieš bet kokį valymo procesą reikia atlikti rizikos vertinimą, nors tai pirmiausia yra vadovybės rūpestis.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Kai atliekant įvairius darbus (pjaustant, smulkinant, pakuojant į maišus ir pan.) atsiranda silicio dioksido dulkės, susidaro smulkūs dulkių fraktalai. Jei netaikomi tinkami valymo procesai, toje patalpoje dulkės gali likti ore keletą dienų ir kelti darbuotojams rimtą riziką.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mn-cs"/>
              </a:rPr>
              <a:t>Dulkių kontrolė gali būti pasiekiama naudojant du valymo metodų tipus: sausą ir drėgną valymą.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Toliau pateikta geroji patirtis, susijusi su grindų valymu. Šalia vaizdo įrašo nuotraukos matote diagramą ir raudoną stulpelį, vaizduojantį dulkių koncentraciją mg/m3.</a:t>
            </a:r>
          </a:p>
          <a:p>
            <a:endParaRPr lang="en-GB"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Dulkių koncentracijos matavimas nėra susijęs su įkvepiamu kristaliniu silicio dioksidu, jis pagrįstas pusiau kiekybiniu matavimu. Čia esminė ne dulkių koncentracijos vertė, tačiau santykinis poveikio skirtumas laikantis rekomenduojamų praktikų ir kitų praktikų.</a:t>
            </a:r>
          </a:p>
          <a:p>
            <a:endParaRPr lang="en-US" sz="120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lt" sz="1200" b="0" i="0" strike="noStrike" cap="none" spc="0" baseline="0">
                <a:solidFill>
                  <a:srgbClr val="000000"/>
                </a:solidFill>
                <a:effectLst/>
                <a:latin typeface="+mn-lt"/>
                <a:ea typeface="Calibri"/>
                <a:cs typeface="Calibri"/>
              </a:rPr>
              <a:t>Prieš naudodamiesi valymo įranga bent kartą per savaitę ją apžiūrėkite, ar nėra apgadinimo žymių. Nuolat naudojamą įrangą reikia tikrinti dažniau. Jei matomas apgadinimas, apie problemą informuokite skyriuje esantį vadovą.</a:t>
            </a:r>
          </a:p>
          <a:p>
            <a:endParaRPr lang="en-GB"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Nešluokite uždarų patalpų sausu šepečiu (žr. paveikslą).</a:t>
            </a:r>
          </a:p>
          <a:p>
            <a:endParaRPr lang="en-GB"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Nenaudokite suspausto oro, nes sukelsite dulkes ir jos vėl pakils į orą. Sausą orą dulkėms šalinti iš darbo drabužių galima tik naudojant specializuotą ir tam skirtą įrangą (pvz., oro dušo kabinas). </a:t>
            </a:r>
          </a:p>
          <a:p>
            <a:endParaRPr lang="en-GB"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Atkreipkite dėmesį, kad vakuuminio valymo sistemos paprastai netinka valyti išsiliejusioms drėgnoms medžiagoms.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lt" sz="1200" b="0" i="0" strike="noStrike" cap="none" spc="0" baseline="0">
                <a:solidFill>
                  <a:srgbClr val="000000"/>
                </a:solidFill>
                <a:effectLst/>
                <a:latin typeface="+mn-lt"/>
                <a:ea typeface="Calibri"/>
                <a:cs typeface="Calibri"/>
              </a:rPr>
              <a:t>Drėgnas valymas paprastai yra veiksmingesnis, nes drėgno valymo metodai sulaiko dulkes vandenyje ir neleidžia joms pasklisti ore.</a:t>
            </a:r>
          </a:p>
          <a:p>
            <a:endParaRPr lang="en-GB"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svarbu atsižvelgti į valymo užduotį ir pagal ją sureguliuoti vandens slėgį. Kai norite sudrėkinti išbirusias smulkias, sausas, dulkėtas medžiagas, geriausia naudoti smulkią dulksną. Naudojant vandens srovę dulkės vėl pakils į orą. </a:t>
            </a:r>
          </a:p>
          <a:p>
            <a:endParaRPr lang="en-GB"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Galiausiai, naudodami drėgnus procesus užtikrinkite, kad naudojant vandens purkštuvus ir žarnas yra tinkamos drenažo sistemos.</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8112033" y="429114"/>
            <a:ext cx="370531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 sz="1400" b="1" i="0" strike="noStrike" cap="none" spc="0" baseline="0">
                <a:solidFill>
                  <a:srgbClr val="F6A317"/>
                </a:solidFill>
                <a:effectLst/>
                <a:latin typeface="Helvetica"/>
                <a:ea typeface="Helvetica"/>
                <a:cs typeface="Helvetica"/>
              </a:rPr>
              <a:t>GEROSIOS PATIRTIES MOKYMAS APIE VALYMĄ IR TINKAMĄ HIGIENĄ</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8.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9.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1.tiff"/><Relationship Id="rId3" Type="http://schemas.openxmlformats.org/officeDocument/2006/relationships/tags" Target="../tags/tag19.xml"/><Relationship Id="rId7" Type="http://schemas.openxmlformats.org/officeDocument/2006/relationships/image" Target="../media/image10.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2.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3.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lIns="91440" tIns="45720" rIns="91440" bIns="45720" anchor="t"/>
          <a:lstStyle/>
          <a:p>
            <a:pPr>
              <a:lnSpc>
                <a:spcPct val="100000"/>
              </a:lnSpc>
            </a:pPr>
            <a:r>
              <a:rPr lang="lt" sz="2800" b="1" i="0" strike="noStrike" cap="none" spc="0" baseline="0" dirty="0">
                <a:solidFill>
                  <a:srgbClr val="FFFFFF"/>
                </a:solidFill>
                <a:effectLst/>
                <a:latin typeface="Helvetica"/>
                <a:ea typeface="Helvetica"/>
                <a:cs typeface="Helvetica"/>
              </a:rPr>
              <a:t>GEROSIOS PATIRTIES MOKYMAS</a:t>
            </a:r>
            <a:endParaRPr lang="lt-LT" dirty="0"/>
          </a:p>
          <a:p>
            <a:pPr>
              <a:lnSpc>
                <a:spcPct val="100000"/>
              </a:lnSpc>
            </a:pPr>
            <a:r>
              <a:rPr lang="lt" sz="2800" b="1" i="0" strike="noStrike" cap="none" spc="0" baseline="0" dirty="0">
                <a:solidFill>
                  <a:srgbClr val="FFFFFF"/>
                </a:solidFill>
                <a:effectLst/>
                <a:latin typeface="Helvetica"/>
                <a:ea typeface="Helvetica"/>
                <a:cs typeface="Helvetica"/>
              </a:rPr>
              <a:t>APIE VALYMĄ IR TINKAMĄ HIGIENĄ</a:t>
            </a:r>
            <a:endParaRPr lang="lt" dirty="0"/>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8229601" y="351692"/>
            <a:ext cx="3610708"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LT" sz="2800" dirty="0"/>
              <a:t>ĮŽANGA (INSTRUKTORIUI)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2" y="2362676"/>
            <a:ext cx="10564267" cy="3601153"/>
          </a:xfrm>
        </p:spPr>
        <p:txBody>
          <a:bodyPr lIns="91440" tIns="45720" rIns="91440" bIns="45720" anchor="t"/>
          <a:lstStyle/>
          <a:p>
            <a:pPr>
              <a:lnSpc>
                <a:spcPts val="2400"/>
              </a:lnSpc>
            </a:pPr>
            <a:r>
              <a:rPr lang="lt-LT" sz="1800" dirty="0">
                <a:latin typeface="Helvetica"/>
                <a:cs typeface="Helvetica"/>
              </a:rPr>
              <a:t>Įgyvendindama gerosios patirties nuostatas, NEPSI parengė švietimo priemonių rinkinį.</a:t>
            </a:r>
          </a:p>
          <a:p>
            <a:pPr>
              <a:lnSpc>
                <a:spcPts val="2400"/>
              </a:lnSpc>
            </a:pPr>
            <a:r>
              <a:rPr lang="lt-LT" sz="1800" dirty="0">
                <a:latin typeface="Helvetica"/>
                <a:cs typeface="Helvetica"/>
              </a:rPr>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LT" sz="1800" dirty="0">
                <a:latin typeface="Helvetica"/>
                <a:cs typeface="Helvetica"/>
              </a:rPr>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3970954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5" cy="3682369"/>
          </a:xfrm>
        </p:spPr>
        <p:txBody>
          <a:bodyPr/>
          <a:lstStyle/>
          <a:p>
            <a:pPr>
              <a:lnSpc>
                <a:spcPts val="2400"/>
              </a:lnSpc>
            </a:pPr>
            <a:r>
              <a:rPr lang="lt" sz="1800" b="1" i="0" strike="noStrike" cap="none" spc="0" baseline="0">
                <a:solidFill>
                  <a:srgbClr val="000000"/>
                </a:solidFill>
                <a:effectLst/>
                <a:latin typeface="Helvetica"/>
                <a:ea typeface="Helvetica"/>
                <a:cs typeface="Helvetica"/>
              </a:rPr>
              <a:t>Išmokti apsisaugoti nuo darbe kylančių pavojų yra labai svarbu.</a:t>
            </a:r>
          </a:p>
          <a:p>
            <a:pPr>
              <a:lnSpc>
                <a:spcPts val="2400"/>
              </a:lnSpc>
            </a:pPr>
            <a:r>
              <a:rPr lang="lt" sz="1800" b="0" i="0" strike="noStrike" cap="none" spc="0" baseline="0">
                <a:solidFill>
                  <a:srgbClr val="000000"/>
                </a:solidFill>
                <a:effectLst/>
                <a:latin typeface="Helvetica"/>
                <a:ea typeface="Helvetica"/>
                <a:cs typeface="Helvetica"/>
              </a:rPr>
              <a:t>Šio „PowerPoint“ mokymo metu jūs išmoksite:</a:t>
            </a:r>
          </a:p>
          <a:p>
            <a:pPr marL="285750" indent="-285750">
              <a:lnSpc>
                <a:spcPts val="2400"/>
              </a:lnSpc>
              <a:buFont typeface="Arial" panose="020B0604020202020204" pitchFamily="34" charset="0"/>
              <a:buChar char="•"/>
            </a:pPr>
            <a:r>
              <a:rPr lang="en-IN" sz="1800">
                <a:solidFill>
                  <a:srgbClr val="000000"/>
                </a:solidFill>
                <a:latin typeface="Helvetica"/>
                <a:ea typeface="Helvetica"/>
                <a:cs typeface="Helvetica"/>
              </a:rPr>
              <a:t>a</a:t>
            </a:r>
            <a:r>
              <a:rPr lang="lt" sz="1800" b="0" i="0" strike="noStrike" cap="none" spc="0" baseline="0">
                <a:solidFill>
                  <a:srgbClr val="000000"/>
                </a:solidFill>
                <a:effectLst/>
                <a:latin typeface="Helvetica"/>
                <a:ea typeface="Helvetica"/>
                <a:cs typeface="Helvetica"/>
              </a:rPr>
              <a:t>pie valymo metodų, taikomų procesuose, kurių metu gali susidaryti įkvepiamojo kristalinio silicio dioksido dulkių (ĮKSD), tipus;</a:t>
            </a:r>
          </a:p>
          <a:p>
            <a:pPr marL="285750" indent="-285750">
              <a:lnSpc>
                <a:spcPts val="2400"/>
              </a:lnSpc>
              <a:buFont typeface="Arial" panose="020B0604020202020204" pitchFamily="34" charset="0"/>
              <a:buChar char="•"/>
            </a:pPr>
            <a:r>
              <a:rPr lang="en-IN" sz="1800">
                <a:solidFill>
                  <a:srgbClr val="000000"/>
                </a:solidFill>
                <a:latin typeface="Helvetica"/>
                <a:ea typeface="Helvetica"/>
                <a:cs typeface="Helvetica"/>
              </a:rPr>
              <a:t>g</a:t>
            </a:r>
            <a:r>
              <a:rPr lang="lt" sz="1800" b="0" i="0" strike="noStrike" cap="none" spc="0" baseline="0">
                <a:solidFill>
                  <a:srgbClr val="000000"/>
                </a:solidFill>
                <a:effectLst/>
                <a:latin typeface="Helvetica"/>
                <a:ea typeface="Helvetica"/>
                <a:cs typeface="Helvetica"/>
              </a:rPr>
              <a:t>erąją patirtį valymo ir tinkamos higienos srityje. </a:t>
            </a:r>
          </a:p>
          <a:p>
            <a:pPr marL="285750" indent="-285750">
              <a:lnSpc>
                <a:spcPts val="2400"/>
              </a:lnSpc>
              <a:buFont typeface="Arial" panose="020B0604020202020204" pitchFamily="34" charset="0"/>
              <a:buChar char="•"/>
            </a:pPr>
            <a:r>
              <a:rPr lang="lt" sz="1800" b="0" i="0" strike="noStrike" cap="none" spc="0" baseline="0">
                <a:solidFill>
                  <a:srgbClr val="FF0000"/>
                </a:solidFill>
                <a:effectLst/>
                <a:latin typeface="Helvetica"/>
                <a:ea typeface="Helvetica"/>
                <a:cs typeface="Helvetica"/>
              </a:rPr>
              <a:t>Vieta mokytojui įrašyti tekstą – jei pridėjote pasirinktinę skaidrę, įterpkite trumpą kontekstinės medžiagos apžvalgą.</a:t>
            </a:r>
          </a:p>
          <a:p>
            <a:pPr marL="285750" indent="-285750">
              <a:lnSpc>
                <a:spcPts val="2400"/>
              </a:lnSpc>
              <a:buFont typeface="Arial" panose="020B0604020202020204" pitchFamily="34" charset="0"/>
              <a:buChar char="•"/>
            </a:pPr>
            <a:endParaRPr lang="en-US" sz="1800"/>
          </a:p>
        </p:txBody>
      </p:sp>
      <p:pic>
        <p:nvPicPr>
          <p:cNvPr id="5" name="Picture Placeholder 8" descr="Mop and bucket">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rotWithShape="1">
          <a:blip/>
          <a:srcRect l="-27373" t="-13274" r="-23980" b="-15267"/>
          <a:stretch/>
        </p:blipFill>
        <p:spPr>
          <a:xfrm>
            <a:off x="6592888" y="1608138"/>
            <a:ext cx="52244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93029"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lt" sz="1800" b="0" i="0" strike="noStrike" cap="none" spc="0" baseline="0">
                <a:solidFill>
                  <a:srgbClr val="000000"/>
                </a:solidFill>
                <a:effectLst/>
                <a:latin typeface="Helvetica"/>
                <a:ea typeface="Helvetica"/>
                <a:cs typeface="Helvetica"/>
              </a:rPr>
              <a:t>Valymas ir tinkama higiena yra vienas iš penkių pagrindinių dulkių kontrolės metodų.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83925" y="3394767"/>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ĮKSD dulkės, vykdant uždaroje aplinkoje išvengiama dulkių poveikio</a:t>
            </a:r>
          </a:p>
          <a:p>
            <a:pPr>
              <a:spcAft>
                <a:spcPts val="300"/>
              </a:spcAft>
            </a:pPr>
            <a:endParaRPr lang="en-US"/>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a:p>
            <a:endParaRPr lang="en-US"/>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TOKIOS VEIKLOS KELIAMI PAVOJAI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Tokia veikla gali kelti daug dulkių.</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Ilgalaikis didelio kiekio ĮKSD poveikis gali sukelti neįgalumą sukeliančią plaučių ligą.</a:t>
            </a:r>
          </a:p>
          <a:p>
            <a:pPr>
              <a:lnSpc>
                <a:spcPts val="2400"/>
              </a:lnSpc>
            </a:pPr>
            <a:r>
              <a:rPr lang="lt" sz="1800" b="0" i="0" strike="noStrike" cap="none" spc="0" baseline="0">
                <a:solidFill>
                  <a:srgbClr val="000000"/>
                </a:solidFill>
                <a:effectLst/>
                <a:latin typeface="Helvetica"/>
                <a:ea typeface="Helvetica"/>
                <a:cs typeface="Helvetica"/>
              </a:rPr>
              <a:t>Svarbu, kad kiekvieną dieną apsisaugotume nuo šių ore esančių dulkių poveikio. </a:t>
            </a:r>
          </a:p>
          <a:p>
            <a:pPr>
              <a:lnSpc>
                <a:spcPts val="2400"/>
              </a:lnSpc>
            </a:pPr>
            <a:r>
              <a:rPr lang="lt" sz="1800" b="0" i="0" strike="noStrike" cap="none" spc="0" baseline="0">
                <a:solidFill>
                  <a:srgbClr val="000000"/>
                </a:solidFill>
                <a:effectLst/>
                <a:latin typeface="Helvetica"/>
                <a:ea typeface="Helvetica"/>
                <a:cs typeface="Helvetica"/>
              </a:rPr>
              <a:t>Vadovaudamiesi gerąją patirtimi šiandien apsaugosite savo sveikatą rytoj.</a:t>
            </a:r>
          </a:p>
          <a:p>
            <a:pPr>
              <a:lnSpc>
                <a:spcPts val="2400"/>
              </a:lnSpc>
            </a:pPr>
            <a:r>
              <a:rPr lang="lt" sz="1800" b="0" i="0" strike="noStrike" cap="none" spc="0" baseline="0">
                <a:solidFill>
                  <a:srgbClr val="000000"/>
                </a:solidFill>
                <a:effectLst/>
                <a:latin typeface="Helvetica"/>
                <a:ea typeface="Helvetica"/>
                <a:cs typeface="Helvetica"/>
              </a:rPr>
              <a:t>Ką planuojate veikti išėję į pensiją?</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15644"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KODĖL VALYMAS IR TINKAMA HIGIENA YRA TOKIE SVARBŪS?</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808513"/>
            <a:ext cx="5453624" cy="3236531"/>
          </a:xfrm>
        </p:spPr>
        <p:txBody>
          <a:bodyPr/>
          <a:lstStyle/>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Įkvepiamos dulkės (t. y. dulkės, kurios gali patekti į plaučius) ore gali laikytis keletą dienų.</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Kuomet nusėdusios dulkės pajudinamos, jos gali pasklisti ore ir tapti pavojingomis.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Reguliarus valymas sumažina pavojus darbo vietoje ir neleidžia dulkėms kauptis.</a:t>
            </a:r>
          </a:p>
          <a:p>
            <a:pPr>
              <a:lnSpc>
                <a:spcPts val="2400"/>
              </a:lnSpc>
            </a:pPr>
            <a:endParaRPr lang="en-US" sz="180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VALYMO RŪŠYS</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36215" cy="3682369"/>
          </a:xfrm>
        </p:spPr>
        <p:txBody>
          <a:bodyPr/>
          <a:lstStyle/>
          <a:p>
            <a:pPr>
              <a:lnSpc>
                <a:spcPts val="2400"/>
              </a:lnSpc>
              <a:spcAft>
                <a:spcPts val="1000"/>
              </a:spcAft>
            </a:pPr>
            <a:r>
              <a:rPr lang="lt" sz="1800" b="0" i="0" strike="noStrike" cap="none" spc="0" baseline="0">
                <a:solidFill>
                  <a:srgbClr val="000000"/>
                </a:solidFill>
                <a:effectLst/>
                <a:latin typeface="Helvetica"/>
                <a:ea typeface="Helvetica"/>
                <a:cs typeface="Helvetica"/>
              </a:rPr>
              <a:t>Darbo vietoje yra dvi pagrindinės valymo rūšys, galinčios padėti pašalinti pavojingas dulkes. Jos yra tokios:</a:t>
            </a:r>
          </a:p>
          <a:p>
            <a:pPr>
              <a:lnSpc>
                <a:spcPts val="2400"/>
              </a:lnSpc>
            </a:pPr>
            <a:r>
              <a:rPr lang="lt" sz="1800" b="1" i="0" strike="noStrike" cap="none" spc="0" baseline="0">
                <a:solidFill>
                  <a:srgbClr val="000000"/>
                </a:solidFill>
                <a:effectLst/>
                <a:latin typeface="Helvetica"/>
                <a:ea typeface="Helvetica"/>
                <a:cs typeface="Helvetica"/>
              </a:rPr>
              <a:t>Sauso valymo metodai</a:t>
            </a:r>
          </a:p>
          <a:p>
            <a:pPr>
              <a:lnSpc>
                <a:spcPts val="2400"/>
              </a:lnSpc>
              <a:spcAft>
                <a:spcPts val="1000"/>
              </a:spcAft>
            </a:pPr>
            <a:r>
              <a:rPr lang="lt" sz="1800" b="0" i="0" strike="noStrike" cap="none" spc="0" baseline="0">
                <a:solidFill>
                  <a:srgbClr val="000000"/>
                </a:solidFill>
                <a:effectLst/>
                <a:latin typeface="Helvetica"/>
                <a:ea typeface="Helvetica"/>
                <a:cs typeface="Helvetica"/>
              </a:rPr>
              <a:t>Sausas valymas paprastai apima siurblio naudojimą, pašalinant dulkes nuo grindų ir kitų paviršių. </a:t>
            </a:r>
          </a:p>
          <a:p>
            <a:pPr>
              <a:lnSpc>
                <a:spcPts val="2400"/>
              </a:lnSpc>
            </a:pPr>
            <a:r>
              <a:rPr lang="lt" sz="1800" b="1" i="0" strike="noStrike" cap="none" spc="0" baseline="0">
                <a:solidFill>
                  <a:srgbClr val="000000"/>
                </a:solidFill>
                <a:effectLst/>
                <a:latin typeface="Helvetica"/>
                <a:ea typeface="Helvetica"/>
                <a:cs typeface="Helvetica"/>
              </a:rPr>
              <a:t>Drėgno valymo metodai</a:t>
            </a:r>
          </a:p>
          <a:p>
            <a:pPr>
              <a:lnSpc>
                <a:spcPts val="2400"/>
              </a:lnSpc>
            </a:pPr>
            <a:r>
              <a:rPr lang="lt" sz="1800" b="0" i="0" strike="noStrike" cap="none" spc="0" baseline="0">
                <a:solidFill>
                  <a:srgbClr val="000000"/>
                </a:solidFill>
                <a:effectLst/>
                <a:latin typeface="Helvetica"/>
                <a:ea typeface="Helvetica"/>
                <a:cs typeface="Helvetica"/>
              </a:rPr>
              <a:t>Drėgno valymo metodai gali apimti grindų plovimą drėgna šluoste, šepečiu ar vandens purkštukų arba žarnų naudojimą. Vanduo padeda sumažinti dulkių pasklidimo ore tikimybę valymo metu.</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GRINDŲ VALYMAS</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Siekiant išvengti nebūtino dulkių poveikio visuomet esant galimybei naudokite tinkamą valymo įrangą. </a:t>
            </a:r>
          </a:p>
          <a:p>
            <a:pPr>
              <a:lnSpc>
                <a:spcPts val="2400"/>
              </a:lnSpc>
            </a:pPr>
            <a:r>
              <a:rPr lang="lt" sz="1800" b="0" i="0" strike="noStrike" cap="none" spc="0" baseline="0">
                <a:solidFill>
                  <a:srgbClr val="000000"/>
                </a:solidFill>
                <a:effectLst/>
                <a:latin typeface="Helvetica"/>
                <a:ea typeface="Helvetica"/>
                <a:cs typeface="Helvetica"/>
              </a:rPr>
              <a:t>Šiame vaizdo įraše rodomas tinkamiausias valymo metodas dulkėms nuo grindų pašalinti.</a:t>
            </a:r>
          </a:p>
          <a:p>
            <a:pPr>
              <a:lnSpc>
                <a:spcPts val="2400"/>
              </a:lnSpc>
            </a:pPr>
            <a:r>
              <a:rPr lang="lt" sz="1800" b="0" i="0" strike="noStrike" cap="none" spc="0" baseline="0">
                <a:solidFill>
                  <a:srgbClr val="000000"/>
                </a:solidFill>
                <a:effectLst/>
                <a:latin typeface="Helvetica"/>
                <a:ea typeface="Helvetica"/>
                <a:cs typeface="Helvetica"/>
              </a:rPr>
              <a:t>(Spustelėkite, norėdami paleisti vaizdo įrašą).</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SAUSO VALYMO TAIP IR NE</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3" y="2361600"/>
            <a:ext cx="5453624" cy="3331825"/>
          </a:xfrm>
        </p:spPr>
        <p:txBody>
          <a:bodyPr/>
          <a:lstStyle/>
          <a:p>
            <a:pPr>
              <a:lnSpc>
                <a:spcPct val="100000"/>
              </a:lnSpc>
            </a:pPr>
            <a:r>
              <a:rPr lang="lt" sz="1600" b="1" i="0" strike="noStrike" cap="none" spc="0" baseline="0">
                <a:solidFill>
                  <a:srgbClr val="000000"/>
                </a:solidFill>
                <a:effectLst/>
                <a:latin typeface="Helvetica"/>
                <a:ea typeface="Helvetica"/>
                <a:cs typeface="Helvetica"/>
              </a:rPr>
              <a:t>TAIP</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Suplanuokite, kaip saugiai ir greitai tvarkytis su išsiliejusiomis medžiagomis.</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Prieš naudojimą patikrinkite, ar siurbimo įranga nėra apgadinta. Praneškite apie defektus.</a:t>
            </a:r>
          </a:p>
          <a:p>
            <a:pPr marL="285750" indent="-285750">
              <a:lnSpc>
                <a:spcPct val="100000"/>
              </a:lnSpc>
              <a:spcAft>
                <a:spcPts val="600"/>
              </a:spcAft>
              <a:buSzPct val="85000"/>
              <a:buFont typeface=".Apple Color Emoji UI"/>
              <a:buChar char="✅"/>
            </a:pPr>
            <a:r>
              <a:rPr lang="lt" sz="1600" b="0" i="0" strike="noStrike" cap="none" spc="0" baseline="0">
                <a:solidFill>
                  <a:srgbClr val="000000"/>
                </a:solidFill>
                <a:effectLst/>
                <a:latin typeface="Helvetica"/>
                <a:ea typeface="Helvetica"/>
                <a:cs typeface="Helvetica"/>
              </a:rPr>
              <a:t>Patikrinkite, ar nereikia pakeisti siurblio filtro.</a:t>
            </a:r>
          </a:p>
          <a:p>
            <a:pPr>
              <a:lnSpc>
                <a:spcPct val="100000"/>
              </a:lnSpc>
            </a:pPr>
            <a:r>
              <a:rPr lang="lt" sz="1600" b="1" i="0" strike="noStrike" cap="none" spc="0" baseline="0">
                <a:solidFill>
                  <a:srgbClr val="000000"/>
                </a:solidFill>
                <a:effectLst/>
                <a:latin typeface="Helvetica"/>
                <a:ea typeface="Helvetica"/>
                <a:cs typeface="Helvetica"/>
              </a:rPr>
              <a:t>NE</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Nevalykite sausu šepečiu ir nenaudokite suspausto oro, kad dulkės nepasklistų ore.</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Nuo darbo drabužių dulkių nevalykite naudodami suspausto oro žarną ar antgalį.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a:blip r:embed="rId6"/>
          <a:srcRect l="10814" r="10814"/>
          <a:stretch>
            <a:fillRect/>
          </a:stretch>
        </p:blipFill>
        <p:spPr>
          <a:prstGeom prst="rect">
            <a:avLst/>
          </a:prstGeom>
        </p:spPr>
      </p:pic>
      <p:pic>
        <p:nvPicPr>
          <p:cNvPr id="6" name="Graphic 3" descr="Close">
            <a:extLst>
              <a:ext uri="{FF2B5EF4-FFF2-40B4-BE49-F238E27FC236}">
                <a16:creationId xmlns:a16="http://schemas.microsoft.com/office/drawing/2014/main" id="{E9BAEE0D-4342-B040-9A67-F16E044B9CA7}"/>
              </a:ext>
            </a:extLst>
          </p:cNvPr>
          <p:cNvPicPr>
            <a:picLocks noChangeAspect="1"/>
          </p:cNvPicPr>
          <p:nvPr/>
        </p:nvPicPr>
        <p:blipFill>
          <a:blip/>
          <a:stretch>
            <a:fillRect/>
          </a:stretch>
        </p:blipFill>
        <p:spPr>
          <a:xfrm>
            <a:off x="6762519" y="1384069"/>
            <a:ext cx="4885200" cy="4885200"/>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DRĖGNO VALYMO TAIP IR NE</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3" y="2361600"/>
            <a:ext cx="5453624" cy="3361806"/>
          </a:xfrm>
        </p:spPr>
        <p:txBody>
          <a:bodyPr/>
          <a:lstStyle/>
          <a:p>
            <a:pPr>
              <a:lnSpc>
                <a:spcPct val="100000"/>
              </a:lnSpc>
            </a:pPr>
            <a:r>
              <a:rPr lang="lt" sz="1600" b="1" i="0" strike="noStrike" cap="none" spc="0" baseline="0">
                <a:solidFill>
                  <a:srgbClr val="000000"/>
                </a:solidFill>
                <a:effectLst/>
                <a:latin typeface="Helvetica"/>
                <a:ea typeface="Helvetica"/>
                <a:cs typeface="Helvetica"/>
              </a:rPr>
              <a:t>TAIP</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Suplanuokite, kaip saugiai ir greitai tvarkytis su išbirusiomis medžiagomis.</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Įsitikinkite, kad vandens tiekimas būtų tinkamas ir pakankamas užduočiai atlikti.</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Pritaikykite vandens slėgį ir purškimo intensyvumą pagal užduotį.</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Naudodami purkštukus ir žarnas užtikrinkite, kad yra tinkamas drenažas.</a:t>
            </a:r>
          </a:p>
          <a:p>
            <a:pPr>
              <a:lnSpc>
                <a:spcPct val="100000"/>
              </a:lnSpc>
            </a:pPr>
            <a:r>
              <a:rPr lang="lt" sz="1600" b="1" i="0" strike="noStrike" cap="none" spc="0" baseline="0">
                <a:solidFill>
                  <a:srgbClr val="000000"/>
                </a:solidFill>
                <a:effectLst/>
                <a:latin typeface="Helvetica"/>
                <a:ea typeface="Helvetica"/>
                <a:cs typeface="Helvetica"/>
              </a:rPr>
              <a:t>NE</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Sausų dulkių krūvai išvalyti nenaudokite galingos vandens srovės. Purškimas yra veiksmingesnis.</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a:blip r:embed="rId6"/>
          <a:srcRect l="41657" t="-738" r="451"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6331478"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TINKAMOS HIGIENOS TAIP IR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61600"/>
            <a:ext cx="7041229" cy="3230407"/>
          </a:xfrm>
        </p:spPr>
        <p:txBody>
          <a:bodyPr/>
          <a:lstStyle/>
          <a:p>
            <a:pPr>
              <a:lnSpc>
                <a:spcPct val="100000"/>
              </a:lnSpc>
              <a:spcBef>
                <a:spcPts val="800"/>
              </a:spcBef>
            </a:pPr>
            <a:r>
              <a:rPr lang="lt" sz="1600" b="1" i="0" strike="noStrike" cap="none" spc="0" baseline="0">
                <a:solidFill>
                  <a:srgbClr val="000000"/>
                </a:solidFill>
                <a:effectLst/>
                <a:latin typeface="Helvetica"/>
                <a:ea typeface="Helvetica"/>
                <a:cs typeface="Helvetica"/>
              </a:rPr>
              <a:t>TAIP</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Reguliariai plaukitės rankas.</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Prieš eidami į patalpą, kurioje valgoma, nusivilkite nešvarius drabužius.</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Pasirūpinkite, kad jūsų kombinezonai būtų nuolat plaunami.</a:t>
            </a:r>
          </a:p>
          <a:p>
            <a:pPr marL="285750" indent="-285750">
              <a:lnSpc>
                <a:spcPct val="100000"/>
              </a:lnSpc>
              <a:spcBef>
                <a:spcPts val="800"/>
              </a:spcBef>
              <a:spcAft>
                <a:spcPts val="1000"/>
              </a:spcAft>
              <a:buSzPct val="85000"/>
              <a:buFont typeface=".Apple Color Emoji UI"/>
              <a:buChar char="✅"/>
            </a:pPr>
            <a:r>
              <a:rPr lang="lt" sz="1600" b="0" i="0" strike="noStrike" cap="none" spc="0" baseline="0">
                <a:solidFill>
                  <a:srgbClr val="000000"/>
                </a:solidFill>
                <a:effectLst/>
                <a:latin typeface="Helvetica"/>
                <a:ea typeface="Helvetica"/>
                <a:cs typeface="Helvetica"/>
              </a:rPr>
              <a:t>Švarius drabužius ir nešvarius kombinezonus laikykite jiems skirtose vietose.</a:t>
            </a:r>
          </a:p>
          <a:p>
            <a:pPr>
              <a:lnSpc>
                <a:spcPct val="100000"/>
              </a:lnSpc>
              <a:spcBef>
                <a:spcPts val="800"/>
              </a:spcBef>
            </a:pPr>
            <a:r>
              <a:rPr lang="lt" sz="1600" b="1" i="0" strike="noStrike" cap="none" spc="0" baseline="0">
                <a:solidFill>
                  <a:srgbClr val="000000"/>
                </a:solidFill>
                <a:effectLst/>
                <a:latin typeface="Helvetica"/>
                <a:ea typeface="Helvetica"/>
                <a:cs typeface="Helvetica"/>
              </a:rPr>
              <a:t>NE</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Darbo vietoje nerūkykite.</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Darbo vietoje nevartokite maisto ar gėrimų.</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Nemaišykite švarių drabužių su nešvariais.</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Nesineškite nešvarių kombinezonų namo.</a:t>
            </a:r>
          </a:p>
          <a:p>
            <a:pPr marL="285750" indent="-285750">
              <a:lnSpc>
                <a:spcPct val="100000"/>
              </a:lnSpc>
              <a:spcBef>
                <a:spcPts val="800"/>
              </a:spcBef>
              <a:buSzPct val="85000"/>
              <a:buFont typeface=".Apple Color Emoji UI"/>
              <a:buChar char="✅"/>
            </a:pPr>
            <a:endParaRPr lang="en-US"/>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8069195"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8069195"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ts val="24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ts val="24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3" y="2362676"/>
            <a:ext cx="5948022" cy="3682369"/>
          </a:xfrm>
        </p:spPr>
        <p:txBody>
          <a:bodyPr/>
          <a:lstStyle/>
          <a:p>
            <a:pPr>
              <a:lnSpc>
                <a:spcPts val="2400"/>
              </a:lnSpc>
              <a:spcBef>
                <a:spcPts val="600"/>
              </a:spcBef>
              <a:spcAft>
                <a:spcPts val="1000"/>
              </a:spcAft>
            </a:pPr>
            <a:r>
              <a:rPr lang="lt" sz="1800" b="0" i="0" strike="noStrike" cap="none" spc="0" baseline="0">
                <a:solidFill>
                  <a:srgbClr val="000000"/>
                </a:solidFill>
                <a:effectLst/>
                <a:latin typeface="Helvetica"/>
                <a:ea typeface="Helvetica"/>
                <a:cs typeface="Helvetica"/>
              </a:rPr>
              <a:t>Valydami ir laikydamiesi tinkamos higienos nepamirškite:</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Naudoti esamai užduočiai tinkamo valymo metodo.</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Prieš naudojimą patikrinti, ar įranga nepažeista ir veikia tinkamai.</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Laikykitės tinkamos asmens higienos.</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Nerūkykite – rūkymas didina neigiamą ĮKSD poveikį sveikatai.</a:t>
            </a:r>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53885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PAPILDOMA MOKOMOJI MEDŽIAGA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3" y="2362676"/>
            <a:ext cx="6567454"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7" history="0"/>
              </a:rPr>
              <a:t>Geroji patirtis valant paviršius ir įrenginius (2.1.1 a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7" history="0"/>
              </a:rPr>
              <a:t>Geroji patirtis – tinkama higiena (2.1.10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8"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9" history="0"/>
              </a:rPr>
              <a:t>NEPSI vadovas mažoms ir vidutinėms įmonėms</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242918"/>
            <a:ext cx="10022946" cy="477054"/>
          </a:xfrm>
          <a:prstGeom prst="rect">
            <a:avLst/>
          </a:prstGeom>
          <a:noFill/>
          <a:ln>
            <a:noFill/>
          </a:ln>
        </p:spPr>
        <p:txBody>
          <a:bodyPr wrap="square" anchor="ctr">
            <a:spAutoFit/>
          </a:bodyPr>
          <a:lstStyle/>
          <a:p>
            <a:pPr>
              <a:lnSpc>
                <a:spcPts val="3000"/>
              </a:lnSpc>
              <a:spcBef>
                <a:spcPts val="1200"/>
              </a:spcBef>
              <a:spcAft>
                <a:spcPts val="1200"/>
              </a:spcAft>
              <a:buSzPct val="130000"/>
            </a:pPr>
            <a:r>
              <a:rPr lang="lt" b="0" i="0" strike="noStrike" cap="none" spc="0" baseline="0">
                <a:solidFill>
                  <a:srgbClr val="000000"/>
                </a:solidFill>
                <a:effectLst/>
                <a:latin typeface="Calibri"/>
                <a:ea typeface="Calibri"/>
                <a:cs typeface="Calibri"/>
              </a:rPr>
              <a:t>Daugiau mokymosi apie ĮKSD išteklių rasite apsilankę </a:t>
            </a:r>
            <a:r>
              <a:rPr lang="lt" b="1" i="0" strike="noStrike" cap="none" spc="0" baseline="0">
                <a:solidFill>
                  <a:srgbClr val="000000"/>
                </a:solidFill>
                <a:effectLst/>
                <a:latin typeface="Calibri"/>
                <a:ea typeface="Calibri"/>
                <a:cs typeface="Calibri"/>
              </a:rPr>
              <a:t>NEPSI e-mokymosi platformoje </a:t>
            </a:r>
            <a:r>
              <a:rPr lang="lt" b="0" i="0" strike="noStrike" cap="none" spc="0" baseline="0">
                <a:solidFill>
                  <a:srgbClr val="000000"/>
                </a:solidFill>
                <a:effectLst/>
                <a:latin typeface="Calibri"/>
                <a:ea typeface="Calibri"/>
                <a:cs typeface="Calibri"/>
                <a:hlinkClick r:id="rId10" history="0"/>
              </a:rPr>
              <a:t>training.nepsi.eu</a:t>
            </a:r>
            <a:r>
              <a:rPr lang="lt" b="0" i="0" strike="noStrike" cap="none" spc="0" baseline="0">
                <a:solidFill>
                  <a:srgbClr val="000000"/>
                </a:solidFill>
                <a:effectLst/>
                <a:latin typeface="Calibri"/>
                <a:ea typeface="Calibri"/>
                <a:cs typeface="Calibri"/>
              </a:rPr>
              <a:t>.</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9"/>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15"/>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7"/>
</p:tagLst>
</file>

<file path=ppt/tags/tag20.xml><?xml version="1.0" encoding="utf-8"?>
<p:tagLst xmlns:a="http://schemas.openxmlformats.org/drawingml/2006/main" xmlns:r="http://schemas.openxmlformats.org/officeDocument/2006/relationships" xmlns:p="http://schemas.openxmlformats.org/presentationml/2006/main">
  <p:tag name="AS_UNIQUEID" val="28"/>
</p:tagLst>
</file>

<file path=ppt/tags/tag21.xml><?xml version="1.0" encoding="utf-8"?>
<p:tagLst xmlns:a="http://schemas.openxmlformats.org/drawingml/2006/main" xmlns:r="http://schemas.openxmlformats.org/officeDocument/2006/relationships" xmlns:p="http://schemas.openxmlformats.org/presentationml/2006/main">
  <p:tag name="AS_UNIQUEID" val="21"/>
</p:tagLst>
</file>

<file path=ppt/tags/tag22.xml><?xml version="1.0" encoding="utf-8"?>
<p:tagLst xmlns:a="http://schemas.openxmlformats.org/drawingml/2006/main" xmlns:r="http://schemas.openxmlformats.org/officeDocument/2006/relationships" xmlns:p="http://schemas.openxmlformats.org/presentationml/2006/main">
  <p:tag name="AS_UNIQUEID" val="22"/>
</p:tagLst>
</file>

<file path=ppt/tags/tag23.xml><?xml version="1.0" encoding="utf-8"?>
<p:tagLst xmlns:a="http://schemas.openxmlformats.org/drawingml/2006/main" xmlns:r="http://schemas.openxmlformats.org/officeDocument/2006/relationships" xmlns:p="http://schemas.openxmlformats.org/presentationml/2006/main">
  <p:tag name="AS_UNIQUEID" val="2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36"/>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31"/>
</p:tagLst>
</file>

<file path=ppt/tags/tag29.xml><?xml version="1.0" encoding="utf-8"?>
<p:tagLst xmlns:a="http://schemas.openxmlformats.org/drawingml/2006/main" xmlns:r="http://schemas.openxmlformats.org/officeDocument/2006/relationships" xmlns:p="http://schemas.openxmlformats.org/presentationml/2006/main">
  <p:tag name="AS_UNIQUEID" val="32"/>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44"/>
</p:tagLst>
</file>

<file path=ppt/tags/tag33.xml><?xml version="1.0" encoding="utf-8"?>
<p:tagLst xmlns:a="http://schemas.openxmlformats.org/drawingml/2006/main" xmlns:r="http://schemas.openxmlformats.org/officeDocument/2006/relationships" xmlns:p="http://schemas.openxmlformats.org/presentationml/2006/main">
  <p:tag name="AS_UNIQUEID" val="38"/>
</p:tagLst>
</file>

<file path=ppt/tags/tag34.xml><?xml version="1.0" encoding="utf-8"?>
<p:tagLst xmlns:a="http://schemas.openxmlformats.org/drawingml/2006/main" xmlns:r="http://schemas.openxmlformats.org/officeDocument/2006/relationships" xmlns:p="http://schemas.openxmlformats.org/presentationml/2006/main">
  <p:tag name="AS_UNIQUEID" val="39"/>
</p:tagLst>
</file>

<file path=ppt/tags/tag35.xml><?xml version="1.0" encoding="utf-8"?>
<p:tagLst xmlns:a="http://schemas.openxmlformats.org/drawingml/2006/main" xmlns:r="http://schemas.openxmlformats.org/officeDocument/2006/relationships" xmlns:p="http://schemas.openxmlformats.org/presentationml/2006/main">
  <p:tag name="AS_UNIQUEID" val="40"/>
</p:tagLst>
</file>

<file path=ppt/tags/tag36.xml><?xml version="1.0" encoding="utf-8"?>
<p:tagLst xmlns:a="http://schemas.openxmlformats.org/drawingml/2006/main" xmlns:r="http://schemas.openxmlformats.org/officeDocument/2006/relationships" xmlns:p="http://schemas.openxmlformats.org/presentationml/2006/main">
  <p:tag name="AS_UNIQUEID" val="50"/>
</p:tagLst>
</file>

<file path=ppt/tags/tag37.xml><?xml version="1.0" encoding="utf-8"?>
<p:tagLst xmlns:a="http://schemas.openxmlformats.org/drawingml/2006/main" xmlns:r="http://schemas.openxmlformats.org/officeDocument/2006/relationships" xmlns:p="http://schemas.openxmlformats.org/presentationml/2006/main">
  <p:tag name="AS_UNIQUEID" val="51"/>
</p:tagLst>
</file>

<file path=ppt/tags/tag38.xml><?xml version="1.0" encoding="utf-8"?>
<p:tagLst xmlns:a="http://schemas.openxmlformats.org/drawingml/2006/main" xmlns:r="http://schemas.openxmlformats.org/officeDocument/2006/relationships" xmlns:p="http://schemas.openxmlformats.org/presentationml/2006/main">
  <p:tag name="AS_UNIQUEID" val="52"/>
</p:tagLst>
</file>

<file path=ppt/tags/tag39.xml><?xml version="1.0" encoding="utf-8"?>
<p:tagLst xmlns:a="http://schemas.openxmlformats.org/drawingml/2006/main" xmlns:r="http://schemas.openxmlformats.org/officeDocument/2006/relationships" xmlns:p="http://schemas.openxmlformats.org/presentationml/2006/main">
  <p:tag name="AS_UNIQUEID" val="53"/>
</p:tagLst>
</file>

<file path=ppt/tags/tag40.xml><?xml version="1.0" encoding="utf-8"?>
<p:tagLst xmlns:a="http://schemas.openxmlformats.org/drawingml/2006/main" xmlns:r="http://schemas.openxmlformats.org/officeDocument/2006/relationships" xmlns:p="http://schemas.openxmlformats.org/presentationml/2006/main">
  <p:tag name="AS_UNIQUEID" val="46"/>
</p:tagLst>
</file>

<file path=ppt/tags/tag41.xml><?xml version="1.0" encoding="utf-8"?>
<p:tagLst xmlns:a="http://schemas.openxmlformats.org/drawingml/2006/main" xmlns:r="http://schemas.openxmlformats.org/officeDocument/2006/relationships" xmlns:p="http://schemas.openxmlformats.org/presentationml/2006/main">
  <p:tag name="AS_UNIQUEID" val="47"/>
</p:tagLst>
</file>

<file path=ppt/tags/tag42.xml><?xml version="1.0" encoding="utf-8"?>
<p:tagLst xmlns:a="http://schemas.openxmlformats.org/drawingml/2006/main" xmlns:r="http://schemas.openxmlformats.org/officeDocument/2006/relationships" xmlns:p="http://schemas.openxmlformats.org/presentationml/2006/main">
  <p:tag name="AS_UNIQUEID" val="4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9C7FCF1-827D-429A-BD41-1DF8B22074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schemas.microsoft.com/office/infopath/2007/PartnerControls"/>
    <ds:schemaRef ds:uri="http://schemas.microsoft.com/office/2006/documentManagement/types"/>
    <ds:schemaRef ds:uri="http://schemas.microsoft.com/office/2006/metadata/properties"/>
    <ds:schemaRef ds:uri="http://purl.org/dc/terms/"/>
    <ds:schemaRef ds:uri="6d9d7403-2d8c-4818-ae25-2c5629bc7330"/>
    <ds:schemaRef ds:uri="http://www.w3.org/XML/1998/namespace"/>
    <ds:schemaRef ds:uri="d8ecf516-e360-4672-81b9-68723bedb71f"/>
    <ds:schemaRef ds:uri="http://purl.org/dc/elements/1.1/"/>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51</TotalTime>
  <Words>1244</Words>
  <Application>Microsoft Office PowerPoint</Application>
  <PresentationFormat>Plačiaekranė</PresentationFormat>
  <Paragraphs>122</Paragraphs>
  <Slides>15</Slides>
  <Notes>14</Notes>
  <HiddenSlides>1</HiddenSlides>
  <MMClips>1</MMClips>
  <ScaleCrop>false</ScaleCrop>
  <HeadingPairs>
    <vt:vector size="4" baseType="variant">
      <vt:variant>
        <vt:lpstr>Tema</vt:lpstr>
      </vt:variant>
      <vt:variant>
        <vt:i4>1</vt:i4>
      </vt:variant>
      <vt:variant>
        <vt:lpstr>Skaidrių pavadinimai</vt:lpstr>
      </vt:variant>
      <vt:variant>
        <vt:i4>15</vt:i4>
      </vt:variant>
    </vt:vector>
  </HeadingPairs>
  <TitlesOfParts>
    <vt:vector size="16" baseType="lpstr">
      <vt:lpstr>Office Theme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30</cp:revision>
  <dcterms:created xsi:type="dcterms:W3CDTF">2020-06-24T14:35:04Z</dcterms:created>
  <dcterms:modified xsi:type="dcterms:W3CDTF">2022-10-04T18:27:29Z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