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tiff" ContentType="image/tiff"/>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8.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9.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11.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12.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13.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14.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8" r:id="rId7"/>
    <p:sldId id="272" r:id="rId8"/>
    <p:sldId id="277" r:id="rId9"/>
    <p:sldId id="279" r:id="rId10"/>
    <p:sldId id="261" r:id="rId11"/>
    <p:sldId id="260" r:id="rId12"/>
    <p:sldId id="271" r:id="rId13"/>
    <p:sldId id="263" r:id="rId14"/>
    <p:sldId id="262" r:id="rId15"/>
    <p:sldId id="268" r:id="rId16"/>
    <p:sldId id="266" r:id="rId17"/>
    <p:sldId id="264"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14D"/>
    <a:srgbClr val="EF9A2E"/>
    <a:srgbClr val="F7A315"/>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F60457-E851-D148-9610-8B8C19439D12}" v="2" dt="2020-12-09T20:13:12.5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06" autoAdjust="0"/>
    <p:restoredTop sz="88873"/>
  </p:normalViewPr>
  <p:slideViewPr>
    <p:cSldViewPr snapToGrid="0" snapToObjects="1">
      <p:cViewPr varScale="1">
        <p:scale>
          <a:sx n="65" d="100"/>
          <a:sy n="65" d="100"/>
        </p:scale>
        <p:origin x="948" y="9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uel Davies" userId="4bb99b2c-4e56-4c10-ad8a-c1b2d904d94c" providerId="ADAL" clId="{76F60457-E851-D148-9610-8B8C19439D12}"/>
    <pc:docChg chg="modSld">
      <pc:chgData name="Samuel Davies" userId="4bb99b2c-4e56-4c10-ad8a-c1b2d904d94c" providerId="ADAL" clId="{76F60457-E851-D148-9610-8B8C19439D12}" dt="2020-12-09T21:34:38.054" v="5" actId="20577"/>
      <pc:docMkLst>
        <pc:docMk/>
      </pc:docMkLst>
      <pc:sldChg chg="modNotesTx">
        <pc:chgData name="Samuel Davies" userId="4bb99b2c-4e56-4c10-ad8a-c1b2d904d94c" providerId="ADAL" clId="{76F60457-E851-D148-9610-8B8C19439D12}" dt="2020-12-09T20:13:16.058" v="0" actId="20577"/>
        <pc:sldMkLst>
          <pc:docMk/>
          <pc:sldMk cId="178900945" sldId="272"/>
        </pc:sldMkLst>
      </pc:sldChg>
      <pc:sldChg chg="modSp mod">
        <pc:chgData name="Samuel Davies" userId="4bb99b2c-4e56-4c10-ad8a-c1b2d904d94c" providerId="ADAL" clId="{76F60457-E851-D148-9610-8B8C19439D12}" dt="2020-12-09T21:34:38.054" v="5" actId="20577"/>
        <pc:sldMkLst>
          <pc:docMk/>
          <pc:sldMk cId="3970954876" sldId="280"/>
        </pc:sldMkLst>
        <pc:spChg chg="mod">
          <ac:chgData name="Samuel Davies" userId="4bb99b2c-4e56-4c10-ad8a-c1b2d904d94c" providerId="ADAL" clId="{76F60457-E851-D148-9610-8B8C19439D12}" dt="2020-12-09T21:34:38.054" v="5" actId="20577"/>
          <ac:spMkLst>
            <pc:docMk/>
            <pc:sldMk cId="3970954876" sldId="280"/>
            <ac:spMk id="3" creationId="{778F63C9-1C70-4F4D-9234-7DEE4FC33B2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9/28/2022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slide" Target="../slides/slide10.xml"/><Relationship Id="rId4"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slide" Target="../slides/slide11.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tags" Target="../tags/tag27.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5" Type="http://schemas.openxmlformats.org/officeDocument/2006/relationships/slide" Target="../slides/slide14.xml"/><Relationship Id="rId4"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5" Type="http://schemas.openxmlformats.org/officeDocument/2006/relationships/slide" Target="../slides/slide15.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601692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 sz="1200" b="0" i="0" strike="noStrike" cap="none" spc="0" baseline="0" dirty="0">
                <a:solidFill>
                  <a:srgbClr val="000000"/>
                </a:solidFill>
                <a:effectLst/>
                <a:latin typeface="+mn-lt"/>
                <a:ea typeface="Calibri"/>
                <a:cs typeface="Calibri"/>
              </a:rPr>
              <a:t>Esponiment eċċessiv għas-silika kristallina respirabbli (RCS) jista’ jwassal għal problemi tas-saħħa serji għall-ħaddiema tul iż-żmien. Għal din ir-raġuni, huwa importanti li l-ħaddiema kollha jkunu konxji ta’ prattiċi tajbin li jillimitaw jew jeliminaw l-esponiment għat-trab tas-silika.</a:t>
            </a:r>
          </a:p>
          <a:p>
            <a:endParaRPr lang="en-US" sz="1200" b="0" i="0" u="none" strike="noStrike" kern="1200" dirty="0">
              <a:solidFill>
                <a:schemeClr val="tx1"/>
              </a:solidFill>
              <a:effectLst/>
              <a:latin typeface="+mn-lt"/>
              <a:ea typeface="+mn-ea"/>
              <a:cs typeface="+mn-cs"/>
            </a:endParaRPr>
          </a:p>
          <a:p>
            <a:r>
              <a:rPr lang="mt" sz="1200" b="0" i="0" strike="noStrike" cap="none" spc="0" baseline="0" dirty="0">
                <a:solidFill>
                  <a:srgbClr val="000000"/>
                </a:solidFill>
                <a:effectLst/>
                <a:latin typeface="+mn-lt"/>
                <a:ea typeface="Calibri"/>
                <a:cs typeface="Calibri"/>
              </a:rPr>
              <a:t>Dan it-taħriġ jipprovdi informazzjoni dwar it-tindif u dwar iġjene tajba. Żomm f’moħħok li l-valutazzjoni tar-riskju hija meħtieġa qabel ma tibda kwalunkwe proċess ta’ tindif, għalkemm dan jikkonċerna prinċipalment lill-maniġment.</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06802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 sz="1200" b="0" i="0" strike="noStrike" cap="none" spc="0" baseline="0" dirty="0">
                <a:solidFill>
                  <a:srgbClr val="000000"/>
                </a:solidFill>
                <a:effectLst/>
                <a:latin typeface="+mn-lt"/>
                <a:ea typeface="Calibri"/>
                <a:cs typeface="Calibri"/>
              </a:rPr>
              <a:t>Meta t-trab tas-silika jiġi ġġenerat minħabba li jirriżulta minn attivitajiet ta’ xogħol differenti (serrar, tgħaffiġ, bagging eċċ), jinħolqu partikli żgħar ħafna tat-trab.  Jekk il-proċess sew tat-tindif jiġi ttraskurat, it-trab respirabbli jista’ jibqa’ fl-arja fl-għeluq għal ġranet u jkun ta’ riskju serju għall-ħaddiema.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 sz="1200" b="0" i="0" strike="noStrike" cap="none" spc="0" baseline="0">
                <a:solidFill>
                  <a:srgbClr val="000000"/>
                </a:solidFill>
                <a:effectLst/>
                <a:latin typeface="Calibri"/>
                <a:ea typeface="Calibri"/>
                <a:cs typeface="Calibri"/>
              </a:rPr>
              <a:t>Il-kontroll tat-trab jista’ jinkiseb bl-użu ta’ żewġ tipi ta’ metodi ta’ tindif: tindif bix-xott u tindif bl-ilma.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 sz="1800" b="0" i="0" strike="noStrike" cap="none" spc="0" baseline="0">
                <a:solidFill>
                  <a:srgbClr val="000000"/>
                </a:solidFill>
                <a:effectLst/>
                <a:latin typeface="Calibri"/>
                <a:ea typeface="Calibri"/>
                <a:cs typeface="Calibri"/>
              </a:rPr>
              <a:t>Il-vidjo li ġej juri prattiċi tajbin relatati mat-tindif tal-artijiet. </a:t>
            </a:r>
            <a:r>
              <a:rPr lang="mt" sz="1200" b="0" i="0" strike="noStrike" cap="none" spc="0" baseline="0">
                <a:solidFill>
                  <a:srgbClr val="000000"/>
                </a:solidFill>
                <a:effectLst/>
                <a:latin typeface="Calibri"/>
                <a:ea typeface="Calibri"/>
                <a:cs typeface="Calibri"/>
              </a:rPr>
              <a:t>Ħdejn l-istampa tal-vidjo ser tara graff u riga ħamra li turi l-konċentrazzjoni tat-trab f’mg/m3.</a:t>
            </a:r>
          </a:p>
          <a:p>
            <a:endParaRPr lang="en-GB" sz="1200" b="0" i="0" u="none" strike="noStrike" kern="1200">
              <a:solidFill>
                <a:schemeClr val="tx1"/>
              </a:solidFill>
              <a:effectLst/>
              <a:latin typeface="+mn-lt"/>
              <a:ea typeface="+mn-ea"/>
              <a:cs typeface="+mn-cs"/>
            </a:endParaRPr>
          </a:p>
          <a:p>
            <a:r>
              <a:rPr lang="mt" sz="1200" b="0" i="0" strike="noStrike" cap="none" spc="0" baseline="0">
                <a:solidFill>
                  <a:srgbClr val="000000"/>
                </a:solidFill>
                <a:effectLst/>
                <a:latin typeface="Calibri"/>
                <a:ea typeface="Calibri"/>
                <a:cs typeface="Calibri"/>
              </a:rPr>
              <a:t>Il-kejl tal-konċentrazzjoni tat-trab mhijiex dwar silika kristallina respirabbli, hija bbażata fuq kejl semi-kwantitattiv. Dak li huwa essenzjali mhux il-valur tal-konċentrazzjoni tat-trab iżda d-differenza relattiva bejn il-livelli tal-esponiment waqt il-prattika rakkomandata u prattiċi oħrajn.</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39285221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mt" sz="1200" b="0" i="0" strike="noStrike" cap="none" spc="0" baseline="0" dirty="0">
                <a:solidFill>
                  <a:srgbClr val="000000"/>
                </a:solidFill>
                <a:effectLst/>
                <a:latin typeface="+mn-lt"/>
                <a:ea typeface="Calibri"/>
                <a:cs typeface="Calibri"/>
              </a:rPr>
              <a:t>Qabel tuża tagħmir tat-tindif, iċċekkja t-tagħmir b’għajnejk għal sinjali ta’ ħsara għall-inqas darba fil-ġimgħa. Huwa meħtieġ li tiċċekkja t-tagħmir li jintuża l-ħin kollu b’mod iktar frekwenti. Jekk tara l-ħsara, informa lill-maniġer fuq il-post dwar l-affari.</a:t>
            </a:r>
          </a:p>
          <a:p>
            <a:endParaRPr lang="en-GB" sz="1200" b="0" i="0" u="none" strike="noStrike" kern="1200" dirty="0">
              <a:solidFill>
                <a:schemeClr val="tx1"/>
              </a:solidFill>
              <a:effectLst/>
              <a:latin typeface="+mn-lt"/>
              <a:ea typeface="+mn-ea"/>
              <a:cs typeface="+mn-cs"/>
            </a:endParaRPr>
          </a:p>
          <a:p>
            <a:r>
              <a:rPr lang="mt" sz="1200" b="0" i="0" strike="noStrike" cap="none" spc="0" baseline="0" dirty="0">
                <a:solidFill>
                  <a:srgbClr val="000000"/>
                </a:solidFill>
                <a:effectLst/>
                <a:latin typeface="+mn-lt"/>
                <a:ea typeface="Calibri"/>
                <a:cs typeface="Calibri"/>
              </a:rPr>
              <a:t>Tużax xkupilja xotta biex tiknew it-trab fi spazju magħluq (ara l-istampa).</a:t>
            </a:r>
          </a:p>
          <a:p>
            <a:endParaRPr lang="en-GB" sz="1200" b="0" i="0" u="none" strike="noStrike" kern="1200" dirty="0">
              <a:solidFill>
                <a:schemeClr val="tx1"/>
              </a:solidFill>
              <a:effectLst/>
              <a:latin typeface="+mn-lt"/>
              <a:ea typeface="+mn-ea"/>
              <a:cs typeface="+mn-cs"/>
            </a:endParaRPr>
          </a:p>
          <a:p>
            <a:r>
              <a:rPr lang="mt" sz="1200" b="0" i="0" strike="noStrike" cap="none" spc="0" baseline="0" dirty="0">
                <a:solidFill>
                  <a:srgbClr val="000000"/>
                </a:solidFill>
                <a:effectLst/>
                <a:latin typeface="+mn-lt"/>
                <a:ea typeface="Calibri"/>
                <a:cs typeface="Calibri"/>
              </a:rPr>
              <a:t>Tużax arja ikkumpressata għax din tqanqal it-trab u terġa’ ddaħħlu fl-arja. L-użu ta’ arja ikkumpressata biex tneħħi t-trab minn mal-ħwejjeġ tax-xogħol għandha tintuża biss meta jkun hemm l-użu ta’ tagħmir speċjalizzat iddedikat għalhekk (eż. kabini tax-shower bl-arja). </a:t>
            </a:r>
          </a:p>
          <a:p>
            <a:endParaRPr lang="en-GB" sz="1200" b="0" i="0" u="none" strike="noStrike" kern="1200" dirty="0">
              <a:solidFill>
                <a:schemeClr val="tx1"/>
              </a:solidFill>
              <a:effectLst/>
              <a:latin typeface="+mn-lt"/>
              <a:ea typeface="+mn-ea"/>
              <a:cs typeface="+mn-cs"/>
            </a:endParaRPr>
          </a:p>
          <a:p>
            <a:r>
              <a:rPr lang="mt" sz="1200" b="0" i="0" strike="noStrike" cap="none" spc="0" baseline="0" dirty="0">
                <a:solidFill>
                  <a:srgbClr val="000000"/>
                </a:solidFill>
                <a:effectLst/>
                <a:latin typeface="+mn-lt"/>
                <a:ea typeface="Calibri"/>
                <a:cs typeface="Calibri"/>
              </a:rPr>
              <a:t>Innota li s-sistemi ta’ tindif bil-vakum ġeneralment mhumiex adattati biex inaddfu tixrid ta’ materjal imxarrab.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239811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mt" sz="1200" b="0" i="0" strike="noStrike" cap="none" spc="0" baseline="0" dirty="0">
                <a:solidFill>
                  <a:srgbClr val="000000"/>
                </a:solidFill>
                <a:effectLst/>
                <a:latin typeface="+mn-lt"/>
                <a:ea typeface="Calibri"/>
                <a:cs typeface="Calibri"/>
              </a:rPr>
              <a:t>It-tindif bl-ilma huwa ġeneralment iktar effettiv għax metodi mxarrba ta’ tindif ma jħallux it-trab fin milli jidħol fl-arja billi jaqbdu fl-ilma.</a:t>
            </a:r>
          </a:p>
          <a:p>
            <a:endParaRPr lang="en-GB" sz="1200" b="0" i="0" u="none" strike="noStrike" kern="1200" dirty="0">
              <a:solidFill>
                <a:schemeClr val="tx1"/>
              </a:solidFill>
              <a:effectLst/>
              <a:latin typeface="+mn-lt"/>
              <a:ea typeface="+mn-ea"/>
              <a:cs typeface="+mn-cs"/>
            </a:endParaRPr>
          </a:p>
          <a:p>
            <a:r>
              <a:rPr lang="mt" sz="1200" b="0" i="0" strike="noStrike" cap="none" spc="0" baseline="0" dirty="0">
                <a:solidFill>
                  <a:srgbClr val="000000"/>
                </a:solidFill>
                <a:effectLst/>
                <a:latin typeface="+mn-lt"/>
                <a:ea typeface="Calibri"/>
                <a:cs typeface="Calibri"/>
              </a:rPr>
              <a:t>Huwa importanti li taġġusta l-ħarġa tal-pressjoni tal-ilma skont il-ħidma tat-tindif li għandek. Meta xxarrab ħafna tixrid ta’ materjal fin, xott bit-trab huwa aħjar li tuża spray fin. L-użu ta’ ġett tal-ilma ser jikkawża t-trab li jerġa’ jidħol fl-arja. </a:t>
            </a:r>
          </a:p>
          <a:p>
            <a:endParaRPr lang="en-GB" sz="1200" b="0" i="0" u="none" strike="noStrike" kern="1200" dirty="0">
              <a:solidFill>
                <a:schemeClr val="tx1"/>
              </a:solidFill>
              <a:effectLst/>
              <a:latin typeface="+mn-lt"/>
              <a:ea typeface="+mn-ea"/>
              <a:cs typeface="+mn-cs"/>
            </a:endParaRPr>
          </a:p>
          <a:p>
            <a:r>
              <a:rPr lang="mt" sz="1200" b="0" i="0" strike="noStrike" cap="none" spc="0" baseline="0" dirty="0">
                <a:solidFill>
                  <a:srgbClr val="000000"/>
                </a:solidFill>
                <a:effectLst/>
                <a:latin typeface="+mn-lt"/>
                <a:ea typeface="Calibri"/>
                <a:cs typeface="Calibri"/>
              </a:rPr>
              <a:t>Fl-aħħar, meta tuża proċessi mxarrba, assigura li hemm sistemi ta’ drenaġġ xierqa disponibbli meta tkun qed tuża’ l-isprays tal-ilma u l-pajpijiet.</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6286056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695539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mt" sz="1000" b="0" i="0" strike="noStrike" cap="none" spc="0" baseline="0">
                <a:solidFill>
                  <a:srgbClr val="000000"/>
                </a:solidFill>
                <a:effectLst/>
                <a:latin typeface="Helvetica"/>
                <a:ea typeface="Helvetica"/>
                <a:cs typeface="Helvetica"/>
              </a:rPr>
              <a:t>Dan il-pakkett għat-taħriġ ġie żviluppat bħala parti mill-Gwida ta’ Prattiċi Tajbin NEPSI - żur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14CAEE0D-32B3-2D48-8333-B1030B4D5BB3}"/>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5A83FF5C-A01B-AF41-AC27-5BE83C80073B}"/>
              </a:ext>
            </a:extLst>
          </p:cNvPr>
          <p:cNvSpPr txBox="1"/>
          <p:nvPr userDrawn="1"/>
        </p:nvSpPr>
        <p:spPr>
          <a:xfrm>
            <a:off x="8332631" y="429114"/>
            <a:ext cx="3484719"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mt" sz="1400" b="1" i="0" strike="noStrike" cap="none" spc="0" baseline="0" dirty="0">
                <a:solidFill>
                  <a:srgbClr val="F6A317"/>
                </a:solidFill>
                <a:effectLst/>
                <a:latin typeface="Helvetica"/>
                <a:ea typeface="Helvetica"/>
                <a:cs typeface="Helvetica"/>
              </a:rPr>
              <a:t>TAĦRIĠ DWAR PRATTIĊI TAJBIN GĦAT-TINDIF U GĦALL-IĠJENE TAJBA</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mp4"/><Relationship Id="rId7" Type="http://schemas.openxmlformats.org/officeDocument/2006/relationships/notesSlide" Target="../notesSlides/notesSlide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10.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tags" Target="../tags/tag7.xml"/><Relationship Id="rId7" Type="http://schemas.openxmlformats.org/officeDocument/2006/relationships/image" Target="../media/image10.pn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9.tiff"/><Relationship Id="rId5" Type="http://schemas.openxmlformats.org/officeDocument/2006/relationships/notesSlide" Target="../notesSlides/notesSlide9.xml"/><Relationship Id="rId4"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11.tiff"/><Relationship Id="rId5" Type="http://schemas.openxmlformats.org/officeDocument/2006/relationships/notesSlide" Target="../notesSlides/notesSlide10.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13.tiff"/><Relationship Id="rId3" Type="http://schemas.openxmlformats.org/officeDocument/2006/relationships/tags" Target="../tags/tag19.xml"/><Relationship Id="rId7" Type="http://schemas.openxmlformats.org/officeDocument/2006/relationships/image" Target="../media/image12.tiff"/><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notesSlide" Target="../notesSlides/notesSlide11.xml"/><Relationship Id="rId5" Type="http://schemas.openxmlformats.org/officeDocument/2006/relationships/slideLayout" Target="../slideLayouts/slideLayout3.xml"/><Relationship Id="rId4" Type="http://schemas.openxmlformats.org/officeDocument/2006/relationships/tags" Target="../tags/tag20.xml"/></Relationships>
</file>

<file path=ppt/slides/_rels/slide13.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14.tiff"/><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image" Target="../media/image15.tiff"/><Relationship Id="rId5" Type="http://schemas.openxmlformats.org/officeDocument/2006/relationships/notesSlide" Target="../notesSlides/notesSlide13.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38.xml"/><Relationship Id="rId7" Type="http://schemas.openxmlformats.org/officeDocument/2006/relationships/hyperlink" Target="https://guide.nepsi.eu/sheets" TargetMode="Externa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notesSlide" Target="../notesSlides/notesSlide14.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39.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7"/>
            <a:ext cx="6897594" cy="850900"/>
          </a:xfrm>
        </p:spPr>
        <p:txBody>
          <a:bodyPr anchor="t"/>
          <a:lstStyle/>
          <a:p>
            <a:pPr>
              <a:lnSpc>
                <a:spcPct val="100000"/>
              </a:lnSpc>
            </a:pPr>
            <a:r>
              <a:rPr lang="mt" sz="2800" b="1" i="0" strike="noStrike" cap="none" spc="0" baseline="0" dirty="0">
                <a:solidFill>
                  <a:srgbClr val="FFFFFF"/>
                </a:solidFill>
                <a:effectLst/>
                <a:latin typeface="Helvetica"/>
                <a:ea typeface="Helvetica"/>
                <a:cs typeface="Helvetica"/>
              </a:rPr>
              <a:t>TAĦRIĠ DWAR PRATTIĊI TAJBIN GĦAT-TINDIF U GĦALL-IĠJENE TAJBA</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82E77DF7-2132-2B44-BBCB-E6F7D8F70F9C}"/>
              </a:ext>
            </a:extLst>
          </p:cNvPr>
          <p:cNvSpPr/>
          <p:nvPr/>
        </p:nvSpPr>
        <p:spPr>
          <a:xfrm>
            <a:off x="7875639" y="351692"/>
            <a:ext cx="3964670" cy="6213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a:xfrm>
            <a:off x="777244" y="1640901"/>
            <a:ext cx="10333121" cy="850900"/>
          </a:xfrm>
        </p:spPr>
        <p:txBody>
          <a:bodyPr/>
          <a:lstStyle/>
          <a:p>
            <a:r>
              <a:rPr lang="mt" sz="2800" b="1" i="0" strike="noStrike" cap="none" spc="0" baseline="0">
                <a:solidFill>
                  <a:srgbClr val="F6A317"/>
                </a:solidFill>
                <a:effectLst/>
                <a:latin typeface="Helvetica"/>
                <a:ea typeface="Helvetica"/>
                <a:cs typeface="Helvetica"/>
              </a:rPr>
              <a:t>PREAMBOLU (GĦALL-GĦALLIEM)</a:t>
            </a:r>
          </a:p>
        </p:txBody>
      </p:sp>
      <p:sp>
        <p:nvSpPr>
          <p:cNvPr id="7"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057012" cy="3601153"/>
          </a:xfrm>
        </p:spPr>
        <p:txBody>
          <a:bodyPr anchor="t"/>
          <a:lstStyle/>
          <a:p>
            <a:pPr>
              <a:lnSpc>
                <a:spcPts val="2400"/>
              </a:lnSpc>
            </a:pPr>
            <a:r>
              <a:rPr lang="mt" sz="1800" b="0" i="0" strike="noStrike" cap="none" spc="0" baseline="0" dirty="0">
                <a:solidFill>
                  <a:srgbClr val="000000"/>
                </a:solidFill>
                <a:effectLst/>
                <a:latin typeface="Helvetica"/>
                <a:ea typeface="Helvetica"/>
                <a:cs typeface="Helvetica"/>
              </a:rPr>
              <a:t>Bħala parti mill-pass tal-edukazzjoni fl-implimentazzjoni tal-Prattiċi Tajba ta’ NEPSI,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NEPSI </a:t>
            </a:r>
            <a:r>
              <a:rPr lang="mt" sz="1800" b="0" i="0" strike="noStrike" cap="none" spc="0" baseline="0" dirty="0">
                <a:solidFill>
                  <a:srgbClr val="000000"/>
                </a:solidFill>
                <a:effectLst/>
                <a:latin typeface="Helvetica"/>
                <a:ea typeface="Helvetica"/>
                <a:cs typeface="Helvetica"/>
              </a:rPr>
              <a:t>żviluppat sett ta’ riżorsi edukattivi. </a:t>
            </a:r>
          </a:p>
          <a:p>
            <a:pPr>
              <a:lnSpc>
                <a:spcPts val="2400"/>
              </a:lnSpc>
            </a:pPr>
            <a:r>
              <a:rPr lang="mt" sz="1800" b="0" i="0" strike="noStrike" cap="none" spc="0" baseline="0" dirty="0">
                <a:solidFill>
                  <a:srgbClr val="000000"/>
                </a:solidFill>
                <a:effectLst/>
                <a:latin typeface="Helvetica"/>
                <a:ea typeface="Helvetica"/>
                <a:cs typeface="Helvetica"/>
              </a:rPr>
              <a:t>Kull pakkett ta’ Taħriġ bil-PowerPoint ikopri tema rilevanti għall-ħaddiema madwar l-industriji kollha li jużaw materjali li fihom is-silika kristallina. Il-pakketti jipprovdu informazzjoni dwar ir-riskji għall-esponiment tat-trab relatati mat-tema u l-prattiċi u l-miżuri tajbin disponibbli biex dawn jitnaqqsu</a:t>
            </a:r>
            <a:r>
              <a:rPr lang="mt" sz="1800" b="0" i="0" strike="noStrike" cap="none" spc="0" baseline="0" dirty="0" smtClean="0">
                <a:solidFill>
                  <a:srgbClr val="000000"/>
                </a:solidFill>
                <a:effectLst/>
                <a:latin typeface="Helvetica"/>
                <a:ea typeface="Helvetica"/>
                <a:cs typeface="Helvetica"/>
              </a:rPr>
              <a:t>.</a:t>
            </a:r>
            <a:r>
              <a:rPr lang="en-IN" sz="1800" b="0" i="0" strike="noStrike" cap="none" spc="0" baseline="0" dirty="0" smtClean="0">
                <a:solidFill>
                  <a:srgbClr val="000000"/>
                </a:solidFill>
                <a:effectLst/>
                <a:latin typeface="Helvetica"/>
                <a:ea typeface="Helvetica"/>
                <a:cs typeface="Helvetica"/>
              </a:rPr>
              <a:t> </a:t>
            </a:r>
            <a:r>
              <a:rPr lang="mt" sz="1800" b="0" i="0" strike="noStrike" cap="none" spc="0" baseline="0" dirty="0" smtClean="0">
                <a:solidFill>
                  <a:srgbClr val="000000"/>
                </a:solidFill>
                <a:effectLst/>
                <a:latin typeface="Helvetica"/>
                <a:ea typeface="Helvetica"/>
                <a:cs typeface="Helvetica"/>
              </a:rPr>
              <a:t>L-għan </a:t>
            </a:r>
            <a:r>
              <a:rPr lang="mt" sz="1800" b="0" i="0" strike="noStrike" cap="none" spc="0" baseline="0" dirty="0">
                <a:solidFill>
                  <a:srgbClr val="000000"/>
                </a:solidFill>
                <a:effectLst/>
                <a:latin typeface="Helvetica"/>
                <a:ea typeface="Helvetica"/>
                <a:cs typeface="Helvetica"/>
              </a:rPr>
              <a:t>tat-taħriġ huwa biex jinforma u jeduka lill-ħaddiema sabiex jgħinhom jużaw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il-miżuri </a:t>
            </a:r>
            <a:r>
              <a:rPr lang="mt" sz="1800" b="0" i="0" strike="noStrike" cap="none" spc="0" baseline="0" dirty="0">
                <a:solidFill>
                  <a:srgbClr val="000000"/>
                </a:solidFill>
                <a:effectLst/>
                <a:latin typeface="Helvetica"/>
                <a:ea typeface="Helvetica"/>
                <a:cs typeface="Helvetica"/>
              </a:rPr>
              <a:t>ta’ kontroll b’mod effettiv u jnaqqas l-esponiment tagħhom għas-silika kristallina respirabbli (RCS) fuq il-post tax-xogħol.</a:t>
            </a:r>
          </a:p>
          <a:p>
            <a:pPr>
              <a:lnSpc>
                <a:spcPts val="2400"/>
              </a:lnSpc>
            </a:pPr>
            <a:r>
              <a:rPr lang="mt" sz="1800" b="0" i="0" strike="noStrike" cap="none" spc="0" baseline="0" dirty="0">
                <a:solidFill>
                  <a:srgbClr val="000000"/>
                </a:solidFill>
                <a:effectLst/>
                <a:latin typeface="Helvetica"/>
                <a:ea typeface="Helvetica"/>
                <a:cs typeface="Helvetica"/>
              </a:rPr>
              <a:t>Uża l-mudell vojt kif ukoll il-placeholders biex iżżid informazzjoni addizzjonali ma’ dan il-pakkett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ta</a:t>
            </a:r>
            <a:r>
              <a:rPr lang="mt" sz="1800" b="0" i="0" strike="noStrike" cap="none" spc="0" baseline="0" dirty="0">
                <a:solidFill>
                  <a:srgbClr val="000000"/>
                </a:solidFill>
                <a:effectLst/>
                <a:latin typeface="Helvetica"/>
                <a:ea typeface="Helvetica"/>
                <a:cs typeface="Helvetica"/>
              </a:rPr>
              <a:t>’ taħriġ, kif meħtieġ.</a:t>
            </a:r>
          </a:p>
        </p:txBody>
      </p:sp>
    </p:spTree>
    <p:extLst>
      <p:ext uri="{BB962C8B-B14F-4D97-AF65-F5344CB8AC3E}">
        <p14:creationId xmlns:p14="http://schemas.microsoft.com/office/powerpoint/2010/main" val="3970954876"/>
      </p:ext>
    </p:extLst>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JEKK JOGĦĠBOK INNOTA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mt" sz="1800" b="0" i="0" strike="noStrike" cap="none" spc="0" baseline="0">
                <a:solidFill>
                  <a:srgbClr val="000000"/>
                </a:solidFill>
                <a:effectLst/>
                <a:latin typeface="Helvetica"/>
                <a:ea typeface="Helvetica"/>
                <a:cs typeface="Helvetica"/>
              </a:rPr>
              <a:t>L-informazzjoni f’dan it-taħriġ bil-PowerPoint huwa ta’ natura konsultattiva u b’kontenut informattiv. Dan mhuwiex standard jew regolament, u lanqas joħloq obbligu ġdid legali jew ibiddel obbligazzjonijiet eżistenti maħluqa minn leġiżlazzjoni u politika tas-saħħa.</a:t>
            </a:r>
          </a:p>
        </p:txBody>
      </p:sp>
    </p:spTree>
    <p:extLst>
      <p:ext uri="{BB962C8B-B14F-4D97-AF65-F5344CB8AC3E}">
        <p14:creationId xmlns:p14="http://schemas.microsoft.com/office/powerpoint/2010/main" val="13270124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INTRODUZZJONI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6080758" cy="3682369"/>
          </a:xfrm>
        </p:spPr>
        <p:txBody>
          <a:bodyPr/>
          <a:lstStyle/>
          <a:p>
            <a:pPr>
              <a:lnSpc>
                <a:spcPts val="2400"/>
              </a:lnSpc>
            </a:pPr>
            <a:r>
              <a:rPr lang="mt" sz="1800" b="1" i="0" strike="noStrike" cap="none" spc="0" baseline="0" dirty="0">
                <a:solidFill>
                  <a:srgbClr val="000000"/>
                </a:solidFill>
                <a:effectLst/>
                <a:latin typeface="Helvetica"/>
                <a:ea typeface="Helvetica"/>
                <a:cs typeface="Helvetica"/>
              </a:rPr>
              <a:t>Huwa prijorità li tipproteġi lilek innifsek minn perikli relatati max-xogħol.</a:t>
            </a:r>
          </a:p>
          <a:p>
            <a:pPr>
              <a:lnSpc>
                <a:spcPts val="2400"/>
              </a:lnSpc>
            </a:pPr>
            <a:r>
              <a:rPr lang="mt" sz="1800" b="0" i="0" strike="noStrike" cap="none" spc="0" baseline="0" dirty="0">
                <a:solidFill>
                  <a:srgbClr val="000000"/>
                </a:solidFill>
                <a:effectLst/>
                <a:latin typeface="Helvetica"/>
                <a:ea typeface="Helvetica"/>
                <a:cs typeface="Helvetica"/>
              </a:rPr>
              <a:t>F’dan it-taħriġ bil-PowerPoint, inti ser titgħallem dwar:</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It-tipi ta’ metodi ta’ tindif li jintużaw  madwar proċessi fejn jista’ jiġi ġġenerat it-trab respirabbli tas-silika kristallina (RCS)</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Taħriġ dwar prattiċi tajbin għat-tindif u għall-iġjene tajba </a:t>
            </a:r>
          </a:p>
          <a:p>
            <a:pPr marL="285750" indent="-285750">
              <a:lnSpc>
                <a:spcPts val="2400"/>
              </a:lnSpc>
              <a:buFont typeface="Arial" panose="020B0604020202020204" pitchFamily="34" charset="0"/>
              <a:buChar char="•"/>
            </a:pPr>
            <a:r>
              <a:rPr lang="mt" sz="1800" b="0" i="0" strike="noStrike" cap="none" spc="0" baseline="0" dirty="0">
                <a:solidFill>
                  <a:srgbClr val="FF0000"/>
                </a:solidFill>
                <a:effectLst/>
                <a:latin typeface="Helvetica"/>
                <a:ea typeface="Helvetica"/>
                <a:cs typeface="Helvetica"/>
              </a:rPr>
              <a:t>Test li jimtela mill-għalliem - jekk inti żidt slajd personalizzat, daħħal ħarsa qasira tal-materjal kontestwali</a:t>
            </a:r>
          </a:p>
          <a:p>
            <a:pPr marL="285750" indent="-285750">
              <a:lnSpc>
                <a:spcPts val="2400"/>
              </a:lnSpc>
              <a:buFont typeface="Arial" panose="020B0604020202020204" pitchFamily="34" charset="0"/>
              <a:buChar char="•"/>
            </a:pPr>
            <a:endParaRPr lang="en-US" sz="1800" dirty="0"/>
          </a:p>
        </p:txBody>
      </p:sp>
      <p:pic>
        <p:nvPicPr>
          <p:cNvPr id="5" name="Picture Placeholder 8" descr="Mop and bucket">
            <a:extLst>
              <a:ext uri="{FF2B5EF4-FFF2-40B4-BE49-F238E27FC236}">
                <a16:creationId xmlns:a16="http://schemas.microsoft.com/office/drawing/2014/main" id="{722E9D79-B5C0-8B43-9EE5-A3BB4C04C93F}"/>
              </a:ext>
            </a:extLst>
          </p:cNvPr>
          <p:cNvPicPr>
            <a:picLocks noGrp="1" noChangeAspect="1"/>
          </p:cNvPicPr>
          <p:nvPr>
            <p:ph type="pic" sz="quarter" idx="12"/>
          </p:nvPr>
        </p:nvPicPr>
        <p:blipFill rotWithShape="1">
          <a:blip r:embed="rId3">
            <a:extLst>
              <a:ext uri="{96DAC541-7B7A-43D3-8B79-37D633B846F1}">
                <asvg:svgBlip xmlns:asvg="http://schemas.microsoft.com/office/drawing/2016/SVG/main" xmlns="" r:embed="rId4"/>
              </a:ext>
            </a:extLst>
          </a:blip>
          <a:srcRect l="-27373" t="-13274" r="-23980" b="-15267"/>
          <a:stretch/>
        </p:blipFill>
        <p:spPr>
          <a:xfrm>
            <a:off x="6592888" y="1608138"/>
            <a:ext cx="5224462" cy="4437062"/>
          </a:xfrm>
        </p:spPr>
      </p:pic>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793029" cy="850900"/>
          </a:xfrm>
        </p:spPr>
        <p:txBody>
          <a:bodyPr/>
          <a:lstStyle/>
          <a:p>
            <a:pPr>
              <a:lnSpc>
                <a:spcPct val="100000"/>
              </a:lnSpc>
            </a:pPr>
            <a:r>
              <a:rPr lang="mt" sz="2800" b="1" i="0" strike="noStrike" cap="none" spc="0" baseline="0">
                <a:solidFill>
                  <a:srgbClr val="F6A317"/>
                </a:solidFill>
                <a:effectLst/>
                <a:latin typeface="Helvetica"/>
                <a:ea typeface="Helvetica"/>
                <a:cs typeface="Helvetica"/>
              </a:rPr>
              <a:t>TEKNIKI GĦALL-KONTROLL TAT-TRAB</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5"/>
            <a:ext cx="4045480" cy="2590690"/>
          </a:xfrm>
        </p:spPr>
        <p:txBody>
          <a:bodyPr/>
          <a:lstStyle/>
          <a:p>
            <a:pPr>
              <a:lnSpc>
                <a:spcPts val="2400"/>
              </a:lnSpc>
            </a:pPr>
            <a:r>
              <a:rPr lang="mt" sz="1800" b="0" i="0" strike="noStrike" cap="none" spc="0" baseline="0" dirty="0">
                <a:solidFill>
                  <a:srgbClr val="000000"/>
                </a:solidFill>
                <a:effectLst/>
                <a:latin typeface="Helvetica"/>
                <a:ea typeface="Helvetica"/>
                <a:cs typeface="Helvetica"/>
              </a:rPr>
              <a:t>It-tindif u l-iġjene tajba hija waħda mill-ħames tekniki prinċipali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għall-kontroll </a:t>
            </a:r>
            <a:r>
              <a:rPr lang="mt" sz="1800" b="0" i="0" strike="noStrike" cap="none" spc="0" baseline="0" dirty="0">
                <a:solidFill>
                  <a:srgbClr val="000000"/>
                </a:solidFill>
                <a:effectLst/>
                <a:latin typeface="Helvetica"/>
                <a:ea typeface="Helvetica"/>
                <a:cs typeface="Helvetica"/>
              </a:rPr>
              <a:t>tat-trab. </a:t>
            </a:r>
          </a:p>
        </p:txBody>
      </p:sp>
      <p:pic>
        <p:nvPicPr>
          <p:cNvPr id="16" name="Picture 15" descr="A screenshot of a cell phone&#10;&#10;Description automatically generated">
            <a:extLst>
              <a:ext uri="{FF2B5EF4-FFF2-40B4-BE49-F238E27FC236}">
                <a16:creationId xmlns:a16="http://schemas.microsoft.com/office/drawing/2014/main" id="{DD8A9BC4-A882-2B4E-A62B-CAF6B2DE7D3A}"/>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17" name="Picture 16" descr="A screenshot of a cell phone&#10;&#10;Description automatically generated">
            <a:extLst>
              <a:ext uri="{FF2B5EF4-FFF2-40B4-BE49-F238E27FC236}">
                <a16:creationId xmlns:a16="http://schemas.microsoft.com/office/drawing/2014/main" id="{20E5ECC8-2DB1-BE46-AD3A-135975C7D643}"/>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18" name="Picture 17" descr="A screenshot of a cell phone&#10;&#10;Description automatically generated">
            <a:extLst>
              <a:ext uri="{FF2B5EF4-FFF2-40B4-BE49-F238E27FC236}">
                <a16:creationId xmlns:a16="http://schemas.microsoft.com/office/drawing/2014/main" id="{AC0324E3-BF2C-4244-9695-5262B5C0BC1B}"/>
              </a:ext>
            </a:extLst>
          </p:cNvPr>
          <p:cNvPicPr>
            <a:picLocks noChangeAspect="1"/>
          </p:cNvPicPr>
          <p:nvPr/>
        </p:nvPicPr>
        <p:blipFill>
          <a:blip r:embed="rId3"/>
          <a:srcRect l="7057" t="9146" r="76967" b="66230"/>
          <a:stretch>
            <a:fillRect/>
          </a:stretch>
        </p:blipFill>
        <p:spPr>
          <a:xfrm>
            <a:off x="5365058" y="3394767"/>
            <a:ext cx="1073250" cy="1064204"/>
          </a:xfrm>
          <a:prstGeom prst="rect">
            <a:avLst/>
          </a:prstGeom>
        </p:spPr>
      </p:pic>
      <p:pic>
        <p:nvPicPr>
          <p:cNvPr id="19" name="Picture 18" descr="A screenshot of a cell phone&#10;&#10;Description automatically generated">
            <a:extLst>
              <a:ext uri="{FF2B5EF4-FFF2-40B4-BE49-F238E27FC236}">
                <a16:creationId xmlns:a16="http://schemas.microsoft.com/office/drawing/2014/main" id="{87A7101C-4E9B-644B-95A1-3AB46D54E46A}"/>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0" name="Picture 19" descr="A screenshot of a cell phone&#10;&#10;Description automatically generated">
            <a:extLst>
              <a:ext uri="{FF2B5EF4-FFF2-40B4-BE49-F238E27FC236}">
                <a16:creationId xmlns:a16="http://schemas.microsoft.com/office/drawing/2014/main" id="{143AB1C8-A966-AD40-8917-1925B0B3926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1" name="TextBox 20">
            <a:extLst>
              <a:ext uri="{FF2B5EF4-FFF2-40B4-BE49-F238E27FC236}">
                <a16:creationId xmlns:a16="http://schemas.microsoft.com/office/drawing/2014/main" id="{0C14391F-7115-EC44-88A3-92EF5145EB2E}"/>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IĠJENE TAJBA / </a:t>
            </a:r>
            <a:r>
              <a:rPr lang="en-IN" sz="1050" b="1" i="0" strike="noStrike" cap="none" spc="50" baseline="0" dirty="0" smtClean="0">
                <a:solidFill>
                  <a:srgbClr val="EF9A2E"/>
                </a:solidFill>
                <a:effectLst/>
                <a:latin typeface="Futura Medium"/>
                <a:ea typeface="Futura Medium"/>
                <a:cs typeface="Futura Medium"/>
              </a:rPr>
              <a:t/>
            </a:r>
            <a:br>
              <a:rPr lang="en-IN" sz="1050" b="1" i="0" strike="noStrike" cap="none" spc="50" baseline="0" dirty="0" smtClean="0">
                <a:solidFill>
                  <a:srgbClr val="EF9A2E"/>
                </a:solidFill>
                <a:effectLst/>
                <a:latin typeface="Futura Medium"/>
                <a:ea typeface="Futura Medium"/>
                <a:cs typeface="Futura Medium"/>
              </a:rPr>
            </a:br>
            <a:r>
              <a:rPr lang="mt" sz="1050" b="1" i="0" strike="noStrike" cap="none" spc="50" baseline="0" dirty="0" smtClean="0">
                <a:solidFill>
                  <a:srgbClr val="EF9A2E"/>
                </a:solidFill>
                <a:effectLst/>
                <a:latin typeface="Futura Medium"/>
                <a:ea typeface="Futura Medium"/>
                <a:cs typeface="Futura Medium"/>
              </a:rPr>
              <a:t>ŻAMMA </a:t>
            </a:r>
            <a:r>
              <a:rPr lang="mt" sz="1050" b="1" i="0" strike="noStrike" cap="none" spc="50" baseline="0" dirty="0">
                <a:solidFill>
                  <a:srgbClr val="EF9A2E"/>
                </a:solidFill>
                <a:effectLst/>
                <a:latin typeface="Futura Medium"/>
                <a:ea typeface="Futura Medium"/>
                <a:cs typeface="Futura Medium"/>
              </a:rPr>
              <a:t>TAD-DAR</a:t>
            </a:r>
          </a:p>
          <a:p>
            <a:r>
              <a:rPr lang="mt" sz="1200" b="0" i="0" strike="noStrike" cap="none" spc="0" baseline="0" dirty="0">
                <a:solidFill>
                  <a:srgbClr val="000000"/>
                </a:solidFill>
                <a:effectLst/>
                <a:latin typeface="Calibri"/>
                <a:ea typeface="Calibri"/>
                <a:cs typeface="Calibri"/>
              </a:rPr>
              <a:t>Il-ħasil tal-ħwejjeġ tax-xogħol </a:t>
            </a:r>
            <a:r>
              <a:rPr lang="en-IN" sz="1200" b="0" i="0" strike="noStrike" cap="none" spc="0" baseline="0" dirty="0" smtClean="0">
                <a:solidFill>
                  <a:srgbClr val="000000"/>
                </a:solidFill>
                <a:effectLst/>
                <a:latin typeface="Calibri"/>
                <a:ea typeface="Calibri"/>
                <a:cs typeface="Calibri"/>
              </a:rPr>
              <a:t/>
            </a:r>
            <a:br>
              <a:rPr lang="en-IN" sz="1200" b="0" i="0" strike="noStrike" cap="none" spc="0" baseline="0" dirty="0" smtClean="0">
                <a:solidFill>
                  <a:srgbClr val="000000"/>
                </a:solidFill>
                <a:effectLst/>
                <a:latin typeface="Calibri"/>
                <a:ea typeface="Calibri"/>
                <a:cs typeface="Calibri"/>
              </a:rPr>
            </a:br>
            <a:r>
              <a:rPr lang="mt" sz="1200" b="0" i="0" strike="noStrike" cap="none" spc="0" baseline="0" dirty="0" smtClean="0">
                <a:solidFill>
                  <a:srgbClr val="000000"/>
                </a:solidFill>
                <a:effectLst/>
                <a:latin typeface="Calibri"/>
                <a:ea typeface="Calibri"/>
                <a:cs typeface="Calibri"/>
              </a:rPr>
              <a:t>u </a:t>
            </a:r>
            <a:r>
              <a:rPr lang="mt" sz="1200" b="0" i="0" strike="noStrike" cap="none" spc="0" baseline="0" dirty="0">
                <a:solidFill>
                  <a:srgbClr val="000000"/>
                </a:solidFill>
                <a:effectLst/>
                <a:latin typeface="Calibri"/>
                <a:ea typeface="Calibri"/>
                <a:cs typeface="Calibri"/>
              </a:rPr>
              <a:t>t-tneħħija bil-vakum tat-trab li jiġi prodott minn proċessi jwaqqaf it-trab milli jakkumula tul iż-żmien - post tax-xogħol nadif huwa wieħed sigur</a:t>
            </a:r>
          </a:p>
          <a:p>
            <a:endParaRPr lang="en-US" dirty="0"/>
          </a:p>
        </p:txBody>
      </p:sp>
      <p:sp>
        <p:nvSpPr>
          <p:cNvPr id="22" name="TextBox 21">
            <a:extLst>
              <a:ext uri="{FF2B5EF4-FFF2-40B4-BE49-F238E27FC236}">
                <a16:creationId xmlns:a16="http://schemas.microsoft.com/office/drawing/2014/main" id="{49464099-0228-AD47-93A0-218E8E88E749}"/>
              </a:ext>
            </a:extLst>
          </p:cNvPr>
          <p:cNvSpPr txBox="1"/>
          <p:nvPr/>
        </p:nvSpPr>
        <p:spPr>
          <a:xfrm>
            <a:off x="6579515" y="3394767"/>
            <a:ext cx="1886060" cy="1346522"/>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GĦELUQ</a:t>
            </a:r>
          </a:p>
          <a:p>
            <a:pPr>
              <a:spcAft>
                <a:spcPts val="300"/>
              </a:spcAft>
            </a:pPr>
            <a:r>
              <a:rPr lang="mt" sz="1200" b="0" i="0" strike="noStrike" cap="none" spc="0" baseline="0" dirty="0">
                <a:solidFill>
                  <a:srgbClr val="000000"/>
                </a:solidFill>
                <a:effectLst/>
                <a:latin typeface="Calibri"/>
                <a:ea typeface="Calibri"/>
                <a:cs typeface="Calibri"/>
              </a:rPr>
              <a:t>Meta l-proċessi li jipproduċu l-RCS iseħħu f’ambjent magħluq jiġi evitat l-esponiment fis-sors</a:t>
            </a:r>
          </a:p>
          <a:p>
            <a:pPr>
              <a:spcAft>
                <a:spcPts val="300"/>
              </a:spcAft>
            </a:pPr>
            <a:endParaRPr lang="en-US" dirty="0"/>
          </a:p>
        </p:txBody>
      </p:sp>
      <p:sp>
        <p:nvSpPr>
          <p:cNvPr id="23" name="TextBox 22">
            <a:extLst>
              <a:ext uri="{FF2B5EF4-FFF2-40B4-BE49-F238E27FC236}">
                <a16:creationId xmlns:a16="http://schemas.microsoft.com/office/drawing/2014/main" id="{3F697CFB-F30D-B247-AFBF-EBA1F65AC4D0}"/>
              </a:ext>
            </a:extLst>
          </p:cNvPr>
          <p:cNvSpPr txBox="1"/>
          <p:nvPr/>
        </p:nvSpPr>
        <p:spPr>
          <a:xfrm>
            <a:off x="6579515" y="4852473"/>
            <a:ext cx="2134063" cy="1495014"/>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ESTRAZZJONI / VENTILAZZJONI</a:t>
            </a:r>
          </a:p>
          <a:p>
            <a:pPr>
              <a:spcAft>
                <a:spcPts val="300"/>
              </a:spcAft>
            </a:pPr>
            <a:r>
              <a:rPr lang="mt" sz="1200" b="0" i="0" strike="noStrike" cap="none" spc="0" baseline="0" dirty="0">
                <a:solidFill>
                  <a:srgbClr val="000000"/>
                </a:solidFill>
                <a:effectLst/>
                <a:latin typeface="Calibri"/>
                <a:ea typeface="Calibri"/>
                <a:cs typeface="Calibri"/>
              </a:rPr>
              <a:t>Aqbad l-RCS jinqabad fis-sors qabel ma tiġi espost għalih </a:t>
            </a:r>
            <a:r>
              <a:rPr lang="en-IN" sz="1200" b="0" i="0" strike="noStrike" cap="none" spc="0" baseline="0" dirty="0" smtClean="0">
                <a:solidFill>
                  <a:srgbClr val="000000"/>
                </a:solidFill>
                <a:effectLst/>
                <a:latin typeface="Calibri"/>
                <a:ea typeface="Calibri"/>
                <a:cs typeface="Calibri"/>
              </a:rPr>
              <a:t/>
            </a:r>
            <a:br>
              <a:rPr lang="en-IN" sz="1200" b="0" i="0" strike="noStrike" cap="none" spc="0" baseline="0" dirty="0" smtClean="0">
                <a:solidFill>
                  <a:srgbClr val="000000"/>
                </a:solidFill>
                <a:effectLst/>
                <a:latin typeface="Calibri"/>
                <a:ea typeface="Calibri"/>
                <a:cs typeface="Calibri"/>
              </a:rPr>
            </a:br>
            <a:r>
              <a:rPr lang="mt" sz="1200" b="0" i="0" strike="noStrike" cap="none" spc="0" baseline="0" dirty="0" smtClean="0">
                <a:solidFill>
                  <a:srgbClr val="000000"/>
                </a:solidFill>
                <a:effectLst/>
                <a:latin typeface="Calibri"/>
                <a:ea typeface="Calibri"/>
                <a:cs typeface="Calibri"/>
              </a:rPr>
              <a:t>u </a:t>
            </a:r>
            <a:r>
              <a:rPr lang="mt" sz="1200" b="0" i="0" strike="noStrike" cap="none" spc="0" baseline="0" dirty="0">
                <a:solidFill>
                  <a:srgbClr val="000000"/>
                </a:solidFill>
                <a:effectLst/>
                <a:latin typeface="Calibri"/>
                <a:ea typeface="Calibri"/>
                <a:cs typeface="Calibri"/>
              </a:rPr>
              <a:t>ssostitwixxi l-arja kontaminata ma’ arja nadifa.</a:t>
            </a:r>
          </a:p>
          <a:p>
            <a:endParaRPr lang="en-US" dirty="0"/>
          </a:p>
        </p:txBody>
      </p:sp>
      <p:sp>
        <p:nvSpPr>
          <p:cNvPr id="24" name="TextBox 23">
            <a:extLst>
              <a:ext uri="{FF2B5EF4-FFF2-40B4-BE49-F238E27FC236}">
                <a16:creationId xmlns:a16="http://schemas.microsoft.com/office/drawing/2014/main" id="{2A738CE3-9A78-BF48-8520-DFCA4F97D8D9}"/>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TAGĦMIR PROTETTIV</a:t>
            </a:r>
          </a:p>
          <a:p>
            <a:r>
              <a:rPr lang="mt" sz="1200" b="0" i="0" strike="noStrike" cap="none" spc="0" baseline="0" dirty="0">
                <a:solidFill>
                  <a:srgbClr val="000000"/>
                </a:solidFill>
                <a:effectLst/>
                <a:latin typeface="Calibri"/>
                <a:ea typeface="Calibri"/>
                <a:cs typeface="Calibri"/>
              </a:rPr>
              <a:t>Il-PPE (ex. maskri tal-wiċċ) jipproteġu l-ħaddiema mit-trab meta l-miżuri l-oħra kollha ta’ kontroll ma jkunux biżżekked biex jikkontrollaw ir-riskji </a:t>
            </a:r>
            <a:r>
              <a:rPr lang="en-IN" sz="1200" b="0" i="0" strike="noStrike" cap="none" spc="0" baseline="0" dirty="0" smtClean="0">
                <a:solidFill>
                  <a:srgbClr val="000000"/>
                </a:solidFill>
                <a:effectLst/>
                <a:latin typeface="Calibri"/>
                <a:ea typeface="Calibri"/>
                <a:cs typeface="Calibri"/>
              </a:rPr>
              <a:t/>
            </a:r>
            <a:br>
              <a:rPr lang="en-IN" sz="1200" b="0" i="0" strike="noStrike" cap="none" spc="0" baseline="0" dirty="0" smtClean="0">
                <a:solidFill>
                  <a:srgbClr val="000000"/>
                </a:solidFill>
                <a:effectLst/>
                <a:latin typeface="Calibri"/>
                <a:ea typeface="Calibri"/>
                <a:cs typeface="Calibri"/>
              </a:rPr>
            </a:br>
            <a:r>
              <a:rPr lang="mt" sz="1200" b="0" i="0" strike="noStrike" cap="none" spc="0" baseline="0" dirty="0" smtClean="0">
                <a:solidFill>
                  <a:srgbClr val="000000"/>
                </a:solidFill>
                <a:effectLst/>
                <a:latin typeface="Calibri"/>
                <a:ea typeface="Calibri"/>
                <a:cs typeface="Calibri"/>
              </a:rPr>
              <a:t>tal-esponiment</a:t>
            </a:r>
            <a:endParaRPr lang="mt" sz="1200" b="0" i="0" strike="noStrike" cap="none" spc="0" baseline="0" dirty="0">
              <a:solidFill>
                <a:srgbClr val="000000"/>
              </a:solidFill>
              <a:effectLst/>
              <a:latin typeface="Calibri"/>
              <a:ea typeface="Calibri"/>
              <a:cs typeface="Calibri"/>
            </a:endParaRPr>
          </a:p>
          <a:p>
            <a:endParaRPr lang="en-US" dirty="0"/>
          </a:p>
        </p:txBody>
      </p:sp>
      <p:sp>
        <p:nvSpPr>
          <p:cNvPr id="25" name="TextBox 24">
            <a:extLst>
              <a:ext uri="{FF2B5EF4-FFF2-40B4-BE49-F238E27FC236}">
                <a16:creationId xmlns:a16="http://schemas.microsoft.com/office/drawing/2014/main" id="{E1E7F653-A531-5943-B115-4ED53A0989BD}"/>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ILMA</a:t>
            </a:r>
          </a:p>
          <a:p>
            <a:pPr>
              <a:spcAft>
                <a:spcPts val="300"/>
              </a:spcAft>
            </a:pPr>
            <a:r>
              <a:rPr lang="mt" sz="1200" b="0" i="0" strike="noStrike" cap="none" spc="0" baseline="0" dirty="0">
                <a:solidFill>
                  <a:srgbClr val="000000"/>
                </a:solidFill>
                <a:effectLst/>
                <a:latin typeface="Calibri"/>
                <a:ea typeface="Calibri"/>
                <a:cs typeface="Calibri"/>
              </a:rPr>
              <a:t>Proċessi li jinżammu mxarrba jipprevejnu li t-trab jidħol </a:t>
            </a:r>
            <a:r>
              <a:rPr lang="en-IN" sz="1200" b="0" i="0" strike="noStrike" cap="none" spc="0" baseline="0" dirty="0" smtClean="0">
                <a:solidFill>
                  <a:srgbClr val="000000"/>
                </a:solidFill>
                <a:effectLst/>
                <a:latin typeface="Calibri"/>
                <a:ea typeface="Calibri"/>
                <a:cs typeface="Calibri"/>
              </a:rPr>
              <a:t/>
            </a:r>
            <a:br>
              <a:rPr lang="en-IN" sz="1200" b="0" i="0" strike="noStrike" cap="none" spc="0" baseline="0" dirty="0" smtClean="0">
                <a:solidFill>
                  <a:srgbClr val="000000"/>
                </a:solidFill>
                <a:effectLst/>
                <a:latin typeface="Calibri"/>
                <a:ea typeface="Calibri"/>
                <a:cs typeface="Calibri"/>
              </a:rPr>
            </a:br>
            <a:r>
              <a:rPr lang="mt" sz="1200" b="0" i="0" strike="noStrike" cap="none" spc="0" baseline="0" dirty="0" smtClean="0">
                <a:solidFill>
                  <a:srgbClr val="000000"/>
                </a:solidFill>
                <a:effectLst/>
                <a:latin typeface="Calibri"/>
                <a:ea typeface="Calibri"/>
                <a:cs typeface="Calibri"/>
              </a:rPr>
              <a:t>fl-arja </a:t>
            </a:r>
            <a:r>
              <a:rPr lang="mt" sz="1200" b="0" i="0" strike="noStrike" cap="none" spc="0" baseline="0" dirty="0">
                <a:solidFill>
                  <a:srgbClr val="000000"/>
                </a:solidFill>
                <a:effectLst/>
                <a:latin typeface="Calibri"/>
                <a:ea typeface="Calibri"/>
                <a:cs typeface="Calibri"/>
              </a:rPr>
              <a:t>billi jaqbad il-partikli mal-ilma</a:t>
            </a:r>
          </a:p>
          <a:p>
            <a:pPr>
              <a:spcAft>
                <a:spcPts val="300"/>
              </a:spcAft>
            </a:pPr>
            <a:endParaRPr lang="en-US" dirty="0"/>
          </a:p>
        </p:txBody>
      </p:sp>
    </p:spTree>
    <p:extLst>
      <p:ext uri="{BB962C8B-B14F-4D97-AF65-F5344CB8AC3E}">
        <p14:creationId xmlns:p14="http://schemas.microsoft.com/office/powerpoint/2010/main" val="9004938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3794755" cy="850900"/>
          </a:xfrm>
        </p:spPr>
        <p:txBody>
          <a:bodyPr/>
          <a:lstStyle/>
          <a:p>
            <a:pPr>
              <a:lnSpc>
                <a:spcPct val="100000"/>
              </a:lnSpc>
            </a:pPr>
            <a:r>
              <a:rPr lang="mt" sz="2800" b="1" i="0" strike="noStrike" cap="none" spc="0" baseline="0" dirty="0">
                <a:solidFill>
                  <a:srgbClr val="F6A317"/>
                </a:solidFill>
                <a:effectLst/>
                <a:latin typeface="Helvetica"/>
                <a:ea typeface="Helvetica"/>
                <a:cs typeface="Helvetica"/>
              </a:rPr>
              <a:t>IR-RISKJI MINN DIN L-ATTIVITÀ</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Din l-attività tista’ tiġġenera ħafna trab</a:t>
            </a:r>
          </a:p>
          <a:p>
            <a:pPr marL="342900" indent="-34290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Esponiment fit-tul għal livelli ta’ RCS jista’ jikkawża mard fil-pulmun diżabilitattiv</a:t>
            </a:r>
          </a:p>
          <a:p>
            <a:pPr>
              <a:lnSpc>
                <a:spcPts val="2400"/>
              </a:lnSpc>
            </a:pPr>
            <a:r>
              <a:rPr lang="mt" sz="1800" b="0" i="0" strike="noStrike" cap="none" spc="0" baseline="0" dirty="0">
                <a:solidFill>
                  <a:srgbClr val="000000"/>
                </a:solidFill>
                <a:effectLst/>
                <a:latin typeface="Helvetica"/>
                <a:ea typeface="Helvetica"/>
                <a:cs typeface="Helvetica"/>
              </a:rPr>
              <a:t>Huwa importanti li nipproteġu ruħna kuljum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mill-esponiment </a:t>
            </a:r>
            <a:r>
              <a:rPr lang="mt" sz="1800" b="0" i="0" strike="noStrike" cap="none" spc="0" baseline="0" dirty="0">
                <a:solidFill>
                  <a:srgbClr val="000000"/>
                </a:solidFill>
                <a:effectLst/>
                <a:latin typeface="Helvetica"/>
                <a:ea typeface="Helvetica"/>
                <a:cs typeface="Helvetica"/>
              </a:rPr>
              <a:t>għal dan it-trab fl-arja. </a:t>
            </a:r>
          </a:p>
          <a:p>
            <a:pPr>
              <a:lnSpc>
                <a:spcPts val="2400"/>
              </a:lnSpc>
            </a:pPr>
            <a:r>
              <a:rPr lang="mt" sz="1800" b="0" i="0" strike="noStrike" cap="none" spc="0" baseline="0" dirty="0">
                <a:solidFill>
                  <a:srgbClr val="000000"/>
                </a:solidFill>
                <a:effectLst/>
                <a:latin typeface="Helvetica"/>
                <a:ea typeface="Helvetica"/>
                <a:cs typeface="Helvetica"/>
              </a:rPr>
              <a:t>Meta ssegwi prattiċi tajbin illum, inkunu qed nipproteġu lil saħħitna għall-futur.</a:t>
            </a:r>
          </a:p>
          <a:p>
            <a:pPr>
              <a:lnSpc>
                <a:spcPts val="2400"/>
              </a:lnSpc>
            </a:pPr>
            <a:r>
              <a:rPr lang="mt" sz="1800" b="0" i="0" strike="noStrike" cap="none" spc="0" baseline="0" dirty="0">
                <a:solidFill>
                  <a:srgbClr val="000000"/>
                </a:solidFill>
                <a:effectLst/>
                <a:latin typeface="Helvetica"/>
                <a:ea typeface="Helvetica"/>
                <a:cs typeface="Helvetica"/>
              </a:rPr>
              <a:t>Kif ser tqatta’ ż-żmien tal-pensjoni tiegħek?</a:t>
            </a:r>
          </a:p>
        </p:txBody>
      </p:sp>
      <p:pic>
        <p:nvPicPr>
          <p:cNvPr id="7" name="Picture Placeholder 6" descr="A picture containing a sick person in bed.">
            <a:extLst>
              <a:ext uri="{FF2B5EF4-FFF2-40B4-BE49-F238E27FC236}">
                <a16:creationId xmlns:a16="http://schemas.microsoft.com/office/drawing/2014/main" id="{8EE60C8E-C34D-0141-9CAF-B1E208D58E6B}"/>
              </a:ext>
            </a:extLst>
          </p:cNvPr>
          <p:cNvPicPr>
            <a:picLocks noChangeAspect="1"/>
          </p:cNvPicPr>
          <p:nvPr/>
        </p:nvPicPr>
        <p:blipFill>
          <a:blip r:embed="rId3"/>
          <a:srcRect l="8011" t="31627" r="13491" b="1053"/>
          <a:stretch>
            <a:fillRect/>
          </a:stretch>
        </p:blipFill>
        <p:spPr>
          <a:xfrm>
            <a:off x="7252479" y="1742972"/>
            <a:ext cx="3548990" cy="2029091"/>
          </a:xfrm>
          <a:prstGeom prst="rect">
            <a:avLst/>
          </a:prstGeom>
        </p:spPr>
      </p:pic>
      <p:pic>
        <p:nvPicPr>
          <p:cNvPr id="8" name="Picture 7" descr="A old man riding a wave on a surfboard in the ocean.">
            <a:extLst>
              <a:ext uri="{FF2B5EF4-FFF2-40B4-BE49-F238E27FC236}">
                <a16:creationId xmlns:a16="http://schemas.microsoft.com/office/drawing/2014/main" id="{9BEE14C4-C765-3B4A-B7DA-BA7F1AA5C8F9}"/>
              </a:ext>
            </a:extLst>
          </p:cNvPr>
          <p:cNvPicPr>
            <a:picLocks noChangeAspect="1"/>
          </p:cNvPicPr>
          <p:nvPr/>
        </p:nvPicPr>
        <p:blipFill>
          <a:blip r:embed="rId4"/>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4" y="1640901"/>
            <a:ext cx="4369943" cy="850900"/>
          </a:xfrm>
        </p:spPr>
        <p:txBody>
          <a:bodyPr/>
          <a:lstStyle/>
          <a:p>
            <a:pPr>
              <a:lnSpc>
                <a:spcPct val="100000"/>
              </a:lnSpc>
            </a:pPr>
            <a:r>
              <a:rPr lang="mt" sz="2800" b="1" i="0" strike="noStrike" cap="none" spc="0" baseline="0" dirty="0">
                <a:solidFill>
                  <a:srgbClr val="F6A317"/>
                </a:solidFill>
                <a:effectLst/>
                <a:latin typeface="Helvetica"/>
                <a:ea typeface="Helvetica"/>
                <a:cs typeface="Helvetica"/>
              </a:rPr>
              <a:t>GĦALFEJN IT-TINDIF U L-IĠJENE TAJBA HUMA IMPORTANTI</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3162475"/>
            <a:ext cx="5453624" cy="3236531"/>
          </a:xfrm>
        </p:spPr>
        <p:txBody>
          <a:bodyPr/>
          <a:lstStyle/>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Trab respirabbli (jiġifieri trab li jista’ jidħol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fil-pulmun</a:t>
            </a:r>
            <a:r>
              <a:rPr lang="mt" sz="1800" b="0" i="0" strike="noStrike" cap="none" spc="0" baseline="0" dirty="0">
                <a:solidFill>
                  <a:srgbClr val="000000"/>
                </a:solidFill>
                <a:effectLst/>
                <a:latin typeface="Helvetica"/>
                <a:ea typeface="Helvetica"/>
                <a:cs typeface="Helvetica"/>
              </a:rPr>
              <a:t>) jista’ jibqa’ fl-arja għal ġranet.</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Meta t-trab li jissetilja jitqanqal, jista’ jidħol fl-arja u jkun ta’ periklu.</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It-tindif regolari jnaqqas il-perikli fuq il-post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tax-xogħol </a:t>
            </a:r>
            <a:r>
              <a:rPr lang="mt" sz="1800" b="0" i="0" strike="noStrike" cap="none" spc="0" baseline="0" dirty="0">
                <a:solidFill>
                  <a:srgbClr val="000000"/>
                </a:solidFill>
                <a:effectLst/>
                <a:latin typeface="Helvetica"/>
                <a:ea typeface="Helvetica"/>
                <a:cs typeface="Helvetica"/>
              </a:rPr>
              <a:t>u jipprevjeni li t-trab jakkumula.</a:t>
            </a:r>
          </a:p>
          <a:p>
            <a:pPr>
              <a:lnSpc>
                <a:spcPts val="2400"/>
              </a:lnSpc>
            </a:pPr>
            <a:endParaRPr lang="en-US" sz="1800" dirty="0"/>
          </a:p>
        </p:txBody>
      </p:sp>
      <p:pic>
        <p:nvPicPr>
          <p:cNvPr id="8" name="Picture Placeholder 7">
            <a:extLst>
              <a:ext uri="{FF2B5EF4-FFF2-40B4-BE49-F238E27FC236}">
                <a16:creationId xmlns:a16="http://schemas.microsoft.com/office/drawing/2014/main" id="{669C2E9C-9233-3645-A774-E552CD3427DF}"/>
              </a:ext>
            </a:extLst>
          </p:cNvPr>
          <p:cNvPicPr>
            <a:picLocks noGrp="1" noChangeAspect="1"/>
          </p:cNvPicPr>
          <p:nvPr>
            <p:ph type="pic" sz="quarter" idx="12"/>
          </p:nvPr>
        </p:nvPicPr>
        <p:blipFill>
          <a:blip r:embed="rId3"/>
          <a:srcRect l="8004" r="8004"/>
          <a:stretch>
            <a:fillRect/>
          </a:stretch>
        </p:blipFill>
        <p:spPr>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TIPI TA’ TINDIF</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3" y="2362676"/>
            <a:ext cx="10859234" cy="3682369"/>
          </a:xfrm>
        </p:spPr>
        <p:txBody>
          <a:bodyPr/>
          <a:lstStyle/>
          <a:p>
            <a:pPr>
              <a:lnSpc>
                <a:spcPts val="2400"/>
              </a:lnSpc>
              <a:spcAft>
                <a:spcPts val="1000"/>
              </a:spcAft>
            </a:pPr>
            <a:r>
              <a:rPr lang="mt" sz="1800" b="0" i="0" strike="noStrike" cap="none" spc="0" baseline="0" dirty="0">
                <a:solidFill>
                  <a:srgbClr val="000000"/>
                </a:solidFill>
                <a:effectLst/>
                <a:latin typeface="Helvetica"/>
                <a:ea typeface="Helvetica"/>
                <a:cs typeface="Helvetica"/>
              </a:rPr>
              <a:t>Hemm żewġ tipi prinċipali ta’ attivitajiet ta’ tindif li jgħinu biex jitneħħa t-trab perikoluż mill-post tax-xogħol. Dawn huma:</a:t>
            </a:r>
          </a:p>
          <a:p>
            <a:pPr>
              <a:lnSpc>
                <a:spcPts val="2400"/>
              </a:lnSpc>
            </a:pPr>
            <a:r>
              <a:rPr lang="mt" sz="1800" b="1" i="0" strike="noStrike" cap="none" spc="0" baseline="0" dirty="0">
                <a:solidFill>
                  <a:srgbClr val="000000"/>
                </a:solidFill>
                <a:effectLst/>
                <a:latin typeface="Helvetica"/>
                <a:ea typeface="Helvetica"/>
                <a:cs typeface="Helvetica"/>
              </a:rPr>
              <a:t>Metodi xotti ta’ tindif</a:t>
            </a:r>
          </a:p>
          <a:p>
            <a:pPr>
              <a:lnSpc>
                <a:spcPts val="2400"/>
              </a:lnSpc>
              <a:spcAft>
                <a:spcPts val="1000"/>
              </a:spcAft>
            </a:pPr>
            <a:r>
              <a:rPr lang="mt" sz="1800" b="0" i="0" strike="noStrike" cap="none" spc="0" baseline="0" dirty="0">
                <a:solidFill>
                  <a:srgbClr val="000000"/>
                </a:solidFill>
                <a:effectLst/>
                <a:latin typeface="Helvetica"/>
                <a:ea typeface="Helvetica"/>
                <a:cs typeface="Helvetica"/>
              </a:rPr>
              <a:t>Tindif bix-xott tipikament jinvolvi l-użu ta’ vakum biex ineħħi trab xott mill-artijiet u minn mal-uċuh. </a:t>
            </a:r>
          </a:p>
          <a:p>
            <a:pPr>
              <a:lnSpc>
                <a:spcPts val="2400"/>
              </a:lnSpc>
            </a:pPr>
            <a:r>
              <a:rPr lang="mt" sz="1800" b="1" i="0" strike="noStrike" cap="none" spc="0" baseline="0" dirty="0">
                <a:solidFill>
                  <a:srgbClr val="000000"/>
                </a:solidFill>
                <a:effectLst/>
                <a:latin typeface="Helvetica"/>
                <a:ea typeface="Helvetica"/>
                <a:cs typeface="Helvetica"/>
              </a:rPr>
              <a:t>Metodi mxarrba ta’ tindif</a:t>
            </a:r>
          </a:p>
          <a:p>
            <a:pPr>
              <a:lnSpc>
                <a:spcPts val="2400"/>
              </a:lnSpc>
            </a:pPr>
            <a:r>
              <a:rPr lang="mt" sz="1800" b="0" i="0" strike="noStrike" cap="none" spc="0" baseline="0" dirty="0">
                <a:solidFill>
                  <a:srgbClr val="000000"/>
                </a:solidFill>
                <a:effectLst/>
                <a:latin typeface="Helvetica"/>
                <a:ea typeface="Helvetica"/>
                <a:cs typeface="Helvetica"/>
              </a:rPr>
              <a:t>Metodi imxarrba ta’ tindif jistgħu jinvolu l-użu ta’ mopp, ta’ xkupilja mxarrba jew l-użu ta’ sprejs tal-ilma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u </a:t>
            </a:r>
            <a:r>
              <a:rPr lang="mt" sz="1800" b="0" i="0" strike="noStrike" cap="none" spc="0" baseline="0" dirty="0">
                <a:solidFill>
                  <a:srgbClr val="000000"/>
                </a:solidFill>
                <a:effectLst/>
                <a:latin typeface="Helvetica"/>
                <a:ea typeface="Helvetica"/>
                <a:cs typeface="Helvetica"/>
              </a:rPr>
              <a:t>pajpijiet. L-ilma jgħin inaqqas il-possibilità li t-trab jidħol fl-arja waqt it-tindif.</a:t>
            </a:r>
          </a:p>
        </p:txBody>
      </p:sp>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7718CF-F620-0D4F-832A-7E8330B213A0}"/>
              </a:ext>
            </a:extLst>
          </p:cNvPr>
          <p:cNvSpPr>
            <a:spLocks noGrp="1"/>
          </p:cNvSpPr>
          <p:nvPr>
            <p:ph type="body" sz="quarter" idx="10"/>
            <p:custDataLst>
              <p:tags r:id="rId1"/>
            </p:custDataLst>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TINDIF TAL-ARTIJIET</a:t>
            </a:r>
          </a:p>
        </p:txBody>
      </p:sp>
      <p:sp>
        <p:nvSpPr>
          <p:cNvPr id="3" name="Text Placeholder 2">
            <a:extLst>
              <a:ext uri="{FF2B5EF4-FFF2-40B4-BE49-F238E27FC236}">
                <a16:creationId xmlns:a16="http://schemas.microsoft.com/office/drawing/2014/main" id="{8E2873F5-437E-744A-9A45-B877F9EE403D}"/>
              </a:ext>
            </a:extLst>
          </p:cNvPr>
          <p:cNvSpPr>
            <a:spLocks noGrp="1"/>
          </p:cNvSpPr>
          <p:nvPr>
            <p:ph type="body" sz="quarter" idx="11"/>
            <p:custDataLst>
              <p:tags r:id="rId2"/>
            </p:custDataLst>
          </p:nvPr>
        </p:nvSpPr>
        <p:spPr>
          <a:xfrm>
            <a:off x="777243" y="2362676"/>
            <a:ext cx="5077867" cy="3682369"/>
          </a:xfrm>
        </p:spPr>
        <p:txBody>
          <a:bodyPr/>
          <a:lstStyle/>
          <a:p>
            <a:pPr>
              <a:lnSpc>
                <a:spcPts val="2400"/>
              </a:lnSpc>
            </a:pPr>
            <a:r>
              <a:rPr lang="mt" sz="1800" b="0" i="0" strike="noStrike" cap="none" spc="0" baseline="0" dirty="0">
                <a:solidFill>
                  <a:srgbClr val="000000"/>
                </a:solidFill>
                <a:effectLst/>
                <a:latin typeface="Helvetica"/>
                <a:ea typeface="Helvetica"/>
                <a:cs typeface="Helvetica"/>
              </a:rPr>
              <a:t>Sabiex tevita esponiment għat-trab bla bżonn, dejjem uża tagħmir xieraq tat-tindif meta jkun disponibbli. </a:t>
            </a:r>
          </a:p>
          <a:p>
            <a:pPr>
              <a:lnSpc>
                <a:spcPts val="2400"/>
              </a:lnSpc>
            </a:pPr>
            <a:r>
              <a:rPr lang="mt" sz="1800" b="0" i="0" strike="noStrike" cap="none" spc="0" baseline="0" dirty="0">
                <a:solidFill>
                  <a:srgbClr val="000000"/>
                </a:solidFill>
                <a:effectLst/>
                <a:latin typeface="Helvetica"/>
                <a:ea typeface="Helvetica"/>
                <a:cs typeface="Helvetica"/>
              </a:rPr>
              <a:t>Dan il-vidjo jurik l-iktar metodu xieraq ta’ tindif biex tneħħi t-trab minn mal-art.</a:t>
            </a:r>
          </a:p>
          <a:p>
            <a:pPr>
              <a:lnSpc>
                <a:spcPts val="2400"/>
              </a:lnSpc>
            </a:pPr>
            <a:r>
              <a:rPr lang="mt" sz="1800" b="0" i="0" strike="noStrike" cap="none" spc="0" baseline="0" dirty="0">
                <a:solidFill>
                  <a:srgbClr val="000000"/>
                </a:solidFill>
                <a:effectLst/>
                <a:latin typeface="Helvetica"/>
                <a:ea typeface="Helvetica"/>
                <a:cs typeface="Helvetica"/>
              </a:rPr>
              <a:t>(Ikklikkja biex tibda l-vidjo).</a:t>
            </a:r>
          </a:p>
        </p:txBody>
      </p:sp>
      <p:pic>
        <p:nvPicPr>
          <p:cNvPr id="4" name="cleaning.mp4" descr="cleaning.mp4">
            <a:hlinkClick r:id="" action="ppaction://media"/>
            <a:extLst>
              <a:ext uri="{FF2B5EF4-FFF2-40B4-BE49-F238E27FC236}">
                <a16:creationId xmlns:a16="http://schemas.microsoft.com/office/drawing/2014/main" id="{2A37D0FE-0902-D542-9D20-1E29EE268582}"/>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357374" y="1640901"/>
            <a:ext cx="5453625" cy="4362900"/>
          </a:xfrm>
          <a:prstGeom prst="rect">
            <a:avLst/>
          </a:prstGeom>
        </p:spPr>
      </p:pic>
    </p:spTree>
    <p:extLst>
      <p:ext uri="{BB962C8B-B14F-4D97-AF65-F5344CB8AC3E}">
        <p14:creationId xmlns:p14="http://schemas.microsoft.com/office/powerpoint/2010/main" val="420070918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3291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custDataLst>
              <p:tags r:id="rId1"/>
            </p:custDataLst>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X’GĦANDEK U X’MGĦANDEKX TAGĦMEL META TNADDAF BIX-XOTT</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custDataLst>
              <p:tags r:id="rId2"/>
            </p:custDataLst>
          </p:nvPr>
        </p:nvSpPr>
        <p:spPr>
          <a:xfrm>
            <a:off x="777243" y="3132000"/>
            <a:ext cx="5653054" cy="3331825"/>
          </a:xfrm>
        </p:spPr>
        <p:txBody>
          <a:bodyPr/>
          <a:lstStyle/>
          <a:p>
            <a:pPr>
              <a:lnSpc>
                <a:spcPct val="100000"/>
              </a:lnSpc>
              <a:spcBef>
                <a:spcPts val="600"/>
              </a:spcBef>
            </a:pPr>
            <a:r>
              <a:rPr lang="mt" sz="1600" b="1" i="0" strike="noStrike" cap="none" spc="0" baseline="0" dirty="0">
                <a:solidFill>
                  <a:srgbClr val="000000"/>
                </a:solidFill>
                <a:effectLst/>
                <a:latin typeface="Helvetica"/>
                <a:ea typeface="Helvetica"/>
                <a:cs typeface="Helvetica"/>
              </a:rPr>
              <a:t>X’GĦANDEK TAGĦMEL</a:t>
            </a:r>
          </a:p>
          <a:p>
            <a:pPr marL="285750" indent="-285750">
              <a:lnSpc>
                <a:spcPct val="100000"/>
              </a:lnSpc>
              <a:spcBef>
                <a:spcPts val="6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Agħmel pjan kif timmaniġġja tixrid b’mod sigur u malajr</a:t>
            </a:r>
          </a:p>
          <a:p>
            <a:pPr marL="285750" indent="-285750">
              <a:lnSpc>
                <a:spcPct val="100000"/>
              </a:lnSpc>
              <a:spcBef>
                <a:spcPts val="6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Iċċekkja t-tagħmir tat-tindif bil-vakum għall-ħsara qabel tużah. Irrapporta difetti.</a:t>
            </a:r>
          </a:p>
          <a:p>
            <a:pPr marL="285750" indent="-285750">
              <a:lnSpc>
                <a:spcPct val="100000"/>
              </a:lnSpc>
              <a:spcBef>
                <a:spcPts val="600"/>
              </a:spcBef>
              <a:spcAft>
                <a:spcPts val="600"/>
              </a:spcAft>
              <a:buSzPct val="85000"/>
              <a:buFont typeface=".Apple Color Emoji UI"/>
              <a:buChar char="✅"/>
            </a:pPr>
            <a:r>
              <a:rPr lang="mt" sz="1600" b="0" i="0" strike="noStrike" cap="none" spc="0" baseline="0" dirty="0">
                <a:solidFill>
                  <a:srgbClr val="000000"/>
                </a:solidFill>
                <a:effectLst/>
                <a:latin typeface="Helvetica"/>
                <a:ea typeface="Helvetica"/>
                <a:cs typeface="Helvetica"/>
              </a:rPr>
              <a:t>Iċċekkja jekk il-filtru tal-vakum għandux bżonn jinbidel</a:t>
            </a:r>
          </a:p>
          <a:p>
            <a:pPr>
              <a:lnSpc>
                <a:spcPct val="100000"/>
              </a:lnSpc>
              <a:spcBef>
                <a:spcPts val="600"/>
              </a:spcBef>
            </a:pPr>
            <a:r>
              <a:rPr lang="mt" sz="1600" b="1" i="0" strike="noStrike" cap="none" spc="0" baseline="0" dirty="0">
                <a:solidFill>
                  <a:srgbClr val="000000"/>
                </a:solidFill>
                <a:effectLst/>
                <a:latin typeface="Helvetica"/>
                <a:ea typeface="Helvetica"/>
                <a:cs typeface="Helvetica"/>
              </a:rPr>
              <a:t>X’M’GĦANDEKX TAGĦMEL</a:t>
            </a:r>
          </a:p>
          <a:p>
            <a:pPr marL="285750" indent="-285750">
              <a:lnSpc>
                <a:spcPct val="100000"/>
              </a:lnSpc>
              <a:spcBef>
                <a:spcPts val="6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Naddaf bi xkupilja xotta jew uża arja ikkumpressata li tikkawża t-trab li jidħol fl-arja</a:t>
            </a:r>
          </a:p>
          <a:p>
            <a:pPr marL="285750" indent="-285750">
              <a:lnSpc>
                <a:spcPct val="100000"/>
              </a:lnSpc>
              <a:spcBef>
                <a:spcPts val="6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Uża linja tal-arja ikkompressata normali jew żennuna biex tnaddaf trab xott minn mal-ħwejjeġ tax-xogħol. </a:t>
            </a:r>
          </a:p>
        </p:txBody>
      </p:sp>
      <p:pic>
        <p:nvPicPr>
          <p:cNvPr id="5" name="Picture Placeholder 4">
            <a:extLst>
              <a:ext uri="{FF2B5EF4-FFF2-40B4-BE49-F238E27FC236}">
                <a16:creationId xmlns:a16="http://schemas.microsoft.com/office/drawing/2014/main" id="{75F2CAAB-660C-F54E-A028-5F4756A779B4}"/>
              </a:ext>
            </a:extLst>
          </p:cNvPr>
          <p:cNvPicPr>
            <a:picLocks noGrp="1" noChangeAspect="1"/>
          </p:cNvPicPr>
          <p:nvPr>
            <p:ph type="pic" sz="quarter" idx="12"/>
            <p:custDataLst>
              <p:tags r:id="rId3"/>
            </p:custDataLst>
          </p:nvPr>
        </p:nvPicPr>
        <p:blipFill>
          <a:blip r:embed="rId6"/>
          <a:srcRect l="10814" r="10814"/>
          <a:stretch>
            <a:fillRect/>
          </a:stretch>
        </p:blipFill>
        <p:spPr>
          <a:prstGeom prst="rect">
            <a:avLst/>
          </a:prstGeom>
        </p:spPr>
      </p:pic>
      <p:pic>
        <p:nvPicPr>
          <p:cNvPr id="6" name="Graphic 3" descr="Close">
            <a:extLst>
              <a:ext uri="{FF2B5EF4-FFF2-40B4-BE49-F238E27FC236}">
                <a16:creationId xmlns:a16="http://schemas.microsoft.com/office/drawing/2014/main" id="{E9BAEE0D-4342-B040-9A67-F16E044B9CA7}"/>
              </a:ext>
            </a:extLst>
          </p:cNvPr>
          <p:cNvPicPr>
            <a:picLocks noChangeAspect="1"/>
          </p:cNvPicPr>
          <p:nvPr/>
        </p:nvPicPr>
        <p:blipFill>
          <a:blip r:embed="rId7">
            <a:extLst>
              <a:ext uri="{96DAC541-7B7A-43D3-8B79-37D633B846F1}">
                <asvg:svgBlip xmlns="" xmlns:asvg="http://schemas.microsoft.com/office/drawing/2016/SVG/main" r:embed="rId8"/>
              </a:ext>
            </a:extLst>
          </a:blip>
          <a:stretch>
            <a:fillRect/>
          </a:stretch>
        </p:blipFill>
        <p:spPr>
          <a:xfrm>
            <a:off x="6762519" y="1384069"/>
            <a:ext cx="4885200" cy="4885200"/>
          </a:xfrm>
          <a:prstGeom prst="rect">
            <a:avLst/>
          </a:prstGeom>
        </p:spPr>
      </p:pic>
    </p:spTree>
    <p:extLst>
      <p:ext uri="{BB962C8B-B14F-4D97-AF65-F5344CB8AC3E}">
        <p14:creationId xmlns:p14="http://schemas.microsoft.com/office/powerpoint/2010/main" val="171416738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6A1CB66-75BA-3A4F-9105-919DE7E0DA70}"/>
              </a:ext>
            </a:extLst>
          </p:cNvPr>
          <p:cNvSpPr>
            <a:spLocks noGrp="1"/>
          </p:cNvSpPr>
          <p:nvPr>
            <p:ph type="body" sz="quarter" idx="10"/>
            <p:custDataLst>
              <p:tags r:id="rId1"/>
            </p:custDataLst>
          </p:nvPr>
        </p:nvSpPr>
        <p:spPr>
          <a:xfrm>
            <a:off x="777244" y="1640901"/>
            <a:ext cx="5815644" cy="850900"/>
          </a:xfrm>
        </p:spPr>
        <p:txBody>
          <a:bodyPr/>
          <a:lstStyle/>
          <a:p>
            <a:pPr>
              <a:lnSpc>
                <a:spcPct val="100000"/>
              </a:lnSpc>
            </a:pPr>
            <a:r>
              <a:rPr lang="mt" sz="2800" b="1" i="0" strike="noStrike" cap="none" spc="0" baseline="0" dirty="0">
                <a:solidFill>
                  <a:srgbClr val="F6A317"/>
                </a:solidFill>
                <a:effectLst/>
                <a:latin typeface="Helvetica"/>
                <a:ea typeface="Helvetica"/>
                <a:cs typeface="Helvetica"/>
              </a:rPr>
              <a:t>X’GĦANDEK U X’M’GĦANDEKX TAGĦMEL META TNADDAF </a:t>
            </a:r>
            <a:r>
              <a:rPr lang="en-IN" sz="2800" b="1" i="0" strike="noStrike" cap="none" spc="0" baseline="0" dirty="0" smtClean="0">
                <a:solidFill>
                  <a:srgbClr val="F6A317"/>
                </a:solidFill>
                <a:effectLst/>
                <a:latin typeface="Helvetica"/>
                <a:ea typeface="Helvetica"/>
                <a:cs typeface="Helvetica"/>
              </a:rPr>
              <a:t/>
            </a:r>
            <a:br>
              <a:rPr lang="en-IN" sz="2800" b="1" i="0" strike="noStrike" cap="none" spc="0" baseline="0" dirty="0" smtClean="0">
                <a:solidFill>
                  <a:srgbClr val="F6A317"/>
                </a:solidFill>
                <a:effectLst/>
                <a:latin typeface="Helvetica"/>
                <a:ea typeface="Helvetica"/>
                <a:cs typeface="Helvetica"/>
              </a:rPr>
            </a:br>
            <a:r>
              <a:rPr lang="mt" sz="2800" b="1" i="0" strike="noStrike" cap="none" spc="0" baseline="0" dirty="0" smtClean="0">
                <a:solidFill>
                  <a:srgbClr val="F6A317"/>
                </a:solidFill>
                <a:effectLst/>
                <a:latin typeface="Helvetica"/>
                <a:ea typeface="Helvetica"/>
                <a:cs typeface="Helvetica"/>
              </a:rPr>
              <a:t>BL-ILMA</a:t>
            </a:r>
            <a:endParaRPr lang="mt" sz="2800" b="1" i="0" strike="noStrike" cap="none" spc="0" baseline="0" dirty="0">
              <a:solidFill>
                <a:srgbClr val="F6A317"/>
              </a:solidFill>
              <a:effectLst/>
              <a:latin typeface="Helvetica"/>
              <a:ea typeface="Helvetica"/>
              <a:cs typeface="Helvetica"/>
            </a:endParaRPr>
          </a:p>
        </p:txBody>
      </p:sp>
      <p:sp>
        <p:nvSpPr>
          <p:cNvPr id="3" name="Text Placeholder 2">
            <a:extLst>
              <a:ext uri="{FF2B5EF4-FFF2-40B4-BE49-F238E27FC236}">
                <a16:creationId xmlns:a16="http://schemas.microsoft.com/office/drawing/2014/main" id="{C075CD24-D0FF-304A-86A3-2DD3480FD27B}"/>
              </a:ext>
            </a:extLst>
          </p:cNvPr>
          <p:cNvSpPr>
            <a:spLocks noGrp="1"/>
          </p:cNvSpPr>
          <p:nvPr>
            <p:ph type="body" sz="quarter" idx="11"/>
            <p:custDataLst>
              <p:tags r:id="rId2"/>
            </p:custDataLst>
          </p:nvPr>
        </p:nvSpPr>
        <p:spPr>
          <a:xfrm>
            <a:off x="777243" y="3132000"/>
            <a:ext cx="5948022" cy="3361806"/>
          </a:xfrm>
        </p:spPr>
        <p:txBody>
          <a:bodyPr/>
          <a:lstStyle/>
          <a:p>
            <a:pPr>
              <a:lnSpc>
                <a:spcPct val="100000"/>
              </a:lnSpc>
              <a:spcBef>
                <a:spcPts val="600"/>
              </a:spcBef>
            </a:pPr>
            <a:r>
              <a:rPr lang="mt" sz="1600" b="1" i="0" strike="noStrike" cap="none" spc="0" baseline="0" dirty="0">
                <a:solidFill>
                  <a:srgbClr val="000000"/>
                </a:solidFill>
                <a:effectLst/>
                <a:latin typeface="Helvetica"/>
                <a:ea typeface="Helvetica"/>
                <a:cs typeface="Helvetica"/>
              </a:rPr>
              <a:t>X’GĦANDEK TAGĦMEL</a:t>
            </a:r>
          </a:p>
          <a:p>
            <a:pPr marL="285750" indent="-285750">
              <a:lnSpc>
                <a:spcPct val="100000"/>
              </a:lnSpc>
              <a:spcBef>
                <a:spcPts val="6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Tagħmel pjan kif timmaniġġja tixrid b’mod sigur u malajr</a:t>
            </a:r>
          </a:p>
          <a:p>
            <a:pPr marL="285750" indent="-285750">
              <a:lnSpc>
                <a:spcPct val="100000"/>
              </a:lnSpc>
              <a:spcBef>
                <a:spcPts val="6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Tassigura li l-forniment tal-ilma huwa xieraq u adegwat </a:t>
            </a:r>
            <a:r>
              <a:rPr lang="en-IN" sz="1600" b="0" i="0" strike="noStrike" cap="none" spc="0" baseline="0" dirty="0" smtClean="0">
                <a:solidFill>
                  <a:srgbClr val="000000"/>
                </a:solidFill>
                <a:effectLst/>
                <a:latin typeface="Helvetica"/>
                <a:ea typeface="Helvetica"/>
                <a:cs typeface="Helvetica"/>
              </a:rPr>
              <a:t/>
            </a:r>
            <a:br>
              <a:rPr lang="en-IN" sz="1600" b="0" i="0" strike="noStrike" cap="none" spc="0" baseline="0" dirty="0" smtClean="0">
                <a:solidFill>
                  <a:srgbClr val="000000"/>
                </a:solidFill>
                <a:effectLst/>
                <a:latin typeface="Helvetica"/>
                <a:ea typeface="Helvetica"/>
                <a:cs typeface="Helvetica"/>
              </a:rPr>
            </a:br>
            <a:r>
              <a:rPr lang="mt" sz="1600" b="0" i="0" strike="noStrike" cap="none" spc="0" baseline="0" dirty="0" smtClean="0">
                <a:solidFill>
                  <a:srgbClr val="000000"/>
                </a:solidFill>
                <a:effectLst/>
                <a:latin typeface="Helvetica"/>
                <a:ea typeface="Helvetica"/>
                <a:cs typeface="Helvetica"/>
              </a:rPr>
              <a:t>għall-ħidma</a:t>
            </a:r>
            <a:endParaRPr lang="mt" sz="1600" b="0" i="0" strike="noStrike" cap="none" spc="0" baseline="0" dirty="0">
              <a:solidFill>
                <a:srgbClr val="000000"/>
              </a:solidFill>
              <a:effectLst/>
              <a:latin typeface="Helvetica"/>
              <a:ea typeface="Helvetica"/>
              <a:cs typeface="Helvetica"/>
            </a:endParaRPr>
          </a:p>
          <a:p>
            <a:pPr marL="285750" indent="-285750">
              <a:lnSpc>
                <a:spcPct val="100000"/>
              </a:lnSpc>
              <a:spcBef>
                <a:spcPts val="6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Aġġusta l-pressjoni tal-ilma u sprejja kif meħtieġ għall-ħidma</a:t>
            </a:r>
          </a:p>
          <a:p>
            <a:pPr marL="285750" indent="-285750">
              <a:lnSpc>
                <a:spcPct val="100000"/>
              </a:lnSpc>
              <a:spcBef>
                <a:spcPts val="6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Tassigura li hemm dranaġġ tajjeb disponibbli meta tuża sprays jew pajpijiet.</a:t>
            </a:r>
          </a:p>
          <a:p>
            <a:pPr>
              <a:lnSpc>
                <a:spcPct val="100000"/>
              </a:lnSpc>
              <a:spcBef>
                <a:spcPts val="600"/>
              </a:spcBef>
            </a:pPr>
            <a:r>
              <a:rPr lang="mt" sz="1600" b="1" i="0" strike="noStrike" cap="none" spc="0" baseline="0" dirty="0">
                <a:solidFill>
                  <a:srgbClr val="000000"/>
                </a:solidFill>
                <a:effectLst/>
                <a:latin typeface="Helvetica"/>
                <a:ea typeface="Helvetica"/>
                <a:cs typeface="Helvetica"/>
              </a:rPr>
              <a:t>X’M’GĦANDEKX TAGĦMEL</a:t>
            </a:r>
          </a:p>
          <a:p>
            <a:pPr marL="285750" indent="-285750">
              <a:lnSpc>
                <a:spcPct val="100000"/>
              </a:lnSpc>
              <a:spcBef>
                <a:spcPts val="6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Tuża ġett qawwi tal-ilma biex tnaddaf munzell ta’ trab niexef. Spray ser ikun iktar effettiv.</a:t>
            </a:r>
          </a:p>
        </p:txBody>
      </p:sp>
      <p:pic>
        <p:nvPicPr>
          <p:cNvPr id="6" name="Picture Placeholder 5">
            <a:extLst>
              <a:ext uri="{FF2B5EF4-FFF2-40B4-BE49-F238E27FC236}">
                <a16:creationId xmlns:a16="http://schemas.microsoft.com/office/drawing/2014/main" id="{B8B67816-436E-D24E-B78B-6F72032E7069}"/>
              </a:ext>
            </a:extLst>
          </p:cNvPr>
          <p:cNvPicPr>
            <a:picLocks noGrp="1" noChangeAspect="1"/>
          </p:cNvPicPr>
          <p:nvPr>
            <p:ph type="pic" sz="quarter" idx="12"/>
            <p:custDataLst>
              <p:tags r:id="rId3"/>
            </p:custDataLst>
          </p:nvPr>
        </p:nvPicPr>
        <p:blipFill rotWithShape="1">
          <a:blip r:embed="rId6"/>
          <a:srcRect l="44268" t="-738" r="451" b="738"/>
          <a:stretch/>
        </p:blipFill>
        <p:spPr>
          <a:xfrm>
            <a:off x="6828502" y="1608138"/>
            <a:ext cx="4988847" cy="4437062"/>
          </a:xfrm>
          <a:prstGeom prst="rect">
            <a:avLst/>
          </a:prstGeom>
        </p:spPr>
      </p:pic>
    </p:spTree>
    <p:extLst>
      <p:ext uri="{BB962C8B-B14F-4D97-AF65-F5344CB8AC3E}">
        <p14:creationId xmlns:p14="http://schemas.microsoft.com/office/powerpoint/2010/main" val="236583071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5" y="1640901"/>
            <a:ext cx="6213490" cy="850900"/>
          </a:xfrm>
        </p:spPr>
        <p:txBody>
          <a:bodyPr/>
          <a:lstStyle/>
          <a:p>
            <a:pPr>
              <a:lnSpc>
                <a:spcPct val="100000"/>
              </a:lnSpc>
            </a:pPr>
            <a:r>
              <a:rPr lang="mt" sz="2800" b="1" i="0" strike="noStrike" cap="none" spc="0" baseline="0" dirty="0">
                <a:solidFill>
                  <a:srgbClr val="F6A317"/>
                </a:solidFill>
                <a:effectLst/>
                <a:latin typeface="Helvetica"/>
                <a:ea typeface="Helvetica"/>
                <a:cs typeface="Helvetica"/>
              </a:rPr>
              <a:t>X’GĦANDEK U X’M’GĦANDEKX TAGĦMEL GĦAL IĠJENE TAJBA</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687201"/>
            <a:ext cx="7041229" cy="3230407"/>
          </a:xfrm>
        </p:spPr>
        <p:txBody>
          <a:bodyPr/>
          <a:lstStyle/>
          <a:p>
            <a:pPr>
              <a:lnSpc>
                <a:spcPct val="100000"/>
              </a:lnSpc>
              <a:spcBef>
                <a:spcPts val="800"/>
              </a:spcBef>
            </a:pPr>
            <a:r>
              <a:rPr lang="mt" sz="1600" b="1" i="0" strike="noStrike" cap="none" spc="0" baseline="0" dirty="0">
                <a:solidFill>
                  <a:srgbClr val="000000"/>
                </a:solidFill>
                <a:effectLst/>
                <a:latin typeface="Helvetica"/>
                <a:ea typeface="Helvetica"/>
                <a:cs typeface="Helvetica"/>
              </a:rPr>
              <a:t>X’GĦANDEK TAGĦMEL</a:t>
            </a:r>
          </a:p>
          <a:p>
            <a:pPr marL="285750" indent="-285750">
              <a:lnSpc>
                <a:spcPct val="100000"/>
              </a:lnSpc>
              <a:spcBef>
                <a:spcPts val="8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Taħsel idejk regolarment</a:t>
            </a:r>
          </a:p>
          <a:p>
            <a:pPr marL="285750" indent="-285750">
              <a:lnSpc>
                <a:spcPct val="100000"/>
              </a:lnSpc>
              <a:spcBef>
                <a:spcPts val="8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Tneħħi l-ħwejjeġ maħmuġin qabel ma tidħol fi stabbiliment tal-ikel</a:t>
            </a:r>
          </a:p>
          <a:p>
            <a:pPr marL="285750" indent="-285750">
              <a:lnSpc>
                <a:spcPct val="100000"/>
              </a:lnSpc>
              <a:spcBef>
                <a:spcPts val="8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Tħalli l-fradal tax-xogħol tiegħek jitnaddfu b’mod regolari</a:t>
            </a:r>
          </a:p>
          <a:p>
            <a:pPr marL="285750" indent="-285750">
              <a:lnSpc>
                <a:spcPct val="100000"/>
              </a:lnSpc>
              <a:spcBef>
                <a:spcPts val="800"/>
              </a:spcBef>
              <a:spcAft>
                <a:spcPts val="1000"/>
              </a:spcAft>
              <a:buSzPct val="85000"/>
              <a:buFont typeface=".Apple Color Emoji UI"/>
              <a:buChar char="✅"/>
            </a:pPr>
            <a:r>
              <a:rPr lang="mt" sz="1600" b="0" i="0" strike="noStrike" cap="none" spc="0" baseline="0" dirty="0">
                <a:solidFill>
                  <a:srgbClr val="000000"/>
                </a:solidFill>
                <a:effectLst/>
                <a:latin typeface="Helvetica"/>
                <a:ea typeface="Helvetica"/>
                <a:cs typeface="Helvetica"/>
              </a:rPr>
              <a:t>Tuża żoni ta’ ħażna maħsuba għal ħwejjeġ indaf u għal fradal maħmuġin</a:t>
            </a:r>
          </a:p>
          <a:p>
            <a:pPr>
              <a:lnSpc>
                <a:spcPct val="100000"/>
              </a:lnSpc>
              <a:spcBef>
                <a:spcPts val="800"/>
              </a:spcBef>
            </a:pPr>
            <a:r>
              <a:rPr lang="mt" sz="1600" b="1" i="0" strike="noStrike" cap="none" spc="0" baseline="0" dirty="0">
                <a:solidFill>
                  <a:srgbClr val="000000"/>
                </a:solidFill>
                <a:effectLst/>
                <a:latin typeface="Helvetica"/>
                <a:ea typeface="Helvetica"/>
                <a:cs typeface="Helvetica"/>
              </a:rPr>
              <a:t>X’M’GĦANDEKX TAGĦMEL</a:t>
            </a:r>
          </a:p>
          <a:p>
            <a:pPr marL="285750" indent="-285750">
              <a:lnSpc>
                <a:spcPct val="100000"/>
              </a:lnSpc>
              <a:spcBef>
                <a:spcPts val="8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Tpejjep fuq il-post tax-xogħol</a:t>
            </a:r>
          </a:p>
          <a:p>
            <a:pPr marL="285750" indent="-285750">
              <a:lnSpc>
                <a:spcPct val="100000"/>
              </a:lnSpc>
              <a:spcBef>
                <a:spcPts val="8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Taħżen jew tikkonsma ikel u xorb fuq l-istazzjonijiet tax-xogħol</a:t>
            </a:r>
          </a:p>
          <a:p>
            <a:pPr marL="285750" indent="-285750">
              <a:lnSpc>
                <a:spcPct val="100000"/>
              </a:lnSpc>
              <a:spcBef>
                <a:spcPts val="8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Tħallat ħwejjeġ maħmuġin u nodfa f’daqqa</a:t>
            </a:r>
          </a:p>
          <a:p>
            <a:pPr marL="285750" indent="-285750">
              <a:lnSpc>
                <a:spcPct val="100000"/>
              </a:lnSpc>
              <a:spcBef>
                <a:spcPts val="8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Tieħu l-fradal maħmuġin id-dar</a:t>
            </a:r>
          </a:p>
          <a:p>
            <a:pPr marL="285750" indent="-285750">
              <a:lnSpc>
                <a:spcPct val="100000"/>
              </a:lnSpc>
              <a:spcBef>
                <a:spcPts val="800"/>
              </a:spcBef>
              <a:buSzPct val="85000"/>
              <a:buFont typeface=".Apple Color Emoji UI"/>
              <a:buChar char="✅"/>
            </a:pPr>
            <a:endParaRPr lang="en-US" dirty="0"/>
          </a:p>
        </p:txBody>
      </p:sp>
      <p:pic>
        <p:nvPicPr>
          <p:cNvPr id="7" name="Picture Placeholder 6">
            <a:extLst>
              <a:ext uri="{FF2B5EF4-FFF2-40B4-BE49-F238E27FC236}">
                <a16:creationId xmlns:a16="http://schemas.microsoft.com/office/drawing/2014/main" id="{FDDD8A68-96A2-5644-B6B9-96EFBF144D2C}"/>
              </a:ext>
            </a:extLst>
          </p:cNvPr>
          <p:cNvPicPr>
            <a:picLocks noGrp="1" noChangeAspect="1"/>
          </p:cNvPicPr>
          <p:nvPr>
            <p:ph type="pic" sz="quarter" idx="12"/>
            <p:custDataLst>
              <p:tags r:id="rId3"/>
            </p:custDataLst>
          </p:nvPr>
        </p:nvPicPr>
        <p:blipFill>
          <a:blip r:embed="rId7"/>
          <a:srcRect l="10751" r="10751"/>
          <a:stretch>
            <a:fillRect/>
          </a:stretch>
        </p:blipFill>
        <p:spPr>
          <a:xfrm>
            <a:off x="8275672" y="1640901"/>
            <a:ext cx="2685609" cy="2280850"/>
          </a:xfrm>
          <a:prstGeom prst="rect">
            <a:avLst/>
          </a:prstGeom>
        </p:spPr>
      </p:pic>
      <p:pic>
        <p:nvPicPr>
          <p:cNvPr id="5" name="Picture Placeholder 10">
            <a:extLst>
              <a:ext uri="{FF2B5EF4-FFF2-40B4-BE49-F238E27FC236}">
                <a16:creationId xmlns:a16="http://schemas.microsoft.com/office/drawing/2014/main" id="{63710AF6-C6CF-2D4F-A577-4E2035608A56}"/>
              </a:ext>
            </a:extLst>
          </p:cNvPr>
          <p:cNvPicPr>
            <a:picLocks noChangeAspect="1"/>
          </p:cNvPicPr>
          <p:nvPr>
            <p:custDataLst>
              <p:tags r:id="rId4"/>
            </p:custDataLst>
          </p:nvPr>
        </p:nvPicPr>
        <p:blipFill>
          <a:blip r:embed="rId8"/>
          <a:srcRect l="7808" r="7808"/>
          <a:stretch>
            <a:fillRect/>
          </a:stretch>
        </p:blipFill>
        <p:spPr>
          <a:xfrm>
            <a:off x="8275672" y="4265488"/>
            <a:ext cx="2685609" cy="2280850"/>
          </a:xfrm>
          <a:prstGeom prst="rect">
            <a:avLst/>
          </a:prstGeom>
        </p:spPr>
      </p:pic>
    </p:spTree>
    <p:extLst>
      <p:ext uri="{BB962C8B-B14F-4D97-AF65-F5344CB8AC3E}">
        <p14:creationId xmlns:p14="http://schemas.microsoft.com/office/powerpoint/2010/main" val="153490124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SLAJD VOJTA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mt" sz="1800" b="0" i="0" strike="noStrike" cap="none" spc="0" baseline="0" dirty="0">
                <a:solidFill>
                  <a:srgbClr val="000000"/>
                </a:solidFill>
                <a:effectLst/>
                <a:latin typeface="Helvetica"/>
                <a:ea typeface="Helvetica"/>
                <a:cs typeface="Helvetica"/>
              </a:rPr>
              <a:t>Uża din is-slajd biex toħloq materjal ta’ taħriġ personalizzat u speċifiku għall-ambjent/kuntest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tax-xogħol</a:t>
            </a:r>
            <a:r>
              <a:rPr lang="mt" sz="1800" b="0" i="0" strike="noStrike" cap="none" spc="0" baseline="0" dirty="0">
                <a:solidFill>
                  <a:srgbClr val="000000"/>
                </a:solidFill>
                <a:effectLst/>
                <a:latin typeface="Helvetica"/>
                <a:ea typeface="Helvetica"/>
                <a:cs typeface="Helvetica"/>
              </a:rPr>
              <a:t>.</a:t>
            </a:r>
          </a:p>
          <a:p>
            <a:pPr>
              <a:lnSpc>
                <a:spcPts val="2400"/>
              </a:lnSpc>
            </a:pPr>
            <a:r>
              <a:rPr lang="mt" sz="1800" b="0" i="0" strike="noStrike" cap="none" spc="0" baseline="0" dirty="0">
                <a:solidFill>
                  <a:srgbClr val="000000"/>
                </a:solidFill>
                <a:effectLst/>
                <a:latin typeface="Helvetica"/>
                <a:ea typeface="Helvetica"/>
                <a:cs typeface="Helvetica"/>
              </a:rPr>
              <a:t>Biex tbiddel l-istampa, ikklikkja </a:t>
            </a:r>
            <a:r>
              <a:rPr lang="mt" sz="1800" b="0" i="0" strike="noStrike" cap="none" spc="0" baseline="0" dirty="0" smtClean="0">
                <a:solidFill>
                  <a:srgbClr val="000000"/>
                </a:solidFill>
                <a:effectLst/>
                <a:latin typeface="Helvetica"/>
                <a:ea typeface="Helvetica"/>
                <a:cs typeface="Helvetica"/>
              </a:rPr>
              <a:t>bil-lemin</a:t>
            </a:r>
            <a:r>
              <a:rPr lang="en-IN" sz="1800" b="0" i="0" strike="noStrike" cap="none" spc="0" baseline="0" dirty="0" smtClean="0">
                <a:solidFill>
                  <a:srgbClr val="000000"/>
                </a:solidFill>
                <a:effectLst/>
                <a:latin typeface="Helvetica"/>
                <a:ea typeface="Helvetica"/>
                <a:cs typeface="Helvetica"/>
              </a:rPr>
              <a:t> </a:t>
            </a:r>
            <a:r>
              <a:rPr lang="mt" sz="1800" b="0" i="0" strike="noStrike" cap="none" spc="0" baseline="0" dirty="0" smtClean="0">
                <a:solidFill>
                  <a:srgbClr val="000000"/>
                </a:solidFill>
                <a:effectLst/>
                <a:latin typeface="Helvetica"/>
                <a:ea typeface="Helvetica"/>
                <a:cs typeface="Helvetica"/>
              </a:rPr>
              <a:t>&gt;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biddel </a:t>
            </a:r>
            <a:r>
              <a:rPr lang="mt" sz="1800" b="0" i="0" strike="noStrike" cap="none" spc="0" baseline="0" dirty="0">
                <a:solidFill>
                  <a:srgbClr val="000000"/>
                </a:solidFill>
                <a:effectLst/>
                <a:latin typeface="Helvetica"/>
                <a:ea typeface="Helvetica"/>
                <a:cs typeface="Helvetica"/>
              </a:rPr>
              <a:t>l-istampa &gt; mill-fajl.</a:t>
            </a:r>
          </a:p>
          <a:p>
            <a:pPr>
              <a:lnSpc>
                <a:spcPts val="2400"/>
              </a:lnSpc>
            </a:pPr>
            <a:r>
              <a:rPr lang="mt" sz="1800" b="0" i="0" strike="noStrike" cap="none" spc="0" baseline="0" dirty="0">
                <a:solidFill>
                  <a:srgbClr val="000000"/>
                </a:solidFill>
                <a:effectLst/>
                <a:latin typeface="Helvetica"/>
                <a:ea typeface="Helvetica"/>
                <a:cs typeface="Helvetica"/>
              </a:rPr>
              <a:t>Sabiex toħloq iktar slajds, ikklikkja t-tab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a:t>
            </a:r>
            <a:r>
              <a:rPr lang="mt" sz="1800" b="0" i="0" strike="noStrike" cap="none" spc="0" baseline="0" dirty="0">
                <a:solidFill>
                  <a:srgbClr val="000000"/>
                </a:solidFill>
                <a:effectLst/>
                <a:latin typeface="Helvetica"/>
                <a:ea typeface="Helvetica"/>
                <a:cs typeface="Helvetica"/>
              </a:rPr>
              <a:t>New Slide’ (Slajd Ġdida) hawn fuq.</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KONKLUŻJONI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p:txBody>
          <a:bodyPr/>
          <a:lstStyle/>
          <a:p>
            <a:pPr>
              <a:lnSpc>
                <a:spcPts val="2400"/>
              </a:lnSpc>
              <a:spcBef>
                <a:spcPts val="600"/>
              </a:spcBef>
              <a:spcAft>
                <a:spcPts val="1000"/>
              </a:spcAft>
            </a:pPr>
            <a:r>
              <a:rPr lang="mt" sz="1800" b="0" i="0" strike="noStrike" cap="none" spc="0" baseline="0" dirty="0">
                <a:solidFill>
                  <a:srgbClr val="000000"/>
                </a:solidFill>
                <a:effectLst/>
                <a:latin typeface="Helvetica"/>
                <a:ea typeface="Helvetica"/>
                <a:cs typeface="Helvetica"/>
              </a:rPr>
              <a:t>Meta tkun qed tnaddaf u tipprattika l-iġjene tajba, ftakar biex:</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Tuża l-metodu ta’ tindif xieraq għall-ħidma li għandek</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Iċċekkja li t-tagħmir mhuwiex bil-ħsara u li qed jaħdem tajjeb qabel ma tużah</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Ipprattika iġjene tajba personali</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Evita t-tipjip — it-tipjip iżid l-effetti negattivi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tal-RCS </a:t>
            </a:r>
            <a:r>
              <a:rPr lang="mt" sz="1800" b="0" i="0" strike="noStrike" cap="none" spc="0" baseline="0" dirty="0">
                <a:solidFill>
                  <a:srgbClr val="000000"/>
                </a:solidFill>
                <a:effectLst/>
                <a:latin typeface="Helvetica"/>
                <a:ea typeface="Helvetica"/>
                <a:cs typeface="Helvetica"/>
              </a:rPr>
              <a:t>fuq is-saħħa</a:t>
            </a: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a:xfrm>
            <a:off x="777244" y="1640901"/>
            <a:ext cx="9458137" cy="850900"/>
          </a:xfrm>
        </p:spPr>
        <p:txBody>
          <a:bodyPr/>
          <a:lstStyle/>
          <a:p>
            <a:pPr>
              <a:lnSpc>
                <a:spcPct val="100000"/>
              </a:lnSpc>
            </a:pPr>
            <a:r>
              <a:rPr lang="mt" sz="2800" b="1" i="0" strike="noStrike" cap="none" spc="0" baseline="0" dirty="0">
                <a:solidFill>
                  <a:srgbClr val="F6A317"/>
                </a:solidFill>
                <a:effectLst/>
                <a:latin typeface="Helvetica"/>
                <a:ea typeface="Helvetica"/>
                <a:cs typeface="Helvetica"/>
              </a:rPr>
              <a:t>MATERJAL ADDIZZJONALI GĦAT-TAGĦLIM</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a:solidFill>
                  <a:srgbClr val="000000"/>
                </a:solidFill>
                <a:effectLst/>
                <a:latin typeface="Helvetica"/>
                <a:ea typeface="Helvetica"/>
                <a:cs typeface="Helvetica"/>
                <a:hlinkClick r:id="rId7" history="0"/>
              </a:rPr>
              <a:t>Prattiċi Tajbin għat-Tindif ta’ Uċuh u Installazzjonijiet (Folja ta’ Ħidma 2.1.1a)</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a:solidFill>
                  <a:srgbClr val="000000"/>
                </a:solidFill>
                <a:effectLst/>
                <a:latin typeface="Helvetica"/>
                <a:ea typeface="Helvetica"/>
                <a:cs typeface="Helvetica"/>
                <a:hlinkClick r:id="rId7" history="0"/>
              </a:rPr>
              <a:t>Prattiċi Tajbin għal Iġjene Tajba (Folja ta’ Ħidma 2.1.10)</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a:solidFill>
                  <a:srgbClr val="000000"/>
                </a:solidFill>
                <a:effectLst/>
                <a:latin typeface="Helvetica"/>
                <a:ea typeface="Helvetica"/>
                <a:cs typeface="Helvetica"/>
                <a:hlinkClick r:id="rId8" history="0"/>
              </a:rPr>
              <a:t>Gwida ta’ Prattiċi Tajbin NEPSI</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a:solidFill>
                  <a:srgbClr val="000000"/>
                </a:solidFill>
                <a:effectLst/>
                <a:latin typeface="Helvetica"/>
                <a:ea typeface="Helvetica"/>
                <a:cs typeface="Helvetica"/>
                <a:hlinkClick r:id="rId9" history="0"/>
              </a:rPr>
              <a:t>Gwida NEPSI għal SMEs</a:t>
            </a:r>
          </a:p>
        </p:txBody>
      </p:sp>
      <p:sp>
        <p:nvSpPr>
          <p:cNvPr id="4" name="Rounded Rectangle 3">
            <a:extLst>
              <a:ext uri="{FF2B5EF4-FFF2-40B4-BE49-F238E27FC236}">
                <a16:creationId xmlns:a16="http://schemas.microsoft.com/office/drawing/2014/main" id="{70F01C61-0840-6243-9982-C4FCFF0051A6}"/>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911A584-1B44-1940-BDDF-233757B9D560}"/>
              </a:ext>
            </a:extLst>
          </p:cNvPr>
          <p:cNvSpPr/>
          <p:nvPr>
            <p:custDataLst>
              <p:tags r:id="rId4"/>
            </p:custDataLst>
          </p:nvPr>
        </p:nvSpPr>
        <p:spPr>
          <a:xfrm>
            <a:off x="1088454" y="5260551"/>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mt" b="0" i="0" strike="noStrike" cap="none" spc="0" baseline="0" dirty="0">
                <a:solidFill>
                  <a:srgbClr val="000000"/>
                </a:solidFill>
                <a:effectLst/>
                <a:latin typeface="Calibri"/>
                <a:ea typeface="Calibri"/>
                <a:cs typeface="Calibri"/>
              </a:rPr>
              <a:t>Żur il-</a:t>
            </a:r>
            <a:r>
              <a:rPr lang="mt" b="1" i="0" strike="noStrike" cap="none" spc="0" baseline="0" dirty="0">
                <a:solidFill>
                  <a:srgbClr val="000000"/>
                </a:solidFill>
                <a:effectLst/>
                <a:latin typeface="Calibri"/>
                <a:ea typeface="Calibri"/>
                <a:cs typeface="Calibri"/>
              </a:rPr>
              <a:t>Pjattaforma tat-Tagħlim Elettroniku NEPSI</a:t>
            </a:r>
            <a:r>
              <a:rPr lang="mt" b="0" i="0" strike="noStrike" cap="none" spc="0" baseline="0" dirty="0">
                <a:solidFill>
                  <a:srgbClr val="000000"/>
                </a:solidFill>
                <a:effectLst/>
                <a:latin typeface="Calibri"/>
                <a:ea typeface="Calibri"/>
                <a:cs typeface="Calibri"/>
              </a:rPr>
              <a:t> fuq </a:t>
            </a:r>
            <a:r>
              <a:rPr lang="mt" b="0" i="0" strike="noStrike" cap="none" spc="0" baseline="0" dirty="0">
                <a:solidFill>
                  <a:srgbClr val="000000"/>
                </a:solidFill>
                <a:effectLst/>
                <a:latin typeface="Calibri"/>
                <a:ea typeface="Calibri"/>
                <a:cs typeface="Calibri"/>
                <a:hlinkClick r:id="rId10" history="0"/>
              </a:rPr>
              <a:t>training.nepsi.eu</a:t>
            </a:r>
            <a:r>
              <a:rPr lang="mt" b="0" i="0" strike="noStrike" cap="none" spc="0" baseline="0" dirty="0">
                <a:solidFill>
                  <a:srgbClr val="000000"/>
                </a:solidFill>
                <a:effectLst/>
                <a:latin typeface="Calibri"/>
                <a:ea typeface="Calibri"/>
                <a:cs typeface="Calibri"/>
              </a:rPr>
              <a:t> għal iktar riżorsi ta’ tagħlim fuq RCS</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11"/>
</p:tagLst>
</file>

<file path=ppt/tags/tag8.xml><?xml version="1.0" encoding="utf-8"?>
<p:tagLst xmlns:a="http://schemas.openxmlformats.org/drawingml/2006/main" xmlns:r="http://schemas.openxmlformats.org/officeDocument/2006/relationships" xmlns:p="http://schemas.openxmlformats.org/presentationml/2006/main">
  <p:tag name="AS_UNIQUEID" val="5"/>
</p:tagLst>
</file>

<file path=ppt/tags/tag9.xml><?xml version="1.0" encoding="utf-8"?>
<p:tagLst xmlns:a="http://schemas.openxmlformats.org/drawingml/2006/main" xmlns:r="http://schemas.openxmlformats.org/officeDocument/2006/relationships" xmlns:p="http://schemas.openxmlformats.org/presentationml/2006/main">
  <p:tag name="AS_UNIQUEID" val="6"/>
</p:tagLst>
</file>

<file path=ppt/tags/tag10.xml><?xml version="1.0" encoding="utf-8"?>
<p:tagLst xmlns:a="http://schemas.openxmlformats.org/drawingml/2006/main" xmlns:r="http://schemas.openxmlformats.org/officeDocument/2006/relationships" xmlns:p="http://schemas.openxmlformats.org/presentationml/2006/main">
  <p:tag name="AS_UNIQUEID" val="7"/>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9"/>
</p:tagLst>
</file>

<file path=ppt/tags/tag14.xml><?xml version="1.0" encoding="utf-8"?>
<p:tagLst xmlns:a="http://schemas.openxmlformats.org/drawingml/2006/main" xmlns:r="http://schemas.openxmlformats.org/officeDocument/2006/relationships" xmlns:p="http://schemas.openxmlformats.org/presentationml/2006/main">
  <p:tag name="AS_UNIQUEID" val="13"/>
</p:tagLst>
</file>

<file path=ppt/tags/tag15.xml><?xml version="1.0" encoding="utf-8"?>
<p:tagLst xmlns:a="http://schemas.openxmlformats.org/drawingml/2006/main" xmlns:r="http://schemas.openxmlformats.org/officeDocument/2006/relationships" xmlns:p="http://schemas.openxmlformats.org/presentationml/2006/main">
  <p:tag name="AS_UNIQUEID" val="14"/>
</p:tagLst>
</file>

<file path=ppt/tags/tag16.xml><?xml version="1.0" encoding="utf-8"?>
<p:tagLst xmlns:a="http://schemas.openxmlformats.org/drawingml/2006/main" xmlns:r="http://schemas.openxmlformats.org/officeDocument/2006/relationships" xmlns:p="http://schemas.openxmlformats.org/presentationml/2006/main">
  <p:tag name="AS_UNIQUEID" val="15"/>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7"/>
</p:tagLst>
</file>

<file path=ppt/tags/tag20.xml><?xml version="1.0" encoding="utf-8"?>
<p:tagLst xmlns:a="http://schemas.openxmlformats.org/drawingml/2006/main" xmlns:r="http://schemas.openxmlformats.org/officeDocument/2006/relationships" xmlns:p="http://schemas.openxmlformats.org/presentationml/2006/main">
  <p:tag name="AS_UNIQUEID" val="28"/>
</p:tagLst>
</file>

<file path=ppt/tags/tag21.xml><?xml version="1.0" encoding="utf-8"?>
<p:tagLst xmlns:a="http://schemas.openxmlformats.org/drawingml/2006/main" xmlns:r="http://schemas.openxmlformats.org/officeDocument/2006/relationships" xmlns:p="http://schemas.openxmlformats.org/presentationml/2006/main">
  <p:tag name="AS_UNIQUEID" val="21"/>
</p:tagLst>
</file>

<file path=ppt/tags/tag22.xml><?xml version="1.0" encoding="utf-8"?>
<p:tagLst xmlns:a="http://schemas.openxmlformats.org/drawingml/2006/main" xmlns:r="http://schemas.openxmlformats.org/officeDocument/2006/relationships" xmlns:p="http://schemas.openxmlformats.org/presentationml/2006/main">
  <p:tag name="AS_UNIQUEID" val="22"/>
</p:tagLst>
</file>

<file path=ppt/tags/tag23.xml><?xml version="1.0" encoding="utf-8"?>
<p:tagLst xmlns:a="http://schemas.openxmlformats.org/drawingml/2006/main" xmlns:r="http://schemas.openxmlformats.org/officeDocument/2006/relationships" xmlns:p="http://schemas.openxmlformats.org/presentationml/2006/main">
  <p:tag name="AS_UNIQUEID" val="2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35"/>
</p:tagLst>
</file>

<file path=ppt/tags/tag26.xml><?xml version="1.0" encoding="utf-8"?>
<p:tagLst xmlns:a="http://schemas.openxmlformats.org/drawingml/2006/main" xmlns:r="http://schemas.openxmlformats.org/officeDocument/2006/relationships" xmlns:p="http://schemas.openxmlformats.org/presentationml/2006/main">
  <p:tag name="AS_UNIQUEID" val="36"/>
</p:tagLst>
</file>

<file path=ppt/tags/tag27.xml><?xml version="1.0" encoding="utf-8"?>
<p:tagLst xmlns:a="http://schemas.openxmlformats.org/drawingml/2006/main" xmlns:r="http://schemas.openxmlformats.org/officeDocument/2006/relationships" xmlns:p="http://schemas.openxmlformats.org/presentationml/2006/main">
  <p:tag name="AS_UNIQUEID" val="30"/>
</p:tagLst>
</file>

<file path=ppt/tags/tag28.xml><?xml version="1.0" encoding="utf-8"?>
<p:tagLst xmlns:a="http://schemas.openxmlformats.org/drawingml/2006/main" xmlns:r="http://schemas.openxmlformats.org/officeDocument/2006/relationships" xmlns:p="http://schemas.openxmlformats.org/presentationml/2006/main">
  <p:tag name="AS_UNIQUEID" val="31"/>
</p:tagLst>
</file>

<file path=ppt/tags/tag29.xml><?xml version="1.0" encoding="utf-8"?>
<p:tagLst xmlns:a="http://schemas.openxmlformats.org/drawingml/2006/main" xmlns:r="http://schemas.openxmlformats.org/officeDocument/2006/relationships" xmlns:p="http://schemas.openxmlformats.org/presentationml/2006/main">
  <p:tag name="AS_UNIQUEID" val="32"/>
</p:tagLst>
</file>

<file path=ppt/tags/tag30.xml><?xml version="1.0" encoding="utf-8"?>
<p:tagLst xmlns:a="http://schemas.openxmlformats.org/drawingml/2006/main" xmlns:r="http://schemas.openxmlformats.org/officeDocument/2006/relationships" xmlns:p="http://schemas.openxmlformats.org/presentationml/2006/main">
  <p:tag name="AS_UNIQUEID" val="42"/>
</p:tagLst>
</file>

<file path=ppt/tags/tag31.xml><?xml version="1.0" encoding="utf-8"?>
<p:tagLst xmlns:a="http://schemas.openxmlformats.org/drawingml/2006/main" xmlns:r="http://schemas.openxmlformats.org/officeDocument/2006/relationships" xmlns:p="http://schemas.openxmlformats.org/presentationml/2006/main">
  <p:tag name="AS_UNIQUEID" val="43"/>
</p:tagLst>
</file>

<file path=ppt/tags/tag32.xml><?xml version="1.0" encoding="utf-8"?>
<p:tagLst xmlns:a="http://schemas.openxmlformats.org/drawingml/2006/main" xmlns:r="http://schemas.openxmlformats.org/officeDocument/2006/relationships" xmlns:p="http://schemas.openxmlformats.org/presentationml/2006/main">
  <p:tag name="AS_UNIQUEID" val="44"/>
</p:tagLst>
</file>

<file path=ppt/tags/tag33.xml><?xml version="1.0" encoding="utf-8"?>
<p:tagLst xmlns:a="http://schemas.openxmlformats.org/drawingml/2006/main" xmlns:r="http://schemas.openxmlformats.org/officeDocument/2006/relationships" xmlns:p="http://schemas.openxmlformats.org/presentationml/2006/main">
  <p:tag name="AS_UNIQUEID" val="38"/>
</p:tagLst>
</file>

<file path=ppt/tags/tag34.xml><?xml version="1.0" encoding="utf-8"?>
<p:tagLst xmlns:a="http://schemas.openxmlformats.org/drawingml/2006/main" xmlns:r="http://schemas.openxmlformats.org/officeDocument/2006/relationships" xmlns:p="http://schemas.openxmlformats.org/presentationml/2006/main">
  <p:tag name="AS_UNIQUEID" val="39"/>
</p:tagLst>
</file>

<file path=ppt/tags/tag35.xml><?xml version="1.0" encoding="utf-8"?>
<p:tagLst xmlns:a="http://schemas.openxmlformats.org/drawingml/2006/main" xmlns:r="http://schemas.openxmlformats.org/officeDocument/2006/relationships" xmlns:p="http://schemas.openxmlformats.org/presentationml/2006/main">
  <p:tag name="AS_UNIQUEID" val="40"/>
</p:tagLst>
</file>

<file path=ppt/tags/tag36.xml><?xml version="1.0" encoding="utf-8"?>
<p:tagLst xmlns:a="http://schemas.openxmlformats.org/drawingml/2006/main" xmlns:r="http://schemas.openxmlformats.org/officeDocument/2006/relationships" xmlns:p="http://schemas.openxmlformats.org/presentationml/2006/main">
  <p:tag name="AS_UNIQUEID" val="50"/>
</p:tagLst>
</file>

<file path=ppt/tags/tag37.xml><?xml version="1.0" encoding="utf-8"?>
<p:tagLst xmlns:a="http://schemas.openxmlformats.org/drawingml/2006/main" xmlns:r="http://schemas.openxmlformats.org/officeDocument/2006/relationships" xmlns:p="http://schemas.openxmlformats.org/presentationml/2006/main">
  <p:tag name="AS_UNIQUEID" val="51"/>
</p:tagLst>
</file>

<file path=ppt/tags/tag38.xml><?xml version="1.0" encoding="utf-8"?>
<p:tagLst xmlns:a="http://schemas.openxmlformats.org/drawingml/2006/main" xmlns:r="http://schemas.openxmlformats.org/officeDocument/2006/relationships" xmlns:p="http://schemas.openxmlformats.org/presentationml/2006/main">
  <p:tag name="AS_UNIQUEID" val="52"/>
</p:tagLst>
</file>

<file path=ppt/tags/tag39.xml><?xml version="1.0" encoding="utf-8"?>
<p:tagLst xmlns:a="http://schemas.openxmlformats.org/drawingml/2006/main" xmlns:r="http://schemas.openxmlformats.org/officeDocument/2006/relationships" xmlns:p="http://schemas.openxmlformats.org/presentationml/2006/main">
  <p:tag name="AS_UNIQUEID" val="53"/>
</p:tagLst>
</file>

<file path=ppt/tags/tag40.xml><?xml version="1.0" encoding="utf-8"?>
<p:tagLst xmlns:a="http://schemas.openxmlformats.org/drawingml/2006/main" xmlns:r="http://schemas.openxmlformats.org/officeDocument/2006/relationships" xmlns:p="http://schemas.openxmlformats.org/presentationml/2006/main">
  <p:tag name="AS_UNIQUEID" val="46"/>
</p:tagLst>
</file>

<file path=ppt/tags/tag41.xml><?xml version="1.0" encoding="utf-8"?>
<p:tagLst xmlns:a="http://schemas.openxmlformats.org/drawingml/2006/main" xmlns:r="http://schemas.openxmlformats.org/officeDocument/2006/relationships" xmlns:p="http://schemas.openxmlformats.org/presentationml/2006/main">
  <p:tag name="AS_UNIQUEID" val="47"/>
</p:tagLst>
</file>

<file path=ppt/tags/tag42.xml><?xml version="1.0" encoding="utf-8"?>
<p:tagLst xmlns:a="http://schemas.openxmlformats.org/drawingml/2006/main" xmlns:r="http://schemas.openxmlformats.org/officeDocument/2006/relationships" xmlns:p="http://schemas.openxmlformats.org/presentationml/2006/main">
  <p:tag name="AS_UNIQUEID" val="4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D7A3A46F3A8D341BBA0A555D88E7244" ma:contentTypeVersion="11" ma:contentTypeDescription="Create a new document." ma:contentTypeScope="" ma:versionID="20dc117fdf20d5fa08902b7c1e378f56">
  <xsd:schema xmlns:xsd="http://www.w3.org/2001/XMLSchema" xmlns:xs="http://www.w3.org/2001/XMLSchema" xmlns:p="http://schemas.microsoft.com/office/2006/metadata/properties" xmlns:ns2="f06feb05-c6af-42d6-a9e8-1b05703340fb" xmlns:ns3="1bb8a05f-ba89-48bf-93b4-4109da626ae9" targetNamespace="http://schemas.microsoft.com/office/2006/metadata/properties" ma:root="true" ma:fieldsID="23a2226e0f6c765da893f4a5c2aaf304" ns2:_="" ns3:_="">
    <xsd:import namespace="f06feb05-c6af-42d6-a9e8-1b05703340fb"/>
    <xsd:import namespace="1bb8a05f-ba89-48bf-93b4-4109da626ae9"/>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6feb05-c6af-42d6-a9e8-1b05703340f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edb9902f-11d1-44b3-8cd8-5831b32898bb"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descriptio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bb8a05f-ba89-48bf-93b4-4109da626ae9"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36f0104c-cd00-4276-a84d-41ae421d36e3}" ma:internalName="TaxCatchAll" ma:showField="CatchAllData" ma:web="1bb8a05f-ba89-48bf-93b4-4109da626ae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1bb8a05f-ba89-48bf-93b4-4109da626ae9" xsi:nil="true"/>
    <lcf76f155ced4ddcb4097134ff3c332f xmlns="f06feb05-c6af-42d6-a9e8-1b05703340fb">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E97A595-B541-4E59-8DB1-F37D253DF811}"/>
</file>

<file path=customXml/itemProps2.xml><?xml version="1.0" encoding="utf-8"?>
<ds:datastoreItem xmlns:ds="http://schemas.openxmlformats.org/officeDocument/2006/customXml" ds:itemID="{7D545FEE-AD81-4023-B6AC-5CAEA335ED97}">
  <ds:schemaRefs>
    <ds:schemaRef ds:uri="http://schemas.microsoft.com/office/2006/metadata/properties"/>
    <ds:schemaRef ds:uri="6d9d7403-2d8c-4818-ae25-2c5629bc7330"/>
    <ds:schemaRef ds:uri="http://schemas.microsoft.com/office/2006/documentManagement/types"/>
    <ds:schemaRef ds:uri="http://purl.org/dc/terms/"/>
    <ds:schemaRef ds:uri="d8ecf516-e360-4672-81b9-68723bedb71f"/>
    <ds:schemaRef ds:uri="http://purl.org/dc/dcmitype/"/>
    <ds:schemaRef ds:uri="http://schemas.microsoft.com/office/infopath/2007/PartnerControls"/>
    <ds:schemaRef ds:uri="http://purl.org/dc/elements/1.1/"/>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77</TotalTime>
  <Words>1074</Words>
  <Application>Microsoft Office PowerPoint</Application>
  <PresentationFormat>Widescreen</PresentationFormat>
  <Paragraphs>122</Paragraphs>
  <Slides>15</Slides>
  <Notes>14</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Bhavya</cp:lastModifiedBy>
  <cp:revision>31</cp:revision>
  <dcterms:created xsi:type="dcterms:W3CDTF">2020-06-24T14:35:04Z</dcterms:created>
  <dcterms:modified xsi:type="dcterms:W3CDTF">2022-09-28T12:59:00Z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