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359DC8-2AB6-4BA6-BA27-3F133C9E8517}" v="11" dt="2022-09-23T08:44:38.349"/>
    <p1510:client id="{97EC6D74-896A-48DA-BCD3-22F41446246D}" v="1" dt="2022-09-23T16:41:07.122"/>
    <p1510:client id="{D8A5C3A8-2B67-46EA-814D-D16F5C61B16E}" v="40" dt="2022-09-22T23:55:54.199"/>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88873"/>
  </p:normalViewPr>
  <p:slideViewPr>
    <p:cSldViewPr snapToGrid="0" snapToObjects="1">
      <p:cViewPr>
        <p:scale>
          <a:sx n="56" d="100"/>
          <a:sy n="56" d="100"/>
        </p:scale>
        <p:origin x="888" y="4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DDBC7F61-1F42-1144-8C86-A6CA9BE0A7F2}"/>
    <pc:docChg chg="modSld">
      <pc:chgData name="Samuel Davies" userId="4bb99b2c-4e56-4c10-ad8a-c1b2d904d94c" providerId="ADAL" clId="{DDBC7F61-1F42-1144-8C86-A6CA9BE0A7F2}" dt="2020-12-09T21:34:47.101" v="13" actId="20577"/>
      <pc:docMkLst>
        <pc:docMk/>
      </pc:docMkLst>
      <pc:sldChg chg="modNotesTx">
        <pc:chgData name="Samuel Davies" userId="4bb99b2c-4e56-4c10-ad8a-c1b2d904d94c" providerId="ADAL" clId="{DDBC7F61-1F42-1144-8C86-A6CA9BE0A7F2}" dt="2020-12-09T20:09:48.977" v="8" actId="20577"/>
        <pc:sldMkLst>
          <pc:docMk/>
          <pc:sldMk cId="178900945" sldId="272"/>
        </pc:sldMkLst>
      </pc:sldChg>
      <pc:sldChg chg="modSp mod">
        <pc:chgData name="Samuel Davies" userId="4bb99b2c-4e56-4c10-ad8a-c1b2d904d94c" providerId="ADAL" clId="{DDBC7F61-1F42-1144-8C86-A6CA9BE0A7F2}" dt="2020-12-09T21:34:47.101" v="13" actId="20577"/>
        <pc:sldMkLst>
          <pc:docMk/>
          <pc:sldMk cId="3590985236" sldId="273"/>
        </pc:sldMkLst>
        <pc:spChg chg="mod">
          <ac:chgData name="Samuel Davies" userId="4bb99b2c-4e56-4c10-ad8a-c1b2d904d94c" providerId="ADAL" clId="{DDBC7F61-1F42-1144-8C86-A6CA9BE0A7F2}" dt="2020-12-09T21:34:47.101" v="13" actId="20577"/>
          <ac:spMkLst>
            <pc:docMk/>
            <pc:sldMk cId="3590985236" sldId="273"/>
            <ac:spMk id="3" creationId="{778F63C9-1C70-4F4D-9234-7DEE4FC33B21}"/>
          </ac:spMkLst>
        </pc:spChg>
      </pc:sldChg>
    </pc:docChg>
  </pc:docChgLst>
  <pc:docChgLst>
    <pc:chgData name="Nanni Condò" userId="5cb635cf050d7968" providerId="Windows Live" clId="Web-{97EC6D74-896A-48DA-BCD3-22F41446246D}"/>
    <pc:docChg chg="modSld">
      <pc:chgData name="Nanni Condò" userId="5cb635cf050d7968" providerId="Windows Live" clId="Web-{97EC6D74-896A-48DA-BCD3-22F41446246D}" dt="2022-09-23T16:41:07.122" v="0" actId="1076"/>
      <pc:docMkLst>
        <pc:docMk/>
      </pc:docMkLst>
      <pc:sldChg chg="modSp">
        <pc:chgData name="Nanni Condò" userId="5cb635cf050d7968" providerId="Windows Live" clId="Web-{97EC6D74-896A-48DA-BCD3-22F41446246D}" dt="2022-09-23T16:41:07.122" v="0" actId="1076"/>
        <pc:sldMkLst>
          <pc:docMk/>
          <pc:sldMk cId="695964686" sldId="256"/>
        </pc:sldMkLst>
        <pc:spChg chg="mod">
          <ac:chgData name="Nanni Condò" userId="5cb635cf050d7968" providerId="Windows Live" clId="Web-{97EC6D74-896A-48DA-BCD3-22F41446246D}" dt="2022-09-23T16:41:07.122" v="0" actId="1076"/>
          <ac:spMkLst>
            <pc:docMk/>
            <pc:sldMk cId="695964686" sldId="256"/>
            <ac:spMk id="3" creationId="{43302E89-B061-3248-A4DD-EEC96D8F9285}"/>
          </ac:spMkLst>
        </pc:spChg>
      </pc:sldChg>
    </pc:docChg>
  </pc:docChgLst>
  <pc:docChgLst>
    <pc:chgData name="Nanni Condò" userId="5cb635cf050d7968" providerId="Windows Live" clId="Web-{D8A5C3A8-2B67-46EA-814D-D16F5C61B16E}"/>
    <pc:docChg chg="modSld">
      <pc:chgData name="Nanni Condò" userId="5cb635cf050d7968" providerId="Windows Live" clId="Web-{D8A5C3A8-2B67-46EA-814D-D16F5C61B16E}" dt="2022-09-22T23:55:54.199" v="38" actId="20577"/>
      <pc:docMkLst>
        <pc:docMk/>
      </pc:docMkLst>
      <pc:sldChg chg="modSp">
        <pc:chgData name="Nanni Condò" userId="5cb635cf050d7968" providerId="Windows Live" clId="Web-{D8A5C3A8-2B67-46EA-814D-D16F5C61B16E}" dt="2022-09-22T23:53:07.768" v="15" actId="20577"/>
        <pc:sldMkLst>
          <pc:docMk/>
          <pc:sldMk cId="3382270117" sldId="260"/>
        </pc:sldMkLst>
        <pc:spChg chg="mod">
          <ac:chgData name="Nanni Condò" userId="5cb635cf050d7968" providerId="Windows Live" clId="Web-{D8A5C3A8-2B67-46EA-814D-D16F5C61B16E}" dt="2022-09-22T23:53:07.768" v="15" actId="20577"/>
          <ac:spMkLst>
            <pc:docMk/>
            <pc:sldMk cId="3382270117" sldId="260"/>
            <ac:spMk id="3" creationId="{C91D7B63-B11D-0749-BF2A-A9891251A1CB}"/>
          </ac:spMkLst>
        </pc:spChg>
      </pc:sldChg>
      <pc:sldChg chg="modSp">
        <pc:chgData name="Nanni Condò" userId="5cb635cf050d7968" providerId="Windows Live" clId="Web-{D8A5C3A8-2B67-46EA-814D-D16F5C61B16E}" dt="2022-09-22T23:55:54.199" v="38" actId="20577"/>
        <pc:sldMkLst>
          <pc:docMk/>
          <pc:sldMk cId="796397107" sldId="264"/>
        </pc:sldMkLst>
        <pc:spChg chg="mod">
          <ac:chgData name="Nanni Condò" userId="5cb635cf050d7968" providerId="Windows Live" clId="Web-{D8A5C3A8-2B67-46EA-814D-D16F5C61B16E}" dt="2022-09-22T23:55:54.199" v="38" actId="20577"/>
          <ac:spMkLst>
            <pc:docMk/>
            <pc:sldMk cId="796397107" sldId="264"/>
            <ac:spMk id="3" creationId="{8D1981DF-FF6D-334E-A61C-977A636291F3}"/>
          </ac:spMkLst>
        </pc:spChg>
      </pc:sldChg>
      <pc:sldChg chg="modSp">
        <pc:chgData name="Nanni Condò" userId="5cb635cf050d7968" providerId="Windows Live" clId="Web-{D8A5C3A8-2B67-46EA-814D-D16F5C61B16E}" dt="2022-09-22T23:54:19.379" v="21" actId="20577"/>
        <pc:sldMkLst>
          <pc:docMk/>
          <pc:sldMk cId="143657948" sldId="268"/>
        </pc:sldMkLst>
        <pc:spChg chg="mod">
          <ac:chgData name="Nanni Condò" userId="5cb635cf050d7968" providerId="Windows Live" clId="Web-{D8A5C3A8-2B67-46EA-814D-D16F5C61B16E}" dt="2022-09-22T23:54:19.379" v="21" actId="20577"/>
          <ac:spMkLst>
            <pc:docMk/>
            <pc:sldMk cId="143657948" sldId="268"/>
            <ac:spMk id="3" creationId="{D02FD246-F495-D545-93DD-1087536EA9F3}"/>
          </ac:spMkLst>
        </pc:spChg>
      </pc:sldChg>
      <pc:sldChg chg="modSp">
        <pc:chgData name="Nanni Condò" userId="5cb635cf050d7968" providerId="Windows Live" clId="Web-{D8A5C3A8-2B67-46EA-814D-D16F5C61B16E}" dt="2022-09-22T23:50:15.686" v="1" actId="20577"/>
        <pc:sldMkLst>
          <pc:docMk/>
          <pc:sldMk cId="3590985236" sldId="273"/>
        </pc:sldMkLst>
        <pc:spChg chg="mod">
          <ac:chgData name="Nanni Condò" userId="5cb635cf050d7968" providerId="Windows Live" clId="Web-{D8A5C3A8-2B67-46EA-814D-D16F5C61B16E}" dt="2022-09-22T23:50:15.686" v="1" actId="20577"/>
          <ac:spMkLst>
            <pc:docMk/>
            <pc:sldMk cId="3590985236" sldId="273"/>
            <ac:spMk id="3" creationId="{778F63C9-1C70-4F4D-9234-7DEE4FC33B21}"/>
          </ac:spMkLst>
        </pc:spChg>
      </pc:sldChg>
      <pc:sldChg chg="modSp">
        <pc:chgData name="Nanni Condò" userId="5cb635cf050d7968" providerId="Windows Live" clId="Web-{D8A5C3A8-2B67-46EA-814D-D16F5C61B16E}" dt="2022-09-22T23:54:02.644" v="19" actId="20577"/>
        <pc:sldMkLst>
          <pc:docMk/>
          <pc:sldMk cId="2592828230" sldId="274"/>
        </pc:sldMkLst>
        <pc:spChg chg="mod">
          <ac:chgData name="Nanni Condò" userId="5cb635cf050d7968" providerId="Windows Live" clId="Web-{D8A5C3A8-2B67-46EA-814D-D16F5C61B16E}" dt="2022-09-22T23:54:02.644" v="19" actId="20577"/>
          <ac:spMkLst>
            <pc:docMk/>
            <pc:sldMk cId="2592828230" sldId="274"/>
            <ac:spMk id="9" creationId="{3C2F9A51-4E29-3E4E-A94D-71691535ACA4}"/>
          </ac:spMkLst>
        </pc:spChg>
      </pc:sldChg>
      <pc:sldChg chg="modSp">
        <pc:chgData name="Nanni Condò" userId="5cb635cf050d7968" providerId="Windows Live" clId="Web-{D8A5C3A8-2B67-46EA-814D-D16F5C61B16E}" dt="2022-09-22T23:51:59.266" v="3" actId="20577"/>
        <pc:sldMkLst>
          <pc:docMk/>
          <pc:sldMk cId="41304747" sldId="275"/>
        </pc:sldMkLst>
        <pc:spChg chg="mod">
          <ac:chgData name="Nanni Condò" userId="5cb635cf050d7968" providerId="Windows Live" clId="Web-{D8A5C3A8-2B67-46EA-814D-D16F5C61B16E}" dt="2022-09-22T23:51:59.266" v="3" actId="20577"/>
          <ac:spMkLst>
            <pc:docMk/>
            <pc:sldMk cId="41304747" sldId="275"/>
            <ac:spMk id="3" creationId="{C91D7B63-B11D-0749-BF2A-A9891251A1CB}"/>
          </ac:spMkLst>
        </pc:spChg>
      </pc:sldChg>
    </pc:docChg>
  </pc:docChgLst>
  <pc:docChgLst>
    <pc:chgData name="Nanni Condò" userId="5cb635cf050d7968" providerId="Windows Live" clId="Web-{46359DC8-2AB6-4BA6-BA27-3F133C9E8517}"/>
    <pc:docChg chg="modSld">
      <pc:chgData name="Nanni Condò" userId="5cb635cf050d7968" providerId="Windows Live" clId="Web-{46359DC8-2AB6-4BA6-BA27-3F133C9E8517}" dt="2022-09-23T08:44:38.349" v="10" actId="20577"/>
      <pc:docMkLst>
        <pc:docMk/>
      </pc:docMkLst>
      <pc:sldChg chg="modSp">
        <pc:chgData name="Nanni Condò" userId="5cb635cf050d7968" providerId="Windows Live" clId="Web-{46359DC8-2AB6-4BA6-BA27-3F133C9E8517}" dt="2022-09-23T08:44:38.349" v="10" actId="20577"/>
        <pc:sldMkLst>
          <pc:docMk/>
          <pc:sldMk cId="3590985236" sldId="273"/>
        </pc:sldMkLst>
        <pc:spChg chg="mod">
          <ac:chgData name="Nanni Condò" userId="5cb635cf050d7968" providerId="Windows Live" clId="Web-{46359DC8-2AB6-4BA6-BA27-3F133C9E8517}" dt="2022-09-23T08:44:38.349" v="10" actId="20577"/>
          <ac:spMkLst>
            <pc:docMk/>
            <pc:sldMk cId="3590985236" sldId="273"/>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800" b="0" i="0" strike="noStrike" cap="none" spc="0" baseline="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a:p>
            <a:endParaRPr lang="en-US" sz="1200" b="0" i="0" u="none" strike="noStrike" kern="1200">
              <a:solidFill>
                <a:schemeClr val="tx1"/>
              </a:solidFill>
              <a:effectLst/>
              <a:latin typeface="+mn-lt"/>
              <a:ea typeface="+mn-ea"/>
              <a:cs typeface="+mn-cs"/>
            </a:endParaRPr>
          </a:p>
          <a:p>
            <a:r>
              <a:rPr lang="it" sz="1200" b="0" i="0" strike="noStrike" cap="none" spc="0" baseline="0">
                <a:solidFill>
                  <a:srgbClr val="000000"/>
                </a:solidFill>
                <a:effectLst/>
                <a:latin typeface="Calibri"/>
                <a:ea typeface="Calibri"/>
                <a:cs typeface="Calibri"/>
              </a:rPr>
              <a:t>Questo training fornisce informazioni circa il monitoraggio delle polveri.</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a:solidFill>
                  <a:srgbClr val="000000"/>
                </a:solidFill>
                <a:effectLst/>
                <a:latin typeface="Calibri"/>
                <a:ea typeface="Calibri"/>
                <a:cs typeface="Calibri"/>
              </a:rPr>
              <a:t>Il monitoraggio statico può essere utilizzato anche a scopo di indagine, per identificare fonti specifiche di polveri aerodisperse e di SCR.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a:solidFill>
                  <a:srgbClr val="F6A317"/>
                </a:solidFill>
                <a:effectLst/>
                <a:latin typeface="Helvetica"/>
                <a:ea typeface="Helvetica"/>
                <a:cs typeface="Helvetica"/>
              </a:rPr>
              <a:t>TRAINING SULLE BUONE PRATICHE PER IL MONITORAGGIO DELLE POLVERI (PER I LAVORATORI)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575565"/>
            <a:ext cx="7534275" cy="850900"/>
          </a:xfrm>
        </p:spPr>
        <p:txBody>
          <a:bodyPr anchor="t"/>
          <a:lstStyle/>
          <a:p>
            <a:r>
              <a:rPr lang="it" sz="3000" b="1" i="0" strike="noStrike" cap="none" spc="0" baseline="0" dirty="0">
                <a:solidFill>
                  <a:srgbClr val="FFFFFF"/>
                </a:solidFill>
                <a:effectLst/>
                <a:latin typeface="Helvetica"/>
                <a:ea typeface="Helvetica"/>
                <a:cs typeface="Helvetica"/>
              </a:rPr>
              <a:t>TRAINING SULLE BUONE PRATICHE PER IL MONITORAGGIO DELLE POLVERI (PER I LAVORATORI)</a:t>
            </a:r>
          </a:p>
          <a:p>
            <a:endParaRPr lang="en-US" sz="30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147560" y="228600"/>
            <a:ext cx="4648200"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a:t>PREMESSA PER I FORMATORI</a:t>
            </a:r>
            <a:endParaRPr lang="en-US" sz="30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endParaRPr lang="en-US" sz="1800" b="1" dirty="0"/>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In che modo il monitoraggio delle polveri è utilizzato per prevenire e tenere </a:t>
            </a:r>
            <a:r>
              <a:rPr lang="en-GB" sz="1800" b="0" i="0" strike="noStrike" cap="none" spc="0" baseline="0" dirty="0">
                <a:solidFill>
                  <a:srgbClr val="000000"/>
                </a:solidFill>
                <a:effectLst/>
                <a:latin typeface="Helvetica"/>
                <a:ea typeface="Helvetica"/>
                <a:cs typeface="Helvetica"/>
              </a:rPr>
              <a:t>sotto </a:t>
            </a:r>
            <a:r>
              <a:rPr lang="en-GB" sz="1800" b="0" i="0" strike="noStrike" cap="none" spc="0" baseline="0" dirty="0" err="1">
                <a:solidFill>
                  <a:srgbClr val="000000"/>
                </a:solidFill>
                <a:effectLst/>
                <a:latin typeface="Helvetica"/>
                <a:ea typeface="Helvetica"/>
                <a:cs typeface="Helvetica"/>
              </a:rPr>
              <a:t>controllo</a:t>
            </a:r>
            <a:r>
              <a:rPr lang="en-GB" sz="1800" b="0" i="0" strike="noStrike" cap="none" spc="0" baseline="0" dirty="0">
                <a:solidFill>
                  <a:srgbClr val="000000"/>
                </a:solidFill>
                <a:effectLst/>
                <a:latin typeface="Helvetica"/>
                <a:ea typeface="Helvetica"/>
                <a:cs typeface="Helvetica"/>
              </a:rPr>
              <a:t> </a:t>
            </a:r>
            <a:r>
              <a:rPr lang="en-GB" sz="1800" b="0" i="0" strike="noStrike" cap="none" spc="0" baseline="0" dirty="0" err="1">
                <a:solidFill>
                  <a:srgbClr val="000000"/>
                </a:solidFill>
                <a:effectLst/>
                <a:latin typeface="Helvetica"/>
                <a:ea typeface="Helvetica"/>
                <a:cs typeface="Helvetica"/>
              </a:rPr>
              <a:t>l'esposizione</a:t>
            </a:r>
            <a:r>
              <a:rPr lang="en-GB" sz="1800" dirty="0">
                <a:solidFill>
                  <a:srgbClr val="000000"/>
                </a:solidFill>
                <a:latin typeface="Helvetica"/>
                <a:ea typeface="Helvetica"/>
                <a:cs typeface="Helvetica"/>
              </a:rPr>
              <a:t> </a:t>
            </a:r>
            <a:r>
              <a:rPr lang="it" sz="1800" b="0" i="0" strike="noStrike" cap="none" spc="0" baseline="0" dirty="0">
                <a:solidFill>
                  <a:srgbClr val="000000"/>
                </a:solidFill>
                <a:effectLst/>
                <a:latin typeface="Helvetica"/>
                <a:ea typeface="Helvetica"/>
                <a:cs typeface="Helvetica"/>
              </a:rPr>
              <a:t>alla polvere di silice cristallina respirabile </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tipologie di monitoraggio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 benefici del monitoraggio delle polveri </a:t>
            </a:r>
          </a:p>
          <a:p>
            <a:pPr marL="285750" indent="-285750">
              <a:buFont typeface="Arial" panose="020B0604020202020204" pitchFamily="34" charset="0"/>
              <a:buChar char="•"/>
            </a:pPr>
            <a:endParaRPr lang="en-US" sz="1800" dirty="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371543"/>
            <a:ext cx="4795158" cy="850900"/>
          </a:xfrm>
        </p:spPr>
        <p:txBody>
          <a:bodyPr/>
          <a:lstStyle/>
          <a:p>
            <a:r>
              <a:rPr lang="it" b="1" i="0" strike="noStrike" cap="none" spc="0" baseline="0" dirty="0">
                <a:solidFill>
                  <a:srgbClr val="F6A317"/>
                </a:solidFill>
                <a:effectLst/>
                <a:latin typeface="Helvetica"/>
                <a:ea typeface="Helvetica"/>
                <a:cs typeface="Helvetica"/>
              </a:rPr>
              <a:t>TECNICHE DI CONTROLLO DELLE POLVERI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700"/>
              </a:lnSpc>
            </a:pPr>
            <a:r>
              <a:rPr lang="it-IT" sz="1700" b="0" i="0" strike="noStrike" cap="none" spc="0" baseline="0" dirty="0">
                <a:solidFill>
                  <a:srgbClr val="000000"/>
                </a:solidFill>
                <a:effectLst/>
                <a:latin typeface="Helvetica"/>
                <a:ea typeface="Helvetica"/>
                <a:cs typeface="Helvetica"/>
              </a:rPr>
              <a:t>Vale la pena ricordare che quelle illustrate di fianco sono le cinque principali tecniche per il controllo delle polveri.</a:t>
            </a:r>
            <a:r>
              <a:rPr lang="it" sz="1700" b="0" i="0" strike="noStrike" cap="none" spc="0" baseline="0" dirty="0">
                <a:solidFill>
                  <a:srgbClr val="000000"/>
                </a:solidFill>
                <a:effectLst/>
                <a:latin typeface="Helvetica"/>
                <a:ea typeface="Helvetica"/>
                <a:cs typeface="Helvetica"/>
              </a:rPr>
              <a:t> Anche se non si riferiscono specificamente al monitoraggio, sono comunque importanti! </a:t>
            </a:r>
          </a:p>
          <a:p>
            <a:pPr>
              <a:lnSpc>
                <a:spcPts val="2700"/>
              </a:lnSpc>
            </a:pPr>
            <a:r>
              <a:rPr lang="it" sz="1700" b="0" i="0" strike="noStrike" cap="none" spc="0" baseline="0" dirty="0">
                <a:solidFill>
                  <a:srgbClr val="000000"/>
                </a:solidFill>
                <a:effectLst/>
                <a:latin typeface="Helvetica"/>
                <a:ea typeface="Helvetica"/>
                <a:cs typeface="Helvetica"/>
              </a:rPr>
              <a:t>I risultati del monitoraggio dell'esposizione alle polveri permettono di valutare l'efficacia delle misure in atto per il controllo delle polveri e di identificare le situazioni che potrebbero richiedere ulteriori indagini.</a:t>
            </a:r>
          </a:p>
          <a:p>
            <a:pPr>
              <a:lnSpc>
                <a:spcPts val="2700"/>
              </a:lnSpc>
            </a:pPr>
            <a:endParaRPr lang="en-US" sz="17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3"/>
            <a:ext cx="2249692" cy="13465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a:solidFill>
                  <a:srgbClr val="000000"/>
                </a:solidFill>
                <a:effectLst/>
                <a:latin typeface="Calibri"/>
                <a:ea typeface="Calibri"/>
                <a:cs typeface="Calibri"/>
              </a:rPr>
              <a:t>Captare la SCR alla fonte, prima che si verifichi l’esposizione, e sostituire l'aria contaminata con aria pulita</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6461756" cy="850900"/>
          </a:xfrm>
        </p:spPr>
        <p:txBody>
          <a:bodyPr anchor="t"/>
          <a:lstStyle/>
          <a:p>
            <a:r>
              <a:rPr lang="it" sz="3000" b="1" i="0" strike="noStrike" cap="none" spc="0" baseline="0" dirty="0">
                <a:solidFill>
                  <a:srgbClr val="F6A317"/>
                </a:solidFill>
                <a:effectLst/>
                <a:latin typeface="Helvetica"/>
                <a:ea typeface="Helvetica"/>
                <a:cs typeface="Helvetica"/>
              </a:rPr>
              <a:t>IN CHE MODO IL MONITORAGGIO DELLE POLVERI PUÒ RIDURRE L'ESPOSIZIONE ALLA SCR</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a:lstStyle/>
          <a:p>
            <a:pPr>
              <a:lnSpc>
                <a:spcPts val="3000"/>
              </a:lnSpc>
            </a:pPr>
            <a:r>
              <a:rPr lang="it" sz="1800" b="0" i="0" strike="noStrike" cap="none" spc="0" baseline="0" dirty="0">
                <a:solidFill>
                  <a:srgbClr val="000000"/>
                </a:solidFill>
                <a:effectLst/>
                <a:latin typeface="Helvetica"/>
                <a:ea typeface="Helvetica"/>
                <a:cs typeface="Helvetica"/>
              </a:rPr>
              <a:t>Le industrie e le aziende che lavorano con materiali contenenti silice cristallina sono tenute a controllare periodicamente i livelli di esposizione alle polveri nelle aree di lavoro. </a:t>
            </a:r>
          </a:p>
          <a:p>
            <a:pPr>
              <a:lnSpc>
                <a:spcPts val="3000"/>
              </a:lnSpc>
            </a:pPr>
            <a:r>
              <a:rPr lang="it" sz="1800" b="0" i="0" strike="noStrike" cap="none" spc="0" baseline="0" dirty="0">
                <a:solidFill>
                  <a:srgbClr val="000000"/>
                </a:solidFill>
                <a:effectLst/>
                <a:latin typeface="Helvetica"/>
                <a:ea typeface="Helvetica"/>
                <a:cs typeface="Helvetica"/>
              </a:rPr>
              <a:t>Il monitoraggio delle polveri è il processo utilizzato per raccogliere dati sulla qualità dell'aria e determinare la quantità di particelle di polvere presenti nell'aria all’interno delle aree di lavoro.</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src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3" y="1640901"/>
            <a:ext cx="9535989" cy="850900"/>
          </a:xfrm>
        </p:spPr>
        <p:txBody>
          <a:bodyPr/>
          <a:lstStyle/>
          <a:p>
            <a:r>
              <a:rPr lang="it" sz="3000" b="1" i="0" strike="noStrike" cap="none" spc="0" baseline="0" dirty="0">
                <a:solidFill>
                  <a:srgbClr val="F6A317"/>
                </a:solidFill>
                <a:effectLst/>
                <a:latin typeface="Helvetica"/>
                <a:ea typeface="Helvetica"/>
                <a:cs typeface="Helvetica"/>
              </a:rPr>
              <a:t>I BENEFICI DEL MONITORAGGIO DELLE POLVERI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lIns="91440" tIns="45720" rIns="91440" bIns="45720" anchor="t"/>
          <a:lstStyle/>
          <a:p>
            <a:pPr>
              <a:lnSpc>
                <a:spcPts val="2700"/>
              </a:lnSpc>
              <a:spcAft>
                <a:spcPts val="1000"/>
              </a:spcAft>
            </a:pPr>
            <a:r>
              <a:rPr lang="it" sz="1800" b="0" i="0" strike="noStrike" cap="none" spc="0" baseline="0" dirty="0">
                <a:solidFill>
                  <a:srgbClr val="000000"/>
                </a:solidFill>
                <a:effectLst/>
                <a:latin typeface="Helvetica"/>
                <a:ea typeface="Helvetica"/>
                <a:cs typeface="Helvetica"/>
              </a:rPr>
              <a:t>Il monitoraggio delle polveri consente alle aziende di:</a:t>
            </a:r>
          </a:p>
          <a:p>
            <a:pPr marL="342900" indent="-342900">
              <a:lnSpc>
                <a:spcPts val="2700"/>
              </a:lnSpc>
              <a:spcBef>
                <a:spcPct val="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Valutare il livello di rischio professionale per i dipendenti e offrire loro le dovute garanzie</a:t>
            </a:r>
          </a:p>
          <a:p>
            <a:pPr marL="342900" indent="-342900">
              <a:lnSpc>
                <a:spcPts val="2700"/>
              </a:lnSpc>
              <a:spcBef>
                <a:spcPct val="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Verificare che i livelli delle polveri rientrino nei limiti di esposizione professionale stabiliti dalla legislazione nazionale</a:t>
            </a:r>
          </a:p>
          <a:p>
            <a:pPr marL="342900" indent="-342900">
              <a:lnSpc>
                <a:spcPts val="2700"/>
              </a:lnSpc>
              <a:spcBef>
                <a:spcPct val="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Disporre di una panoramica completa dei livelli di esposizione nei vari siti (lavoratori a elevata e a bassa esposizione)</a:t>
            </a:r>
          </a:p>
          <a:p>
            <a:pPr marL="342900" indent="-342900">
              <a:lnSpc>
                <a:spcPts val="2700"/>
              </a:lnSpc>
              <a:spcBef>
                <a:spcPct val="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Identificare le situazioni che richiedono </a:t>
            </a:r>
            <a:r>
              <a:rPr lang="it-IT" sz="1800" b="0" i="0" strike="noStrike" cap="none" spc="0" baseline="0" dirty="0">
                <a:solidFill>
                  <a:srgbClr val="000000"/>
                </a:solidFill>
                <a:effectLst/>
                <a:latin typeface="Helvetica"/>
                <a:ea typeface="Helvetica"/>
                <a:cs typeface="Helvetica"/>
              </a:rPr>
              <a:t>lo svolgimento di ulteriori indagini o l'adozione di misure di controllo aggiuntive volte a ridurre l'esposizione</a:t>
            </a:r>
            <a:endParaRPr lang="it" sz="1800" b="0" i="0" strike="noStrike" cap="none" spc="0" baseline="0" dirty="0">
              <a:solidFill>
                <a:srgbClr val="000000"/>
              </a:solidFill>
              <a:effectLst/>
              <a:latin typeface="Helvetica"/>
              <a:ea typeface="Helvetica"/>
              <a:cs typeface="Helvetica"/>
            </a:endParaRPr>
          </a:p>
          <a:p>
            <a:pPr marL="342900" indent="-342900">
              <a:lnSpc>
                <a:spcPts val="2700"/>
              </a:lnSpc>
              <a:spcBef>
                <a:spcPct val="0"/>
              </a:spcBef>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Monitorare i risultati/l'efficacia delle misure adottate per il controllo delle polveri</a:t>
            </a:r>
          </a:p>
          <a:p>
            <a:pPr marL="342900" indent="-342900">
              <a:lnSpc>
                <a:spcPts val="2700"/>
              </a:lnSpc>
              <a:spcBef>
                <a:spcPct val="0"/>
              </a:spcBef>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Documentare la loro conformità ai requisiti normativi</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767149" cy="850900"/>
          </a:xfrm>
        </p:spPr>
        <p:txBody>
          <a:bodyPr/>
          <a:lstStyle/>
          <a:p>
            <a:r>
              <a:rPr lang="it" sz="3000" b="1" i="0" strike="noStrike" cap="none" spc="0" baseline="0" dirty="0">
                <a:solidFill>
                  <a:srgbClr val="F6A317"/>
                </a:solidFill>
                <a:effectLst/>
                <a:latin typeface="Helvetica"/>
                <a:ea typeface="Helvetica"/>
                <a:cs typeface="Helvetica"/>
              </a:rPr>
              <a:t>METODI DI MONITORAGGIO</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lIns="91440" tIns="45720" rIns="91440" bIns="45720" anchor="t"/>
          <a:lstStyle/>
          <a:p>
            <a:pPr>
              <a:lnSpc>
                <a:spcPts val="2700"/>
              </a:lnSpc>
              <a:spcAft>
                <a:spcPts val="1000"/>
              </a:spcAft>
            </a:pPr>
            <a:r>
              <a:rPr lang="it" sz="1800" b="0" i="0" strike="noStrike" cap="none" spc="0" baseline="0" dirty="0">
                <a:solidFill>
                  <a:srgbClr val="000000"/>
                </a:solidFill>
                <a:effectLst/>
                <a:latin typeface="Helvetica"/>
                <a:ea typeface="Helvetica"/>
                <a:cs typeface="Helvetica"/>
              </a:rPr>
              <a:t>Sono due i metodi per rilevare i livelli di polveri aerodisperse e possono essere utilizzati congiuntamente o </a:t>
            </a:r>
            <a:r>
              <a:rPr lang="it" sz="1800" dirty="0">
                <a:solidFill>
                  <a:srgbClr val="000000"/>
                </a:solidFill>
                <a:latin typeface="Helvetica"/>
                <a:ea typeface="Helvetica"/>
                <a:cs typeface="Helvetica"/>
              </a:rPr>
              <a:t>singolarmente</a:t>
            </a:r>
            <a:r>
              <a:rPr lang="it" sz="1800" b="0" i="0" strike="noStrike" cap="none" spc="0" baseline="0" dirty="0">
                <a:solidFill>
                  <a:srgbClr val="000000"/>
                </a:solidFill>
                <a:effectLst/>
                <a:latin typeface="Helvetica"/>
                <a:ea typeface="Helvetica"/>
                <a:cs typeface="Helvetica"/>
              </a:rPr>
              <a:t>:</a:t>
            </a:r>
          </a:p>
          <a:p>
            <a:pPr>
              <a:lnSpc>
                <a:spcPts val="2700"/>
              </a:lnSpc>
            </a:pPr>
            <a:r>
              <a:rPr lang="it" sz="1800" b="1" i="0" strike="noStrike" cap="none" spc="0" baseline="0" dirty="0">
                <a:solidFill>
                  <a:srgbClr val="000000"/>
                </a:solidFill>
                <a:effectLst/>
                <a:latin typeface="Helvetica"/>
                <a:ea typeface="Helvetica"/>
                <a:cs typeface="Helvetica"/>
              </a:rPr>
              <a:t>Monitoraggio personale</a:t>
            </a:r>
          </a:p>
          <a:p>
            <a:pPr marL="342900" indent="-342900">
              <a:lnSpc>
                <a:spcPts val="2700"/>
              </a:lnSpc>
              <a:spcAft>
                <a:spcPts val="1000"/>
              </a:spcAft>
              <a:buFont typeface="Arial"/>
              <a:buChar char="•"/>
            </a:pPr>
            <a:r>
              <a:rPr lang="it" sz="1800" b="0" i="0" strike="noStrike" cap="none" spc="0" baseline="0" dirty="0">
                <a:solidFill>
                  <a:srgbClr val="000000"/>
                </a:solidFill>
                <a:effectLst/>
                <a:latin typeface="Helvetica"/>
                <a:ea typeface="Helvetica"/>
                <a:cs typeface="Helvetica"/>
              </a:rPr>
              <a:t>Questo metodo prevede che i lavoratori indossino un dispositivo di monitoraggio (per campionare l'aria all'interno della zona di respirazione individuale), di solito per la durata di un normale turno di lavoro.</a:t>
            </a:r>
          </a:p>
          <a:p>
            <a:pPr>
              <a:lnSpc>
                <a:spcPts val="2700"/>
              </a:lnSpc>
            </a:pPr>
            <a:r>
              <a:rPr lang="it" sz="1800" b="1" i="0" strike="noStrike" cap="none" spc="0" baseline="0" dirty="0">
                <a:solidFill>
                  <a:srgbClr val="000000"/>
                </a:solidFill>
                <a:effectLst/>
                <a:latin typeface="Helvetica"/>
                <a:ea typeface="Helvetica"/>
                <a:cs typeface="Helvetica"/>
              </a:rPr>
              <a:t>Monitoraggio statico</a:t>
            </a:r>
          </a:p>
          <a:p>
            <a:pPr marL="342900" indent="-342900">
              <a:lnSpc>
                <a:spcPts val="2700"/>
              </a:lnSpc>
              <a:buFont typeface="Arial"/>
              <a:buChar char="•"/>
            </a:pPr>
            <a:r>
              <a:rPr lang="it" sz="1800" b="0" i="0" strike="noStrike" cap="none" spc="0" baseline="0" dirty="0">
                <a:solidFill>
                  <a:srgbClr val="000000"/>
                </a:solidFill>
                <a:effectLst/>
                <a:latin typeface="Helvetica"/>
                <a:ea typeface="Helvetica"/>
                <a:cs typeface="Helvetica"/>
              </a:rPr>
              <a:t>Questo metodo serve a determinare la qualità dell'aria in un punto fisso, sia esso la fonte delle emissioni </a:t>
            </a:r>
            <a:r>
              <a:rPr lang="en-GB" sz="1800" b="0" i="0" strike="noStrike" cap="none" spc="0" baseline="0" dirty="0">
                <a:solidFill>
                  <a:srgbClr val="000000"/>
                </a:solidFill>
                <a:effectLst/>
                <a:latin typeface="Helvetica"/>
                <a:ea typeface="Helvetica"/>
                <a:cs typeface="Helvetica"/>
              </a:rPr>
              <a:t>o </a:t>
            </a:r>
            <a:r>
              <a:rPr lang="en-GB" sz="1800" b="0" i="0" strike="noStrike" cap="none" spc="0" baseline="0" dirty="0" err="1">
                <a:solidFill>
                  <a:srgbClr val="000000"/>
                </a:solidFill>
                <a:effectLst/>
                <a:latin typeface="Helvetica"/>
                <a:ea typeface="Helvetica"/>
                <a:cs typeface="Helvetica"/>
              </a:rPr>
              <a:t>un'area</a:t>
            </a:r>
            <a:r>
              <a:rPr lang="en-GB" sz="1800" dirty="0">
                <a:solidFill>
                  <a:srgbClr val="000000"/>
                </a:solidFill>
                <a:latin typeface="Helvetica"/>
                <a:ea typeface="Helvetica"/>
                <a:cs typeface="Helvetica"/>
              </a:rPr>
              <a:t> </a:t>
            </a:r>
            <a:r>
              <a:rPr lang="it" sz="1800" b="0" i="0" strike="noStrike" cap="none" spc="0" baseline="0" dirty="0">
                <a:solidFill>
                  <a:srgbClr val="000000"/>
                </a:solidFill>
                <a:effectLst/>
                <a:latin typeface="Helvetica"/>
                <a:ea typeface="Helvetica"/>
                <a:cs typeface="Helvetica"/>
              </a:rPr>
              <a:t>in cui il livello di polveri aerodisperse desta preoccupazione. È consigliabile che la durata del campionamento coincida con il normale orario di lavoro dei dipendenti.</a:t>
            </a:r>
            <a:r>
              <a:rPr lang="it" sz="1800" dirty="0">
                <a:solidFill>
                  <a:srgbClr val="000000"/>
                </a:solidFill>
                <a:latin typeface="Helvetica"/>
                <a:ea typeface="Helvetica"/>
                <a:cs typeface="Helvetica"/>
              </a:rPr>
              <a:t> </a:t>
            </a:r>
            <a:endParaRPr lang="it" sz="1800" b="0" i="0" strike="noStrike" cap="none" spc="0" baseline="0" dirty="0">
              <a:solidFill>
                <a:srgbClr val="000000"/>
              </a:solidFill>
              <a:effectLst/>
              <a:latin typeface="Helvetica"/>
              <a:ea typeface="Helvetica"/>
              <a:cs typeface="Helvetica"/>
            </a:endParaRPr>
          </a:p>
          <a:p>
            <a:pPr>
              <a:lnSpc>
                <a:spcPts val="2700"/>
              </a:lnSpc>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815644" cy="850900"/>
          </a:xfrm>
        </p:spPr>
        <p:txBody>
          <a:bodyPr/>
          <a:lstStyle/>
          <a:p>
            <a:r>
              <a:rPr lang="it" sz="3000" b="1" i="0" strike="noStrike" cap="none" spc="0" baseline="0" dirty="0">
                <a:solidFill>
                  <a:srgbClr val="F6A317"/>
                </a:solidFill>
                <a:effectLst/>
                <a:latin typeface="Helvetica"/>
                <a:ea typeface="Helvetica"/>
                <a:cs typeface="Helvetica"/>
              </a:rPr>
              <a:t>IN CHE MISURA IL MONITORAGGIO PERSONALE INCIDE SUI DIPENDENTI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3040441"/>
            <a:ext cx="6043281" cy="3201832"/>
          </a:xfrm>
        </p:spPr>
        <p:txBody>
          <a:bodyPr/>
          <a:lstStyle/>
          <a:p>
            <a:pPr>
              <a:lnSpc>
                <a:spcPts val="2200"/>
              </a:lnSpc>
            </a:pPr>
            <a:r>
              <a:rPr lang="it" sz="1800" b="0" i="0" strike="noStrike" cap="none" spc="0" baseline="0" dirty="0">
                <a:solidFill>
                  <a:srgbClr val="000000"/>
                </a:solidFill>
                <a:effectLst/>
                <a:latin typeface="Helvetica"/>
                <a:ea typeface="Helvetica"/>
                <a:cs typeface="Helvetica"/>
              </a:rPr>
              <a:t>Il monitoraggio delle polveri è una responsabilità del datore di lavoro, ma può accadere che ai lavoratori venga richiesto di partecipare al processo di campionamento. In tal caso, dovranno:</a:t>
            </a:r>
          </a:p>
          <a:p>
            <a:pPr marL="342900" indent="-342900">
              <a:lnSpc>
                <a:spcPts val="22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Indossare i dispositivi di campionamento, per quanto possibile, per tutta la durata del turno di lavoro</a:t>
            </a:r>
          </a:p>
          <a:p>
            <a:pPr marL="342900" indent="-342900">
              <a:lnSpc>
                <a:spcPts val="22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Non interferire con i dispositivi di campionamento</a:t>
            </a:r>
          </a:p>
          <a:p>
            <a:pPr marL="342900" indent="-342900">
              <a:lnSpc>
                <a:spcPts val="22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Prendere nota delle attività e degli eventi che hanno generato polveri durante il turno di lavoro (come guasti o fuoriuscite)</a:t>
            </a:r>
          </a:p>
          <a:p>
            <a:pPr marL="342900" indent="-342900">
              <a:lnSpc>
                <a:spcPts val="22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rotWithShape="1">
          <a:blip r:embed="rId3"/>
          <a:srcRect l="16928" r="10139"/>
          <a:stretch/>
        </p:blipFill>
        <p:spPr>
          <a:xfrm>
            <a:off x="6955436" y="1608138"/>
            <a:ext cx="4861914" cy="4437062"/>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815644" cy="850900"/>
          </a:xfrm>
        </p:spPr>
        <p:txBody>
          <a:bodyPr/>
          <a:lstStyle/>
          <a:p>
            <a:r>
              <a:rPr lang="it" sz="3000" b="1" i="0" strike="noStrike" cap="none" spc="0" baseline="0" dirty="0">
                <a:solidFill>
                  <a:srgbClr val="F6A317"/>
                </a:solidFill>
                <a:effectLst/>
                <a:latin typeface="Helvetica"/>
                <a:ea typeface="Helvetica"/>
                <a:cs typeface="Helvetica"/>
              </a:rPr>
              <a:t>I RISULTATI DEL MONITORAGGIO DELLE POLVERI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3028013"/>
            <a:ext cx="5453624" cy="3017032"/>
          </a:xfrm>
        </p:spPr>
        <p:txBody>
          <a:bodyPr lIns="91440" tIns="45720" rIns="91440" bIns="45720" anchor="t"/>
          <a:lstStyle/>
          <a:p>
            <a:pPr marL="342900" indent="-342900">
              <a:lnSpc>
                <a:spcPts val="2600"/>
              </a:lnSpc>
              <a:buFont typeface="Arial"/>
              <a:buChar char="•"/>
            </a:pPr>
            <a:r>
              <a:rPr lang="it" sz="1800" b="0" i="0" strike="noStrike" cap="none" spc="0" baseline="0" dirty="0">
                <a:solidFill>
                  <a:srgbClr val="000000"/>
                </a:solidFill>
                <a:effectLst/>
                <a:latin typeface="Helvetica"/>
                <a:ea typeface="Helvetica"/>
                <a:cs typeface="Helvetica"/>
              </a:rPr>
              <a:t>I dipendenti hanno il diritto di richiedere i risultati del monitoraggio delle polveri che li riguardano</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lnSpc>
                <a:spcPts val="2600"/>
              </a:lnSpc>
              <a:buFont typeface="Arial"/>
              <a:buChar char="•"/>
            </a:pPr>
            <a:r>
              <a:rPr lang="it" sz="1800" b="0" i="0" strike="noStrike" cap="none" spc="0" baseline="0" dirty="0">
                <a:solidFill>
                  <a:srgbClr val="000000"/>
                </a:solidFill>
                <a:effectLst/>
                <a:latin typeface="Helvetica"/>
                <a:ea typeface="Helvetica"/>
                <a:cs typeface="Helvetica"/>
              </a:rPr>
              <a:t>I datori di lavoro devono fornire informazioni sui risultati del monitoraggio delle polveri nel corso di sessioni formative</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lnSpc>
                <a:spcPts val="2600"/>
              </a:lnSpc>
              <a:buFont typeface="Arial"/>
              <a:buChar char="•"/>
            </a:pPr>
            <a:r>
              <a:rPr lang="it" sz="1800" b="0" i="0" strike="noStrike" cap="none" spc="0" baseline="0" dirty="0">
                <a:solidFill>
                  <a:srgbClr val="000000"/>
                </a:solidFill>
                <a:effectLst/>
                <a:latin typeface="Helvetica"/>
                <a:ea typeface="Helvetica"/>
                <a:cs typeface="Helvetica"/>
              </a:rPr>
              <a:t>Prendere coscienza dei rischi di esposizione alle polveri consentirà ai lavoratori di adottare misure efficaci per contrastarli</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692199" cy="850900"/>
          </a:xfrm>
        </p:spPr>
        <p:txBody>
          <a:bodyPr/>
          <a:lstStyle/>
          <a:p>
            <a:r>
              <a:rPr lang="it" sz="3200" b="1" i="0" strike="noStrike" cap="none" spc="0" baseline="0" dirty="0">
                <a:solidFill>
                  <a:srgbClr val="F6A317"/>
                </a:solidFill>
                <a:effectLst/>
                <a:latin typeface="Helvetica"/>
                <a:ea typeface="Helvetica"/>
                <a:cs typeface="Helvetica"/>
              </a:rPr>
              <a:t>MONITORAGGIO DELLE POLVERI: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9685891" cy="3230407"/>
          </a:xfrm>
        </p:spPr>
        <p:txBody>
          <a:bodyPr lIns="91440" tIns="45720" rIns="91440" bIns="45720" anchor="t"/>
          <a:lstStyle/>
          <a:p>
            <a:r>
              <a:rPr lang="it" sz="1600" b="1" i="0" strike="noStrike" cap="none" spc="0" baseline="0" dirty="0">
                <a:solidFill>
                  <a:srgbClr val="000000"/>
                </a:solidFill>
                <a:effectLst/>
                <a:latin typeface="Helvetica"/>
                <a:ea typeface="Helvetica"/>
                <a:cs typeface="Helvetica"/>
              </a:rPr>
              <a:t>COSA FARE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Indossare i dispositivi di campionamento, idealmente, per tutta la durata del turno</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Annotare le attività e gli inconvenienti durante il turno (ad esempio fuoriuscite e incidenti)</a:t>
            </a:r>
            <a:r>
              <a:rPr lang="it" dirty="0">
                <a:solidFill>
                  <a:srgbClr val="000000"/>
                </a:solidFill>
                <a:latin typeface="Helvetica"/>
                <a:ea typeface="Helvetica"/>
                <a:cs typeface="Helvetica"/>
              </a:rPr>
              <a:t> </a:t>
            </a:r>
            <a:endParaRPr lang="it" sz="1600" b="0" i="0" strike="noStrike" cap="none" spc="0" baseline="0" dirty="0">
              <a:solidFill>
                <a:srgbClr val="000000"/>
              </a:solidFill>
              <a:effectLst/>
              <a:latin typeface="Helvetica"/>
              <a:ea typeface="Helvetica"/>
              <a:cs typeface="Helvetica"/>
            </a:endParaRPr>
          </a:p>
          <a:p>
            <a:pPr marL="285750" indent="-285750">
              <a:spcAft>
                <a:spcPts val="1000"/>
              </a:spcAft>
              <a:buSzPct val="85000"/>
              <a:buFont typeface=".Apple Color Emoji UI"/>
              <a:buChar char="✅"/>
            </a:pPr>
            <a:r>
              <a:rPr lang="it" sz="1600" b="0" i="0" strike="noStrike" cap="none" spc="0" baseline="0" dirty="0">
                <a:solidFill>
                  <a:srgbClr val="000000"/>
                </a:solidFill>
                <a:effectLst/>
                <a:latin typeface="Helvetica"/>
                <a:ea typeface="Helvetica"/>
                <a:cs typeface="Helvetica"/>
              </a:rPr>
              <a:t>Richiedere i risultati del monitoraggio delle polveri</a:t>
            </a:r>
          </a:p>
          <a:p>
            <a:r>
              <a:rPr lang="it" sz="1600" b="1" i="0" strike="noStrike" cap="none" spc="0" baseline="0" dirty="0">
                <a:solidFill>
                  <a:srgbClr val="000000"/>
                </a:solidFill>
                <a:effectLst/>
                <a:latin typeface="Helvetica"/>
                <a:ea typeface="Helvetica"/>
                <a:cs typeface="Helvetica"/>
              </a:rPr>
              <a:t>COSA EVITARE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Interferire con le apparecchiature per il monitoraggio delle polveri</a:t>
            </a:r>
          </a:p>
          <a:p>
            <a:pPr marL="285750" indent="-285750">
              <a:buSzPct val="85000"/>
              <a:buFont typeface=".Apple Color Emoji UI"/>
              <a:buChar char="❌"/>
            </a:pPr>
            <a:r>
              <a:rPr lang="it" sz="1600" b="0" i="0" strike="noStrike" cap="none" spc="0" baseline="0" dirty="0">
                <a:solidFill>
                  <a:srgbClr val="FF0000"/>
                </a:solidFill>
                <a:effectLst/>
                <a:latin typeface="Helvetica"/>
                <a:ea typeface="Helvetica"/>
                <a:cs typeface="Helvetica"/>
              </a:rPr>
              <a:t>Testo da compilare a cura del formatore: aggiungere informazioni inerenti al proprio ambito lavorativo</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63203" cy="3682369"/>
          </a:xfrm>
        </p:spPr>
        <p:txBody>
          <a:bodyPr lIns="91440" tIns="45720" rIns="91440" bIns="45720" anchor="t"/>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Il monitoraggio delle polveri non figura tra le responsabilità del lavoratore, ma </a:t>
            </a:r>
            <a:r>
              <a:rPr lang="it" sz="1800" dirty="0">
                <a:solidFill>
                  <a:srgbClr val="000000"/>
                </a:solidFill>
                <a:latin typeface="Helvetica"/>
                <a:ea typeface="Helvetica"/>
                <a:cs typeface="Helvetica"/>
              </a:rPr>
              <a:t>conoscerne</a:t>
            </a:r>
            <a:r>
              <a:rPr lang="it" sz="1800" b="0" i="0" strike="noStrike" cap="none" spc="0" baseline="0" dirty="0">
                <a:solidFill>
                  <a:srgbClr val="000000"/>
                </a:solidFill>
                <a:effectLst/>
                <a:latin typeface="Helvetica"/>
                <a:ea typeface="Helvetica"/>
                <a:cs typeface="Helvetica"/>
              </a:rPr>
              <a:t> il </a:t>
            </a:r>
            <a:r>
              <a:rPr lang="it" sz="1800" dirty="0">
                <a:solidFill>
                  <a:srgbClr val="000000"/>
                </a:solidFill>
                <a:latin typeface="Helvetica"/>
                <a:ea typeface="Helvetica"/>
                <a:cs typeface="Helvetica"/>
              </a:rPr>
              <a:t>processo è</a:t>
            </a:r>
            <a:r>
              <a:rPr lang="it" sz="1800" b="0" i="0" strike="noStrike" cap="none" spc="0" baseline="0" dirty="0">
                <a:solidFill>
                  <a:srgbClr val="000000"/>
                </a:solidFill>
                <a:effectLst/>
                <a:latin typeface="Helvetica"/>
                <a:ea typeface="Helvetica"/>
                <a:cs typeface="Helvetica"/>
              </a:rPr>
              <a:t> importante per tutti coloro i quali lavorano a contatto con materiali contenenti silice cristallina.</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Il monitoraggio delle polveri è un aspetto fondamentale della tutela della salute dei lavoratori</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Può accadere che ai lavoratori venga richiesto di partecipare all’attività di monitoraggio delle polveri</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I lavoratori hanno il diritto di richiedere l'accesso ai risultati del monitoraggio delle polveri e devono esserne messi al corrente nel corso di sessioni formative</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9416069"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il monitoraggio delle polveri (Scheda gestionale 2.3.1)</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il monitoraggio delle polveri in tempo reale (Scheda gestionale 2.3.2)</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4"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5" history="0"/>
              </a:rPr>
              <a:t>Guida NEPSI per le PMI</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158279"/>
            <a:ext cx="9659494"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2CA32BA-FB27-4C33-9699-B645231211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23</TotalTime>
  <Words>1261</Words>
  <Application>Microsoft Office PowerPoint</Application>
  <PresentationFormat>Widescreen</PresentationFormat>
  <Paragraphs>93</Paragraphs>
  <Slides>14</Slides>
  <Notes>13</Notes>
  <HiddenSlides>1</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Andre Leite</cp:lastModifiedBy>
  <cp:revision>65</cp:revision>
  <dcterms:created xsi:type="dcterms:W3CDTF">2020-06-24T14:35:04Z</dcterms:created>
  <dcterms:modified xsi:type="dcterms:W3CDTF">2022-09-23T16:41:07Z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