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1A2410-2E9A-46B2-9CE2-CEDC55E13312}" v="36" dt="2022-10-04T18:32:17.325"/>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88" autoAdjust="0"/>
    <p:restoredTop sz="88873"/>
  </p:normalViewPr>
  <p:slideViewPr>
    <p:cSldViewPr snapToGrid="0" snapToObjects="1">
      <p:cViewPr varScale="1">
        <p:scale>
          <a:sx n="65" d="100"/>
          <a:sy n="65" d="100"/>
        </p:scale>
        <p:origin x="1002" y="7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DDBC7F61-1F42-1144-8C86-A6CA9BE0A7F2}"/>
    <pc:docChg chg="modSld">
      <pc:chgData name="Samuel Davies" userId="4bb99b2c-4e56-4c10-ad8a-c1b2d904d94c" providerId="ADAL" clId="{DDBC7F61-1F42-1144-8C86-A6CA9BE0A7F2}" dt="2020-12-09T21:34:47.101" v="13" actId="20577"/>
      <pc:docMkLst>
        <pc:docMk/>
      </pc:docMkLst>
      <pc:sldChg chg="modNotesTx">
        <pc:chgData name="Samuel Davies" userId="4bb99b2c-4e56-4c10-ad8a-c1b2d904d94c" providerId="ADAL" clId="{DDBC7F61-1F42-1144-8C86-A6CA9BE0A7F2}" dt="2020-12-09T20:09:48.977" v="8" actId="20577"/>
        <pc:sldMkLst>
          <pc:docMk/>
          <pc:sldMk cId="178900945" sldId="272"/>
        </pc:sldMkLst>
      </pc:sldChg>
      <pc:sldChg chg="modSp mod">
        <pc:chgData name="Samuel Davies" userId="4bb99b2c-4e56-4c10-ad8a-c1b2d904d94c" providerId="ADAL" clId="{DDBC7F61-1F42-1144-8C86-A6CA9BE0A7F2}" dt="2020-12-09T21:34:47.101" v="13" actId="20577"/>
        <pc:sldMkLst>
          <pc:docMk/>
          <pc:sldMk cId="3590985236" sldId="273"/>
        </pc:sldMkLst>
        <pc:spChg chg="mod">
          <ac:chgData name="Samuel Davies" userId="4bb99b2c-4e56-4c10-ad8a-c1b2d904d94c" providerId="ADAL" clId="{DDBC7F61-1F42-1144-8C86-A6CA9BE0A7F2}" dt="2020-12-09T21:34:47.101" v="13" actId="20577"/>
          <ac:spMkLst>
            <pc:docMk/>
            <pc:sldMk cId="3590985236" sldId="273"/>
            <ac:spMk id="3" creationId="{778F63C9-1C70-4F4D-9234-7DEE4FC33B21}"/>
          </ac:spMkLst>
        </pc:spChg>
      </pc:sldChg>
    </pc:docChg>
  </pc:docChgLst>
  <pc:docChgLst>
    <pc:chgData name="Vartotojas svečias" providerId="Windows Live" clId="Web-{A01A2410-2E9A-46B2-9CE2-CEDC55E13312}"/>
    <pc:docChg chg="modSld">
      <pc:chgData name="Vartotojas svečias" userId="" providerId="Windows Live" clId="Web-{A01A2410-2E9A-46B2-9CE2-CEDC55E13312}" dt="2022-10-04T18:32:17.325" v="20" actId="20577"/>
      <pc:docMkLst>
        <pc:docMk/>
      </pc:docMkLst>
      <pc:sldChg chg="modSp">
        <pc:chgData name="Vartotojas svečias" userId="" providerId="Windows Live" clId="Web-{A01A2410-2E9A-46B2-9CE2-CEDC55E13312}" dt="2022-10-04T18:30:17.214" v="5" actId="14100"/>
        <pc:sldMkLst>
          <pc:docMk/>
          <pc:sldMk cId="695964686" sldId="256"/>
        </pc:sldMkLst>
        <pc:spChg chg="mod">
          <ac:chgData name="Vartotojas svečias" userId="" providerId="Windows Live" clId="Web-{A01A2410-2E9A-46B2-9CE2-CEDC55E13312}" dt="2022-10-04T18:30:17.214" v="5" actId="14100"/>
          <ac:spMkLst>
            <pc:docMk/>
            <pc:sldMk cId="695964686" sldId="256"/>
            <ac:spMk id="3" creationId="{43302E89-B061-3248-A4DD-EEC96D8F9285}"/>
          </ac:spMkLst>
        </pc:spChg>
      </pc:sldChg>
      <pc:sldChg chg="modSp">
        <pc:chgData name="Vartotojas svečias" userId="" providerId="Windows Live" clId="Web-{A01A2410-2E9A-46B2-9CE2-CEDC55E13312}" dt="2022-10-04T18:30:24.432" v="10" actId="20577"/>
        <pc:sldMkLst>
          <pc:docMk/>
          <pc:sldMk cId="3590985236" sldId="273"/>
        </pc:sldMkLst>
        <pc:spChg chg="mod">
          <ac:chgData name="Vartotojas svečias" userId="" providerId="Windows Live" clId="Web-{A01A2410-2E9A-46B2-9CE2-CEDC55E13312}" dt="2022-10-04T18:30:24.432" v="10" actId="20577"/>
          <ac:spMkLst>
            <pc:docMk/>
            <pc:sldMk cId="3590985236" sldId="273"/>
            <ac:spMk id="3" creationId="{778F63C9-1C70-4F4D-9234-7DEE4FC33B21}"/>
          </ac:spMkLst>
        </pc:spChg>
      </pc:sldChg>
      <pc:sldChg chg="modSp">
        <pc:chgData name="Vartotojas svečias" userId="" providerId="Windows Live" clId="Web-{A01A2410-2E9A-46B2-9CE2-CEDC55E13312}" dt="2022-10-04T18:32:17.325" v="20" actId="20577"/>
        <pc:sldMkLst>
          <pc:docMk/>
          <pc:sldMk cId="41304747" sldId="275"/>
        </pc:sldMkLst>
        <pc:spChg chg="mod">
          <ac:chgData name="Vartotojas svečias" userId="" providerId="Windows Live" clId="Web-{A01A2410-2E9A-46B2-9CE2-CEDC55E13312}" dt="2022-10-04T18:32:17.325" v="20" actId="20577"/>
          <ac:spMkLst>
            <pc:docMk/>
            <pc:sldMk cId="41304747" sldId="275"/>
            <ac:spMk id="3" creationId="{C91D7B63-B11D-0749-BF2A-A9891251A1C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10/4/2022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dirty="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b="0" i="0" u="none" strike="noStrike" kern="1200">
              <a:solidFill>
                <a:schemeClr val="tx1"/>
              </a:solidFill>
              <a:effectLst/>
              <a:latin typeface="+mn-lt"/>
              <a:ea typeface="+mn-ea"/>
              <a:cs typeface="+mn-cs"/>
            </a:endParaRPr>
          </a:p>
          <a:p>
            <a:r>
              <a:rPr lang="lt" sz="1200" b="0" i="0" strike="noStrike" cap="none" spc="0" baseline="0" dirty="0">
                <a:solidFill>
                  <a:srgbClr val="000000"/>
                </a:solidFill>
                <a:effectLst/>
                <a:latin typeface="+mn-lt"/>
                <a:ea typeface="Calibri"/>
                <a:cs typeface="Calibri"/>
              </a:rPr>
              <a:t>Šiame mokyme pateikta informacija apie dulkių stebėseną.</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Statinę stebėseną galima naudoti ir tiriamaisiais tikslais, siekiant nustatyti konkrečius ore pasklidusių dulkių ir ĮKSD šaltinius.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075055" y="429114"/>
            <a:ext cx="374229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DULKIŲ STEBĖSENĄ (DARBUOTOJAMS)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10429588" cy="850900"/>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DULKIŲ STEBĖSENĄ (DARBUOTOJAMS)</a:t>
            </a:r>
            <a:endParaRPr lang="lt"/>
          </a:p>
          <a:p>
            <a:pPr>
              <a:lnSpc>
                <a:spcPct val="100000"/>
              </a:lnSpc>
            </a:pPr>
            <a:endParaRPr lang="en-US" sz="280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801896" y="228600"/>
            <a:ext cx="3993863"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593763"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dulkių stebėsena naudojama ĮKSD prevencijos ir kontrolės gairėms;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stebėsenos rūšis;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kokia yra dulkių stebėsenos nauda. </a:t>
            </a:r>
          </a:p>
          <a:p>
            <a:pPr marL="285750" indent="-285750">
              <a:lnSpc>
                <a:spcPts val="2400"/>
              </a:lnSpc>
              <a:buFont typeface="Arial" panose="020B0604020202020204" pitchFamily="34" charset="0"/>
              <a:buChar char="•"/>
            </a:pPr>
            <a:endParaRPr lang="en-US" sz="180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Primename – yra penki pagrindiniai dulkių kontrolės metodai. Nors jie nėra tiesiogiai susiję su stebėsena, svarbu juos atsiminti! </a:t>
            </a:r>
          </a:p>
          <a:p>
            <a:pPr>
              <a:lnSpc>
                <a:spcPts val="2400"/>
              </a:lnSpc>
            </a:pPr>
            <a:r>
              <a:rPr lang="lt" sz="1800" b="0" i="0" strike="noStrike" cap="none" spc="0" baseline="0">
                <a:solidFill>
                  <a:srgbClr val="000000"/>
                </a:solidFill>
                <a:effectLst/>
                <a:latin typeface="Helvetica"/>
                <a:ea typeface="Helvetica"/>
                <a:cs typeface="Helvetica"/>
              </a:rPr>
              <a:t>Dulkių stebėsenos rezultatai padeda įvertinti esamų dulkių kontrolės metodų veiksmingumą ir nustatyti situacijas, kur gali prireikti papildomos kontrolės.</a:t>
            </a:r>
          </a:p>
          <a:p>
            <a:pPr>
              <a:lnSpc>
                <a:spcPts val="2400"/>
              </a:lnSpc>
            </a:pPr>
            <a:endParaRPr lang="en-US" sz="200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83925"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p:txBody>
          <a:bodyPr anchor="t"/>
          <a:lstStyle/>
          <a:p>
            <a:pPr>
              <a:lnSpc>
                <a:spcPct val="100000"/>
              </a:lnSpc>
            </a:pPr>
            <a:r>
              <a:rPr lang="lt" sz="2800" b="1" i="0" strike="noStrike" cap="none" spc="0" baseline="0" dirty="0">
                <a:solidFill>
                  <a:srgbClr val="F6A317"/>
                </a:solidFill>
                <a:effectLst/>
                <a:latin typeface="Helvetica"/>
                <a:ea typeface="Helvetica"/>
                <a:cs typeface="Helvetica"/>
              </a:rPr>
              <a:t>KAIP DULKIŲ STEBĖSENA NAUDOJAMA ĮKSD POVEIKIUI MAŽINTI</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a:lstStyle/>
          <a:p>
            <a:pPr>
              <a:lnSpc>
                <a:spcPts val="2400"/>
              </a:lnSpc>
            </a:pPr>
            <a:r>
              <a:rPr lang="lt" sz="1800" b="0" i="0" strike="noStrike" cap="none" spc="0" baseline="0" dirty="0">
                <a:solidFill>
                  <a:srgbClr val="000000"/>
                </a:solidFill>
                <a:effectLst/>
                <a:latin typeface="Helvetica"/>
                <a:ea typeface="Helvetica"/>
                <a:cs typeface="Helvetica"/>
              </a:rPr>
              <a:t>Iš pramonės šakų ir įmonių, dirbančių su medžiagomis, kurių sudėtyje yra kristalinio silicio, reikalaujama reguliariai tikrinti dulkių poveikio lygį darbo vietoje. </a:t>
            </a:r>
          </a:p>
          <a:p>
            <a:pPr>
              <a:lnSpc>
                <a:spcPts val="2400"/>
              </a:lnSpc>
            </a:pPr>
            <a:r>
              <a:rPr lang="lt" sz="1800" b="0" i="0" strike="noStrike" cap="none" spc="0" baseline="0" dirty="0">
                <a:solidFill>
                  <a:srgbClr val="000000"/>
                </a:solidFill>
                <a:effectLst/>
                <a:latin typeface="Helvetica"/>
                <a:ea typeface="Helvetica"/>
                <a:cs typeface="Helvetica"/>
              </a:rPr>
              <a:t>Dulkių stebėsena yra procesas, kurio metu renkami duomenys apie oro kokybę ir nustatomas darbo vietos aplinkos ore esančių dulkių dalelių kiekis.</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6857996" cy="850900"/>
          </a:xfrm>
        </p:spPr>
        <p:txBody>
          <a:bodyPr/>
          <a:lstStyle/>
          <a:p>
            <a:pPr>
              <a:lnSpc>
                <a:spcPct val="100000"/>
              </a:lnSpc>
            </a:pPr>
            <a:r>
              <a:rPr lang="lt" sz="2800" b="1" i="0" strike="noStrike" cap="none" spc="0" baseline="0" dirty="0">
                <a:solidFill>
                  <a:srgbClr val="F6A317"/>
                </a:solidFill>
                <a:effectLst/>
                <a:latin typeface="Helvetica"/>
                <a:ea typeface="Helvetica"/>
                <a:cs typeface="Helvetica"/>
              </a:rPr>
              <a:t>DULKIŲ STEBĖSENOS NAUDA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lIns="91440" tIns="45720" rIns="91440" bIns="45720" anchor="t"/>
          <a:lstStyle/>
          <a:p>
            <a:pPr>
              <a:lnSpc>
                <a:spcPts val="2400"/>
              </a:lnSpc>
              <a:spcAft>
                <a:spcPts val="1000"/>
              </a:spcAft>
            </a:pPr>
            <a:r>
              <a:rPr lang="lt" sz="1800" b="0" i="0" strike="noStrike" cap="none" spc="0" baseline="0" dirty="0">
                <a:solidFill>
                  <a:srgbClr val="000000"/>
                </a:solidFill>
                <a:effectLst/>
                <a:latin typeface="Helvetica"/>
                <a:ea typeface="Helvetica"/>
                <a:cs typeface="Helvetica"/>
              </a:rPr>
              <a:t>Dulkių stebėsena suteikia įmonėms galimybę:</a:t>
            </a:r>
          </a:p>
          <a:p>
            <a:pPr marL="342900" indent="-342900">
              <a:lnSpc>
                <a:spcPts val="2400"/>
              </a:lnSpc>
              <a:spcBef>
                <a:spcPct val="0"/>
              </a:spcBef>
              <a:spcAft>
                <a:spcPts val="600"/>
              </a:spcAft>
              <a:buFont typeface="Arial" panose="020B0604020202020204" pitchFamily="34" charset="0"/>
              <a:buChar char="•"/>
            </a:pPr>
            <a:r>
              <a:rPr lang="lt" sz="1800" dirty="0">
                <a:solidFill>
                  <a:srgbClr val="000000"/>
                </a:solidFill>
                <a:latin typeface="Helvetica"/>
                <a:ea typeface="Helvetica"/>
                <a:cs typeface="Helvetica"/>
              </a:rPr>
              <a:t>įvertinti</a:t>
            </a:r>
            <a:r>
              <a:rPr lang="lt" sz="1800" b="0" i="0" strike="noStrike" cap="none" spc="0" baseline="0" dirty="0">
                <a:solidFill>
                  <a:srgbClr val="000000"/>
                </a:solidFill>
                <a:effectLst/>
                <a:latin typeface="Helvetica"/>
                <a:ea typeface="Helvetica"/>
                <a:cs typeface="Helvetica"/>
              </a:rPr>
              <a:t> darbuotojų profesinės rizikos lygį ir suteikti jiems patikinimą. </a:t>
            </a:r>
          </a:p>
          <a:p>
            <a:pPr marL="342900" indent="-342900">
              <a:lnSpc>
                <a:spcPts val="2400"/>
              </a:lnSpc>
              <a:spcBef>
                <a:spcPct val="0"/>
              </a:spcBef>
              <a:spcAft>
                <a:spcPts val="600"/>
              </a:spcAft>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Patikrinti, kad dulkių lygis neviršytų nacionalinių profesinio poveikio ribinių </a:t>
            </a:r>
            <a:r>
              <a:rPr lang="lt" sz="1800" dirty="0">
                <a:solidFill>
                  <a:srgbClr val="000000"/>
                </a:solidFill>
                <a:latin typeface="Helvetica"/>
                <a:ea typeface="Helvetica"/>
                <a:cs typeface="Helvetica"/>
              </a:rPr>
              <a:t>dydžių</a:t>
            </a:r>
            <a:r>
              <a:rPr lang="lt" sz="1800" b="0" i="0" strike="noStrike" cap="none" spc="0" baseline="0" dirty="0">
                <a:solidFill>
                  <a:srgbClr val="000000"/>
                </a:solidFill>
                <a:effectLst/>
                <a:latin typeface="Helvetica"/>
                <a:ea typeface="Helvetica"/>
                <a:cs typeface="Helvetica"/>
              </a:rPr>
              <a:t>.</a:t>
            </a:r>
          </a:p>
          <a:p>
            <a:pPr marL="342900" indent="-342900">
              <a:lnSpc>
                <a:spcPts val="2400"/>
              </a:lnSpc>
              <a:spcBef>
                <a:spcPct val="0"/>
              </a:spcBef>
              <a:spcAft>
                <a:spcPts val="600"/>
              </a:spcAft>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Išsamiai apžvelgti poveikio lygius savo darbo vietose (didelį ir mažą poveikį patiriantiems darbuotojams).</a:t>
            </a:r>
          </a:p>
          <a:p>
            <a:pPr marL="342900" indent="-342900">
              <a:lnSpc>
                <a:spcPts val="2400"/>
              </a:lnSpc>
              <a:spcBef>
                <a:spcPct val="0"/>
              </a:spcBef>
              <a:spcAft>
                <a:spcPts val="600"/>
              </a:spcAft>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Nustatyti situacijas, kurios reikalauja tolesnio tyrimo arba papildomų kontrolės priemonių įdiegimo, siekiant sumažinti poveikį.</a:t>
            </a:r>
          </a:p>
          <a:p>
            <a:pPr marL="342900" indent="-342900">
              <a:lnSpc>
                <a:spcPts val="2400"/>
              </a:lnSpc>
              <a:spcBef>
                <a:spcPct val="0"/>
              </a:spcBef>
              <a:spcAft>
                <a:spcPts val="600"/>
              </a:spcAft>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Stebėti taikomų dulkių kontrolės būdų rezultatus ir veiksmingumą.</a:t>
            </a:r>
          </a:p>
          <a:p>
            <a:pPr marL="342900" indent="-342900">
              <a:lnSpc>
                <a:spcPts val="2400"/>
              </a:lnSpc>
              <a:spcBef>
                <a:spcPct val="0"/>
              </a:spcBef>
              <a:spcAft>
                <a:spcPts val="600"/>
              </a:spcAft>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Dokumentuose fiksuoti savo atitiktį teisės aktų reikalavimams (dulkių poveikio ribos).</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STEBĖSENOS METODAI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219801"/>
            <a:ext cx="10918228" cy="3682369"/>
          </a:xfrm>
        </p:spPr>
        <p:txBody>
          <a:bodyPr anchor="t"/>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Yra du stebėsenos metodai, kuriuos galima naudoti abu kartu arba atskirai:</a:t>
            </a:r>
          </a:p>
          <a:p>
            <a:pPr>
              <a:lnSpc>
                <a:spcPts val="2400"/>
              </a:lnSpc>
            </a:pPr>
            <a:r>
              <a:rPr lang="lt" sz="1800" b="1" i="0" strike="noStrike" cap="none" spc="0" baseline="0">
                <a:solidFill>
                  <a:srgbClr val="000000"/>
                </a:solidFill>
                <a:effectLst/>
                <a:latin typeface="Helvetica"/>
                <a:ea typeface="Helvetica"/>
                <a:cs typeface="Helvetica"/>
              </a:rPr>
              <a:t>Asmeninė stebėsena</a:t>
            </a:r>
          </a:p>
          <a:p>
            <a:pPr marL="342900" indent="-342900">
              <a:lnSpc>
                <a:spcPts val="2400"/>
              </a:lnSpc>
              <a:spcAft>
                <a:spcPts val="1000"/>
              </a:spcAft>
              <a:buFont typeface="Arial"/>
              <a:buChar char="•"/>
            </a:pPr>
            <a:r>
              <a:rPr lang="lt" sz="1800" b="0" i="0" strike="noStrike" cap="none" spc="0" baseline="0">
                <a:solidFill>
                  <a:srgbClr val="000000"/>
                </a:solidFill>
                <a:effectLst/>
                <a:latin typeface="Helvetica"/>
                <a:ea typeface="Helvetica"/>
                <a:cs typeface="Helvetica"/>
              </a:rPr>
              <a:t>Taikant šį metodą reikalaujama, kad darbuotojai dėvėtų stebėjimo įrangą (kad būtų imami oro mėginiai darbuotojų kvėpavimo zonoje) paprastai įprastos darbo pamainos laikotarpiu.</a:t>
            </a:r>
          </a:p>
          <a:p>
            <a:pPr>
              <a:lnSpc>
                <a:spcPts val="2400"/>
              </a:lnSpc>
            </a:pPr>
            <a:r>
              <a:rPr lang="lt" sz="1800" b="1" i="0" strike="noStrike" cap="none" spc="0" baseline="0">
                <a:solidFill>
                  <a:srgbClr val="000000"/>
                </a:solidFill>
                <a:effectLst/>
                <a:latin typeface="Helvetica"/>
                <a:ea typeface="Helvetica"/>
                <a:cs typeface="Helvetica"/>
              </a:rPr>
              <a:t>Statinė stebėsena</a:t>
            </a:r>
          </a:p>
          <a:p>
            <a:pPr marL="342900" indent="-342900">
              <a:lnSpc>
                <a:spcPts val="2400"/>
              </a:lnSpc>
              <a:buFont typeface="Arial"/>
              <a:buChar char="•"/>
            </a:pPr>
            <a:r>
              <a:rPr lang="lt" sz="1800" b="0" i="0" strike="noStrike" cap="none" spc="0" baseline="0">
                <a:solidFill>
                  <a:srgbClr val="000000"/>
                </a:solidFill>
                <a:effectLst/>
                <a:latin typeface="Helvetica"/>
                <a:ea typeface="Helvetica"/>
                <a:cs typeface="Helvetica"/>
              </a:rPr>
              <a:t>Šis metodas naudojamas siekiant nustatyti oro kokybę ties emisijų šaltiniu tose zonose, kur ore sklandančios dulkės kelia susirūpinimą. Mėginių ėmimo procesas turėtų apimti įprastą darbuotojų darbo laiką. </a:t>
            </a:r>
          </a:p>
          <a:p>
            <a:pPr>
              <a:lnSpc>
                <a:spcPts val="2400"/>
              </a:lnSpc>
            </a:pPr>
            <a:endParaRPr lang="en-US" sz="180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KAIP ASMENINĖ STEBĖSENA GALI JUS PAVEIKTI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2721600"/>
            <a:ext cx="5453624" cy="3201832"/>
          </a:xfrm>
        </p:spPr>
        <p:txBody>
          <a:bodyPr/>
          <a:lstStyle/>
          <a:p>
            <a:pPr>
              <a:lnSpc>
                <a:spcPts val="2400"/>
              </a:lnSpc>
            </a:pPr>
            <a:r>
              <a:rPr lang="lt" sz="1800" b="0" i="0" strike="noStrike" cap="none" spc="0" baseline="0">
                <a:solidFill>
                  <a:srgbClr val="000000"/>
                </a:solidFill>
                <a:effectLst/>
                <a:latin typeface="Helvetica"/>
                <a:ea typeface="Helvetica"/>
                <a:cs typeface="Helvetica"/>
              </a:rPr>
              <a:t>Už dulkių stebėseną atsakingas yra darbdavys, tačiau gali būti reikalaujama, kad darbuotojai dalyvautų procese. Tokiais atvejais: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dėvėkite įrangą per savo darbo pamainą taip ilgai, kaip tik įmanoma;</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nieko nekeiskite stebėsenos įrangoje;</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pamainos metu fiksuokite savo veiklą ir dulkes keliančius įvykius (pvz., gedimus, išbirimus).</a:t>
            </a:r>
          </a:p>
          <a:p>
            <a:pPr marL="342900" indent="-342900">
              <a:lnSpc>
                <a:spcPts val="2400"/>
              </a:lnSpc>
              <a:buFont typeface="Arial" panose="020B0604020202020204" pitchFamily="34" charset="0"/>
              <a:buChar char="•"/>
            </a:pPr>
            <a:endParaRPr lang="en-US" sz="180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STEBĖSENOS REZULTATAI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721600"/>
            <a:ext cx="5453624" cy="3201832"/>
          </a:xfrm>
        </p:spPr>
        <p:txBody>
          <a:bodyPr anchor="t"/>
          <a:lstStyle/>
          <a:p>
            <a:pPr marL="342900" indent="-342900">
              <a:lnSpc>
                <a:spcPts val="2400"/>
              </a:lnSpc>
              <a:buFont typeface="Arial"/>
              <a:buChar char="•"/>
            </a:pPr>
            <a:r>
              <a:rPr lang="lt" sz="1800" b="0" i="0" strike="noStrike" cap="none" spc="0" baseline="0">
                <a:solidFill>
                  <a:srgbClr val="000000"/>
                </a:solidFill>
                <a:effectLst/>
                <a:latin typeface="Helvetica"/>
                <a:ea typeface="Helvetica"/>
                <a:cs typeface="Helvetica"/>
              </a:rPr>
              <a:t>Darbuotojai turi teisę reikalauti, kad jiems būtų atskleisti dulkių stebėsenos rezultatai.</a:t>
            </a:r>
          </a:p>
          <a:p>
            <a:pPr marL="342900" indent="-342900">
              <a:lnSpc>
                <a:spcPts val="2400"/>
              </a:lnSpc>
              <a:buFont typeface="Arial"/>
              <a:buChar char="•"/>
            </a:pPr>
            <a:r>
              <a:rPr lang="lt" sz="1800" b="0" i="0" strike="noStrike" cap="none" spc="0" baseline="0">
                <a:solidFill>
                  <a:srgbClr val="000000"/>
                </a:solidFill>
                <a:effectLst/>
                <a:latin typeface="Helvetica"/>
                <a:ea typeface="Helvetica"/>
                <a:cs typeface="Helvetica"/>
              </a:rPr>
              <a:t>Darbdaviai dulkių stebėsenos rezultatų informaciją turėtų atskleisti per mokymo sesijas.</a:t>
            </a:r>
          </a:p>
          <a:p>
            <a:pPr marL="342900" indent="-342900">
              <a:lnSpc>
                <a:spcPts val="2400"/>
              </a:lnSpc>
              <a:buFont typeface="Arial"/>
              <a:buChar char="•"/>
            </a:pPr>
            <a:r>
              <a:rPr lang="lt" sz="1800" b="0" i="0" strike="noStrike" cap="none" spc="0" baseline="0">
                <a:solidFill>
                  <a:srgbClr val="000000"/>
                </a:solidFill>
                <a:effectLst/>
                <a:latin typeface="Helvetica"/>
                <a:ea typeface="Helvetica"/>
                <a:cs typeface="Helvetica"/>
              </a:rPr>
              <a:t>Išmanydami dulkių poveikio keliamus pavojus darbuotojai gali imtis veiksmingų priemonių jiems valdyti.</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5" y="1640901"/>
            <a:ext cx="4724146"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STEBĖSENOS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21600"/>
            <a:ext cx="9030434" cy="3230407"/>
          </a:xfrm>
        </p:spPr>
        <p:txBody>
          <a:bodyPr/>
          <a:lstStyle/>
          <a:p>
            <a:pPr>
              <a:lnSpc>
                <a:spcPct val="100000"/>
              </a:lnSpc>
            </a:pPr>
            <a:r>
              <a:rPr lang="lt" sz="16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Dėvėkite stebėsenos priemones visą pamainą (idealiausia).</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Fiksuokite pamainos metu atliktus veiksmus ir incidentus (pvz., išbyrėjimą ir nelaimingus atsitikimus). </a:t>
            </a:r>
          </a:p>
          <a:p>
            <a:pPr marL="285750" indent="-285750">
              <a:lnSpc>
                <a:spcPct val="100000"/>
              </a:lnSpc>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Reikalaukite dulkių stebėsenos rezultatų.</a:t>
            </a:r>
          </a:p>
          <a:p>
            <a:pPr>
              <a:lnSpc>
                <a:spcPct val="100000"/>
              </a:lnSpc>
            </a:pPr>
            <a:r>
              <a:rPr lang="lt" sz="16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Nieko nekeiskite stebėsenos įrangoje.</a:t>
            </a:r>
          </a:p>
          <a:p>
            <a:pPr marL="285750" indent="-285750">
              <a:lnSpc>
                <a:spcPct val="100000"/>
              </a:lnSpc>
              <a:buSzPct val="85000"/>
              <a:buFont typeface=".Apple Color Emoji UI"/>
              <a:buChar char="❌"/>
            </a:pPr>
            <a:r>
              <a:rPr lang="lt" sz="1600" b="0" i="0" strike="noStrike" cap="none" spc="0" baseline="0">
                <a:solidFill>
                  <a:srgbClr val="FF0000"/>
                </a:solidFill>
                <a:effectLst/>
                <a:latin typeface="Helvetica"/>
                <a:ea typeface="Helvetica"/>
                <a:cs typeface="Helvetica"/>
              </a:rPr>
              <a:t>Mokytojo tekstas – įrašykite papildomą informaciją, susijusią su jūsų darbo kontekstu.</a:t>
            </a:r>
          </a:p>
          <a:p>
            <a:pPr marL="285750" indent="-285750">
              <a:lnSpc>
                <a:spcPct val="100000"/>
              </a:lnSpc>
              <a:buSzPct val="85000"/>
              <a:buFont typeface=".Apple Color Emoji UI"/>
              <a:buChar char="✅"/>
            </a:pPr>
            <a:endParaRPr lang="en-US"/>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390474" cy="3682369"/>
          </a:xfrm>
        </p:spPr>
        <p:txBody>
          <a:bodyPr anchor="t"/>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Ne darbuotojas yra atsakingas už dulkių stebėseną, tačiau visiems, dirbantiems su medžiagomis, kurių sudėtyje yra kristalinio silicio, svarbu išmanyti dulkių stebėsenos procesą.</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Dulkių stebėsena yra svarbus darbuotojo sveikatos apsaugos aspektas.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Gali būti pareikalauta, kad darbuotojai dalyvautų dulkių stebėsenos procese.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Darbuotojai turi teisę pareikalauti susipažinti su dulkių stebėsenos rezultatais, kurie turėtų būti paaiškinti per mokymų sesijas.</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dulkių stebėsenos patirtis (2.3.1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dulkių stebėsenos realiuoju laiku patirtis (2.3.2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5" history="0"/>
              </a:rPr>
              <a:t>NEPSI vadovas mažoms ir vidutinėms įmonėms</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42918"/>
            <a:ext cx="10022946" cy="477054"/>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a:t>
            </a:r>
            <a:r>
              <a:rPr lang="lt" b="0" i="0" strike="noStrike" cap="none" spc="0" baseline="0">
                <a:solidFill>
                  <a:srgbClr val="000000"/>
                </a:solidFill>
                <a:effectLst/>
                <a:latin typeface="Calibri"/>
                <a:ea typeface="Calibri"/>
                <a:cs typeface="Calibri"/>
              </a:rPr>
              <a:t> </a:t>
            </a:r>
            <a:r>
              <a:rPr lang="lt" b="0" i="0" strike="noStrike" cap="none" spc="0" baseline="0">
                <a:solidFill>
                  <a:srgbClr val="000000"/>
                </a:solidFill>
                <a:effectLst/>
                <a:latin typeface="Calibri"/>
                <a:ea typeface="Calibri"/>
                <a:cs typeface="Calibri"/>
                <a:hlinkClick r:id="rId6"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D2CA32BA-FB27-4C33-9699-B645231211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32</TotalTime>
  <Words>874</Words>
  <Application>Microsoft Office PowerPoint</Application>
  <PresentationFormat>Plačiaekranė</PresentationFormat>
  <Paragraphs>92</Paragraphs>
  <Slides>14</Slides>
  <Notes>13</Notes>
  <HiddenSlides>1</HiddenSlides>
  <MMClips>0</MMClips>
  <ScaleCrop>false</ScaleCrop>
  <HeadingPairs>
    <vt:vector size="4" baseType="variant">
      <vt:variant>
        <vt:lpstr>Tema</vt:lpstr>
      </vt:variant>
      <vt:variant>
        <vt:i4>1</vt:i4>
      </vt:variant>
      <vt:variant>
        <vt:lpstr>Skaidrių pavadinimai</vt:lpstr>
      </vt:variant>
      <vt:variant>
        <vt:i4>14</vt:i4>
      </vt:variant>
    </vt:vector>
  </HeadingPairs>
  <TitlesOfParts>
    <vt:vector size="15" baseType="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46</cp:revision>
  <dcterms:created xsi:type="dcterms:W3CDTF">2020-06-24T14:35:04Z</dcterms:created>
  <dcterms:modified xsi:type="dcterms:W3CDTF">2022-10-04T18:32:17Z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