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88" autoAdjust="0"/>
    <p:restoredTop sz="88873"/>
  </p:normalViewPr>
  <p:slideViewPr>
    <p:cSldViewPr snapToGrid="0" snapToObjects="1">
      <p:cViewPr varScale="1">
        <p:scale>
          <a:sx n="65" d="100"/>
          <a:sy n="65" d="100"/>
        </p:scale>
        <p:origin x="1014"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DDBC7F61-1F42-1144-8C86-A6CA9BE0A7F2}"/>
    <pc:docChg chg="modSld">
      <pc:chgData name="Samuel Davies" userId="4bb99b2c-4e56-4c10-ad8a-c1b2d904d94c" providerId="ADAL" clId="{DDBC7F61-1F42-1144-8C86-A6CA9BE0A7F2}" dt="2020-12-09T21:34:47.101" v="13" actId="20577"/>
      <pc:docMkLst>
        <pc:docMk/>
      </pc:docMkLst>
      <pc:sldChg chg="modNotesTx">
        <pc:chgData name="Samuel Davies" userId="4bb99b2c-4e56-4c10-ad8a-c1b2d904d94c" providerId="ADAL" clId="{DDBC7F61-1F42-1144-8C86-A6CA9BE0A7F2}" dt="2020-12-09T20:09:48.977" v="8" actId="20577"/>
        <pc:sldMkLst>
          <pc:docMk/>
          <pc:sldMk cId="178900945" sldId="272"/>
        </pc:sldMkLst>
      </pc:sldChg>
      <pc:sldChg chg="modSp mod">
        <pc:chgData name="Samuel Davies" userId="4bb99b2c-4e56-4c10-ad8a-c1b2d904d94c" providerId="ADAL" clId="{DDBC7F61-1F42-1144-8C86-A6CA9BE0A7F2}" dt="2020-12-09T21:34:47.101" v="13" actId="20577"/>
        <pc:sldMkLst>
          <pc:docMk/>
          <pc:sldMk cId="3590985236" sldId="273"/>
        </pc:sldMkLst>
        <pc:spChg chg="mod">
          <ac:chgData name="Samuel Davies" userId="4bb99b2c-4e56-4c10-ad8a-c1b2d904d94c" providerId="ADAL" clId="{DDBC7F61-1F42-1144-8C86-A6CA9BE0A7F2}" dt="2020-12-09T21:34:47.101" v="13" actId="20577"/>
          <ac:spMkLst>
            <pc:docMk/>
            <pc:sldMk cId="3590985236" sldId="273"/>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il-monitoraġġ tat-trab.</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a:solidFill>
                  <a:srgbClr val="000000"/>
                </a:solidFill>
                <a:effectLst/>
                <a:latin typeface="Calibri"/>
                <a:ea typeface="Calibri"/>
                <a:cs typeface="Calibri"/>
              </a:rPr>
              <a:t>Il-monitoraġġ statiku jista’ wkoll jintuża għal raġunijiet ta’ investigazzjonijiet, biex jiġu identifikati sorsi speċifiċi ta’ trab fl-arja u tal-RCS.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a:solidFill>
                  <a:srgbClr val="F6A317"/>
                </a:solidFill>
                <a:effectLst/>
                <a:latin typeface="Helvetica"/>
                <a:ea typeface="Helvetica"/>
                <a:cs typeface="Helvetica"/>
              </a:rPr>
              <a:t>TAĦRIĠ DWAR PRATTIĊI TAJBIN GĦALL-MONITORAĠĠ TAT-TRAB (GĦALL-ĦADDIEMA)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43824"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GĦALL-MONITORAĠĠ TAT-TRAB (GĦALL-ĦADDIEMA)</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839857" y="228600"/>
            <a:ext cx="3955903"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mt" sz="1800" b="1" i="0" strike="noStrike" cap="none" spc="0" baseline="0">
                <a:solidFill>
                  <a:srgbClr val="000000"/>
                </a:solidFill>
                <a:effectLst/>
                <a:latin typeface="Helvetica"/>
                <a:ea typeface="Helvetica"/>
                <a:cs typeface="Helvetica"/>
              </a:rPr>
              <a:t>Huwa prijorità li titgħallem tipproteġi lilek innifsek minn perikli relatati max-xogħol.</a:t>
            </a:r>
          </a:p>
          <a:p>
            <a:pPr>
              <a:lnSpc>
                <a:spcPts val="2400"/>
              </a:lnSpc>
            </a:pPr>
            <a:r>
              <a:rPr lang="mt" sz="1800" b="0" i="0" strike="noStrike" cap="none" spc="0" baseline="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Kif il-monitoraġġ tat-trab jintuża biex jiggwida għall-prevenzjoni u l-kontroll tal-RCS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Tipi ta’ monitoraġġ</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Il-benefiċċji tal-monitoraġġ tat-trab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540104"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Bħala tfakkira, dawn huma l-ħames tekniki ewlenin għall-kontroll tat-trab. Filwaqt li dawn ma jirrelatawx direttament mal-monitoraġġ, huma importanti li tiftakarhom! </a:t>
            </a:r>
          </a:p>
          <a:p>
            <a:pPr>
              <a:lnSpc>
                <a:spcPts val="2400"/>
              </a:lnSpc>
            </a:pPr>
            <a:r>
              <a:rPr lang="mt" sz="1800" b="0" i="0" strike="noStrike" cap="none" spc="0" baseline="0" dirty="0">
                <a:solidFill>
                  <a:srgbClr val="000000"/>
                </a:solidFill>
                <a:effectLst/>
                <a:latin typeface="Helvetica"/>
                <a:ea typeface="Helvetica"/>
                <a:cs typeface="Helvetica"/>
              </a:rPr>
              <a:t>Ir-riżultati tal-kontroll dwar l-esponiment għat-trab jgħin fil-valutazzjoni tal-effettività dwar il-miżuri ta’ kontroll ta’ trab eżistenti u jgħin fl-identifikazzjoni ta’ soluzzjonijiet fejn kontrolli addizzjonali jistgħu jkunu meħtieġa.</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1926717"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a:t>
            </a:r>
            <a:r>
              <a:rPr lang="mt" sz="1200" b="0" i="0" strike="noStrike" cap="none" spc="0" baseline="0" dirty="0" smtClean="0">
                <a:solidFill>
                  <a:srgbClr val="000000"/>
                </a:solidFill>
                <a:effectLst/>
                <a:latin typeface="Calibri"/>
                <a:ea typeface="Calibri"/>
                <a:cs typeface="Calibri"/>
              </a:rPr>
              <a:t>l-RCS </a:t>
            </a:r>
            <a:r>
              <a:rPr lang="mt" sz="1200" b="0" i="0" strike="noStrike" cap="none" spc="0" baseline="0" dirty="0">
                <a:solidFill>
                  <a:srgbClr val="000000"/>
                </a:solidFill>
                <a:effectLst/>
                <a:latin typeface="Calibri"/>
                <a:ea typeface="Calibri"/>
                <a:cs typeface="Calibri"/>
              </a:rPr>
              <a:t>iseħħu f’ambjent magħluq jiġi evitat </a:t>
            </a:r>
            <a:r>
              <a:rPr lang="mt" sz="1200" b="0" i="0" strike="noStrike" cap="none" spc="0" baseline="0" dirty="0" smtClean="0">
                <a:solidFill>
                  <a:srgbClr val="000000"/>
                </a:solidFill>
                <a:effectLst/>
                <a:latin typeface="Calibri"/>
                <a:ea typeface="Calibri"/>
                <a:cs typeface="Calibri"/>
              </a:rPr>
              <a:t>l-esponiment </a:t>
            </a:r>
            <a:r>
              <a:rPr lang="mt" sz="1200" b="0" i="0" strike="noStrike" cap="none" spc="0" baseline="0" dirty="0">
                <a:solidFill>
                  <a:srgbClr val="000000"/>
                </a:solidFill>
                <a:effectLst/>
                <a:latin typeface="Calibri"/>
                <a:ea typeface="Calibri"/>
                <a:cs typeface="Calibri"/>
              </a:rPr>
              <a:t>fis-sors</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89027"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KIF IL-MONITORAĠĠ TAT-TRAB JINTUŻA BIEX JITNAQQAS </a:t>
            </a:r>
            <a:r>
              <a:rPr lang="en-IN" sz="2800" b="1" i="0" strike="noStrike" cap="none" spc="0" baseline="0" dirty="0" smtClean="0">
                <a:solidFill>
                  <a:srgbClr val="F6A317"/>
                </a:solidFill>
                <a:effectLst/>
                <a:latin typeface="Helvetica"/>
                <a:ea typeface="Helvetica"/>
                <a:cs typeface="Helvetica"/>
              </a:rPr>
              <a:t/>
            </a:r>
            <a:br>
              <a:rPr lang="en-IN" sz="2800" b="1" i="0" strike="noStrike" cap="none" spc="0" baseline="0" dirty="0" smtClean="0">
                <a:solidFill>
                  <a:srgbClr val="F6A317"/>
                </a:solidFill>
                <a:effectLst/>
                <a:latin typeface="Helvetica"/>
                <a:ea typeface="Helvetica"/>
                <a:cs typeface="Helvetica"/>
              </a:rPr>
            </a:br>
            <a:r>
              <a:rPr lang="mt" sz="2800" b="1" i="0" strike="noStrike" cap="none" spc="0" baseline="0" dirty="0" smtClean="0">
                <a:solidFill>
                  <a:srgbClr val="F6A317"/>
                </a:solidFill>
                <a:effectLst/>
                <a:latin typeface="Helvetica"/>
                <a:ea typeface="Helvetica"/>
                <a:cs typeface="Helvetica"/>
              </a:rPr>
              <a:t>L-ESPONIMENT </a:t>
            </a:r>
            <a:r>
              <a:rPr lang="mt" sz="2800" b="1" i="0" strike="noStrike" cap="none" spc="0" baseline="0" dirty="0">
                <a:solidFill>
                  <a:srgbClr val="F6A317"/>
                </a:solidFill>
                <a:effectLst/>
                <a:latin typeface="Helvetica"/>
                <a:ea typeface="Helvetica"/>
                <a:cs typeface="Helvetica"/>
              </a:rPr>
              <a:t>GĦALL-RCS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L-industriji u l-kumpaniji li jaħdmu b’materjali li jkun fihom is-silika kristallina huma meħtieġa li jiċċekkjaw b’mod regolari l-livelli tal-esponiment għat-trab fuq il-post tax-xogħol. </a:t>
            </a:r>
          </a:p>
          <a:p>
            <a:pPr>
              <a:lnSpc>
                <a:spcPts val="2400"/>
              </a:lnSpc>
            </a:pPr>
            <a:r>
              <a:rPr lang="mt" sz="1800" b="0" i="0" strike="noStrike" cap="none" spc="0" baseline="0" dirty="0">
                <a:solidFill>
                  <a:srgbClr val="000000"/>
                </a:solidFill>
                <a:effectLst/>
                <a:latin typeface="Helvetica"/>
                <a:ea typeface="Helvetica"/>
                <a:cs typeface="Helvetica"/>
              </a:rPr>
              <a:t>Il-monitoraġġ tat-trab huwa proċess li jintuża sabiex tinġabar data dwar il-kwalità tal-arja u sabiex jiġi determinat l-ammont ta’ partikli tat-trab preżenti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fl-arja </a:t>
            </a:r>
            <a:r>
              <a:rPr lang="mt" sz="1800" b="0" i="0" strike="noStrike" cap="none" spc="0" baseline="0" dirty="0">
                <a:solidFill>
                  <a:srgbClr val="000000"/>
                </a:solidFill>
                <a:effectLst/>
                <a:latin typeface="Helvetica"/>
                <a:ea typeface="Helvetica"/>
                <a:cs typeface="Helvetica"/>
              </a:rPr>
              <a:t>ambjentali fuq il-post tax-xogħol.</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8248769"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IL-BENEFIĊĊJI TAL-MONITORAĠĠ TAT-TRAB</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Il-monitoraġġ tat-trab iħalli l-kumpaniji:</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Jassessjaw il-livell tar-riskju okkupazzjonali tal-impjegati u jassigurawhom.  </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Jiċċekkjaw li l-livelli tat-trab huma fi ħdan il-limiti okkupazzjonali nazzjonali tal-esponiment.</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Ikollhom ħarsa ġenerali u kompleta tal-livelli ta’ esponiment fuq is-siti tagħhom (ħaddiema esposti ħafna jew ftit).</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Jidentifikaw sitwazzjonijiet li jeħtieġu iktar investigazzjoni jew implimentazzjoni ta’ miżuri addizzjonali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kontroll sabiex jitnaqqas l-esponiment.</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Jimmonitorjaw ir-riżultati/l-effettività tal-miżuri tal-kontroll tat-trab li qed jiġu implimentati.</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Jiddokumentaw il-konformità tagħhom mar-rekwiżiti legali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MONITORAĠĠ</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219801"/>
            <a:ext cx="11065712" cy="3682369"/>
          </a:xfrm>
        </p:spPr>
        <p:txBody>
          <a:bodyPr anchor="t"/>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Hemm żewġ tiħi ta’ monitoraġġ tat-trab li jistgħu jintużaw flimkien jew individwalment:</a:t>
            </a:r>
          </a:p>
          <a:p>
            <a:pPr>
              <a:lnSpc>
                <a:spcPts val="2400"/>
              </a:lnSpc>
            </a:pPr>
            <a:r>
              <a:rPr lang="mt" sz="1800" b="1" i="0" strike="noStrike" cap="none" spc="0" baseline="0" dirty="0">
                <a:solidFill>
                  <a:srgbClr val="000000"/>
                </a:solidFill>
                <a:effectLst/>
                <a:latin typeface="Helvetica"/>
                <a:ea typeface="Helvetica"/>
                <a:cs typeface="Helvetica"/>
              </a:rPr>
              <a:t>Monitoraġġ personali</a:t>
            </a:r>
          </a:p>
          <a:p>
            <a:pPr marL="342900" indent="-342900">
              <a:lnSpc>
                <a:spcPts val="2400"/>
              </a:lnSpc>
              <a:spcAft>
                <a:spcPts val="1000"/>
              </a:spcAft>
              <a:buFont typeface="Arial"/>
              <a:buChar char="•"/>
            </a:pPr>
            <a:r>
              <a:rPr lang="mt" sz="1800" b="0" i="0" strike="noStrike" cap="none" spc="0" baseline="0" dirty="0">
                <a:solidFill>
                  <a:srgbClr val="000000"/>
                </a:solidFill>
                <a:effectLst/>
                <a:latin typeface="Helvetica"/>
                <a:ea typeface="Helvetica"/>
                <a:cs typeface="Helvetica"/>
              </a:rPr>
              <a:t>Dan il-metodu jeħtieġ li l-ħaddiema jilbsu tagħmir ta’ monitoraġġ (biex jieħdu kampjun tal-arja fiż-żona fejn jieħdu n-nifs il-ħaddiema) tipikament għat-tul ta’ perjodu ta’ ħidma normali.</a:t>
            </a:r>
          </a:p>
          <a:p>
            <a:pPr>
              <a:lnSpc>
                <a:spcPts val="2400"/>
              </a:lnSpc>
            </a:pPr>
            <a:r>
              <a:rPr lang="mt" sz="1800" b="1" i="0" strike="noStrike" cap="none" spc="0" baseline="0" dirty="0">
                <a:solidFill>
                  <a:srgbClr val="000000"/>
                </a:solidFill>
                <a:effectLst/>
                <a:latin typeface="Helvetica"/>
                <a:ea typeface="Helvetica"/>
                <a:cs typeface="Helvetica"/>
              </a:rPr>
              <a:t>Monitoraġġ statiku</a:t>
            </a:r>
          </a:p>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Dan il-metodu jintuża biex jiddetermina l-kwalità tal-emissjonijiet fl-arja fis-sors fi spazji fejn it-trab fl-arja qed ikun ta’ tħassib. Il-proċess kif jittieħdu l-kampjuni għandu jkopri s-sigħat ta’ ħidma normali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tal-impjegati</a:t>
            </a:r>
            <a:r>
              <a:rPr lang="mt" sz="1800" b="0" i="0" strike="noStrike" cap="none" spc="0" baseline="0" dirty="0">
                <a:solidFill>
                  <a:srgbClr val="000000"/>
                </a:solidFill>
                <a:effectLst/>
                <a:latin typeface="Helvetica"/>
                <a:ea typeface="Helvetica"/>
                <a:cs typeface="Helvetica"/>
              </a:rPr>
              <a:t>.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KIF IL-MONITORAĠĠ PERSONALI JISTA’ JKOLLU IMPATT FUQEK</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623556" cy="3201832"/>
          </a:xfrm>
        </p:spPr>
        <p:txBody>
          <a:bodyPr/>
          <a:lstStyle/>
          <a:p>
            <a:pPr>
              <a:lnSpc>
                <a:spcPts val="2400"/>
              </a:lnSpc>
              <a:spcBef>
                <a:spcPts val="800"/>
              </a:spcBef>
            </a:pPr>
            <a:r>
              <a:rPr lang="mt" sz="1800" b="0" i="0" strike="noStrike" cap="none" spc="0" baseline="0" dirty="0">
                <a:solidFill>
                  <a:srgbClr val="000000"/>
                </a:solidFill>
                <a:effectLst/>
                <a:latin typeface="Helvetica"/>
                <a:ea typeface="Helvetica"/>
                <a:cs typeface="Helvetica"/>
              </a:rPr>
              <a:t>Il-monitoraġġ tat-trab huwa r-responsabbiltà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tal-impjegatur</a:t>
            </a:r>
            <a:r>
              <a:rPr lang="mt" sz="1800" b="0" i="0" strike="noStrike" cap="none" spc="0" baseline="0" dirty="0">
                <a:solidFill>
                  <a:srgbClr val="000000"/>
                </a:solidFill>
                <a:effectLst/>
                <a:latin typeface="Helvetica"/>
                <a:ea typeface="Helvetica"/>
                <a:cs typeface="Helvetica"/>
              </a:rPr>
              <a:t>, iżda l-ħaddiema jistgħu li jkunu jinħtieġu li jieħdu sehem fil-proċess. F’dawn il-każijiet:</a:t>
            </a:r>
          </a:p>
          <a:p>
            <a:pPr marL="342900" indent="-34290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Ilbes it-tagħmir għal massimu li jkun possibbli waqt il-perjodu tal-ħidma tiegħek</a:t>
            </a:r>
          </a:p>
          <a:p>
            <a:pPr marL="342900" indent="-34290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Tbabasx it-tagħmir tal-monitoraġġ</a:t>
            </a:r>
          </a:p>
          <a:p>
            <a:pPr marL="342900" indent="-34290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Żomm nota tal-attivitajiet u tal-avvenimenti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fit-trab </a:t>
            </a:r>
            <a:r>
              <a:rPr lang="mt" sz="1800" b="0" i="0" strike="noStrike" cap="none" spc="0" baseline="0" dirty="0">
                <a:solidFill>
                  <a:srgbClr val="000000"/>
                </a:solidFill>
                <a:effectLst/>
                <a:latin typeface="Helvetica"/>
                <a:ea typeface="Helvetica"/>
                <a:cs typeface="Helvetica"/>
              </a:rPr>
              <a:t>waqt il-perjodu tax-xogħol tiegħek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eż. ħsarat, tixrid)</a:t>
            </a:r>
          </a:p>
          <a:p>
            <a:pPr marL="342900" indent="-342900">
              <a:lnSpc>
                <a:spcPts val="2400"/>
              </a:lnSpc>
              <a:spcBef>
                <a:spcPts val="800"/>
              </a:spcBef>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IR-RIŻULTATI TAL-MONITORAĠĠ TAT-TRAB</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721600"/>
            <a:ext cx="5579312" cy="3201832"/>
          </a:xfrm>
        </p:spPr>
        <p:txBody>
          <a:bodyPr anchor="t"/>
          <a:lstStyle/>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L-impjegati għandhom id-dritt li jsaqsu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għar-riżultati </a:t>
            </a:r>
            <a:r>
              <a:rPr lang="mt" sz="1800" b="0" i="0" strike="noStrike" cap="none" spc="0" baseline="0" dirty="0">
                <a:solidFill>
                  <a:srgbClr val="000000"/>
                </a:solidFill>
                <a:effectLst/>
                <a:latin typeface="Helvetica"/>
                <a:ea typeface="Helvetica"/>
                <a:cs typeface="Helvetica"/>
              </a:rPr>
              <a:t>tal-monitoraġġ tat-trab tagħhom.</a:t>
            </a:r>
          </a:p>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L-impjegaturi għandhom jipprovdu l-informazzjoni dwar ir-riżultati tal-monitoraġġ tat-trab waqt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is-sessjonijiet </a:t>
            </a:r>
            <a:r>
              <a:rPr lang="mt" sz="1800" b="0" i="0" strike="noStrike" cap="none" spc="0" baseline="0" dirty="0">
                <a:solidFill>
                  <a:srgbClr val="000000"/>
                </a:solidFill>
                <a:effectLst/>
                <a:latin typeface="Helvetica"/>
                <a:ea typeface="Helvetica"/>
                <a:cs typeface="Helvetica"/>
              </a:rPr>
              <a:t>ta’ taħriġ.</a:t>
            </a:r>
          </a:p>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Meta jkunu konxji tar-riskji mill-esponiment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għat-trab </a:t>
            </a:r>
            <a:r>
              <a:rPr lang="mt" sz="1800" b="0" i="0" strike="noStrike" cap="none" spc="0" baseline="0" dirty="0">
                <a:solidFill>
                  <a:srgbClr val="000000"/>
                </a:solidFill>
                <a:effectLst/>
                <a:latin typeface="Helvetica"/>
                <a:ea typeface="Helvetica"/>
                <a:cs typeface="Helvetica"/>
              </a:rPr>
              <a:t>ser jippermetti lill-ħaddiema li jieħdu miżuri effettivi biex jikkontrollaw.</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587981"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GĦALL-MONITORAĠĠ TAT-TRAB</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10991970" cy="3230407"/>
          </a:xfrm>
        </p:spPr>
        <p:txBody>
          <a:bodyPr/>
          <a:lstStyle/>
          <a:p>
            <a:pPr>
              <a:lnSpc>
                <a:spcPct val="100000"/>
              </a:lnSpc>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Tilbes it-tagħmir tal-monitoraġġ għal (idealment) it-tul kollu tal-ħin tax-xogħol tiegħek</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Iżżomm nota tal-attivitajiet u tal-inċidenti waqt il-perjodu tax-xogħol tiegħek (eż. tixrid u aċċidenti) </a:t>
            </a:r>
          </a:p>
          <a:p>
            <a:pPr marL="285750" indent="-285750">
              <a:lnSpc>
                <a:spcPct val="100000"/>
              </a:lnSpc>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Titlob għar-riżultati tal-monitoraġġ tat-trab</a:t>
            </a:r>
          </a:p>
          <a:p>
            <a:pPr>
              <a:lnSpc>
                <a:spcPct val="100000"/>
              </a:lnSpc>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Tbabas it-tagħmir tal-monitoraġġ tat-trab</a:t>
            </a:r>
          </a:p>
          <a:p>
            <a:pPr marL="285750" indent="-285750">
              <a:lnSpc>
                <a:spcPct val="100000"/>
              </a:lnSpc>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informazzjoni addizzjonali li tkun rilevanti għall-kuntest tax-xogħol tiegħek</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4" cy="3682369"/>
          </a:xfrm>
        </p:spPr>
        <p:txBody>
          <a:bodyPr anchor="t"/>
          <a:lstStyle/>
          <a:p>
            <a:pPr>
              <a:lnSpc>
                <a:spcPts val="2400"/>
              </a:lnSpc>
              <a:spcBef>
                <a:spcPts val="800"/>
              </a:spcBef>
            </a:pPr>
            <a:r>
              <a:rPr lang="mt" sz="1800" b="0" i="0" strike="noStrike" cap="none" spc="0" baseline="0" dirty="0">
                <a:solidFill>
                  <a:srgbClr val="000000"/>
                </a:solidFill>
                <a:effectLst/>
                <a:latin typeface="Helvetica"/>
                <a:ea typeface="Helvetica"/>
                <a:cs typeface="Helvetica"/>
              </a:rPr>
              <a:t>Il-monitoraġġ tat-trab mhuwiex ir-responsabbiltà tal-ħaddiem, iżda tagħrif dwar il-proċess tal-monitoraġġ tat-trab huwa importanti għal dawk kollha li jaħdmu bil-materjali li jkun fihom is-silika kristallina.</a:t>
            </a:r>
          </a:p>
          <a:p>
            <a:pPr marL="285750" indent="-285750">
              <a:lnSpc>
                <a:spcPts val="2400"/>
              </a:lnSpc>
              <a:spcBef>
                <a:spcPts val="800"/>
              </a:spcBef>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Il-monitoraġġ tat-trab huwa aspett importanti kif tipproteġi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s-saħħa </a:t>
            </a:r>
            <a:r>
              <a:rPr lang="mt" sz="1800" b="0" i="0" strike="noStrike" cap="none" spc="0" baseline="0" dirty="0">
                <a:solidFill>
                  <a:srgbClr val="000000"/>
                </a:solidFill>
                <a:effectLst/>
                <a:latin typeface="Helvetica"/>
                <a:ea typeface="Helvetica"/>
                <a:cs typeface="Helvetica"/>
              </a:rPr>
              <a:t>tal-ħaddiema.</a:t>
            </a:r>
          </a:p>
          <a:p>
            <a:pPr marL="285750" indent="-285750">
              <a:lnSpc>
                <a:spcPts val="2400"/>
              </a:lnSpc>
              <a:spcBef>
                <a:spcPts val="800"/>
              </a:spcBef>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Il-ħaddiema jistgħu jkunu meħtieġa li jieħdu sehem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fil-proċess </a:t>
            </a:r>
            <a:r>
              <a:rPr lang="mt" sz="1800" b="0" i="0" strike="noStrike" cap="none" spc="0" baseline="0" dirty="0">
                <a:solidFill>
                  <a:srgbClr val="000000"/>
                </a:solidFill>
                <a:effectLst/>
                <a:latin typeface="Helvetica"/>
                <a:ea typeface="Helvetica"/>
                <a:cs typeface="Helvetica"/>
              </a:rPr>
              <a:t>tal-monitoraġġ tat-trab.</a:t>
            </a:r>
          </a:p>
          <a:p>
            <a:pPr marL="285750" indent="-285750">
              <a:lnSpc>
                <a:spcPts val="2400"/>
              </a:lnSpc>
              <a:spcBef>
                <a:spcPts val="800"/>
              </a:spcBef>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Il-ħaddiema għandhom id-dritt li jitolbu u jaċċessaw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ir-riżultati </a:t>
            </a:r>
            <a:r>
              <a:rPr lang="mt" sz="1800" b="0" i="0" strike="noStrike" cap="none" spc="0" baseline="0" dirty="0">
                <a:solidFill>
                  <a:srgbClr val="000000"/>
                </a:solidFill>
                <a:effectLst/>
                <a:latin typeface="Helvetica"/>
                <a:ea typeface="Helvetica"/>
                <a:cs typeface="Helvetica"/>
              </a:rPr>
              <a:t>tal-monitoraġġ tat-trab li għandhom jiġu spjegati waqt is-sessjonijiet tat-taħriġ.</a:t>
            </a:r>
          </a:p>
          <a:p>
            <a:pPr marL="285750" indent="-285750">
              <a:lnSpc>
                <a:spcPts val="2400"/>
              </a:lnSpc>
              <a:spcBef>
                <a:spcPts val="800"/>
              </a:spcBef>
              <a:buClr>
                <a:srgbClr val="F1B600"/>
              </a:buClr>
              <a:buSzPct val="120000"/>
              <a:buFont typeface="Wingdings" pitchFamily="2" charset="2"/>
              <a:buChar char="q"/>
            </a:pPr>
            <a:endParaRPr lang="en-GB" sz="1800" dirty="0"/>
          </a:p>
          <a:p>
            <a:pPr>
              <a:lnSpc>
                <a:spcPts val="2400"/>
              </a:lnSpc>
              <a:spcBef>
                <a:spcPts val="800"/>
              </a:spcBef>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313841"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l-istampa </a:t>
            </a:r>
            <a:r>
              <a:rPr lang="mt" sz="1800" b="0" i="0" strike="noStrike" cap="none" spc="0" baseline="0" dirty="0">
                <a:solidFill>
                  <a:srgbClr val="000000"/>
                </a:solidFill>
                <a:effectLst/>
                <a:latin typeface="Helvetica"/>
                <a:ea typeface="Helvetica"/>
                <a:cs typeface="Helvetica"/>
              </a:rPr>
              <a:t>&gt;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077074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771782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għall-Monitoraġġ tat-Trab (Folja ta’ Ħidma 2.3.1)</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għall-Monitoraġġ tat-Trab f’Ħin Reali (Folja ta’ Ħidma 2.3.2)</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metadata/properties"/>
    <ds:schemaRef ds:uri="http://purl.org/dc/terms/"/>
    <ds:schemaRef ds:uri="6d9d7403-2d8c-4818-ae25-2c5629bc7330"/>
    <ds:schemaRef ds:uri="http://schemas.microsoft.com/office/2006/documentManagement/types"/>
    <ds:schemaRef ds:uri="d8ecf516-e360-4672-81b9-68723bedb71f"/>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76A1CCF4-6AB1-4B85-9969-67E173B94B95}"/>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37</TotalTime>
  <Words>648</Words>
  <Application>Microsoft Office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40</cp:revision>
  <dcterms:created xsi:type="dcterms:W3CDTF">2020-06-24T14:35:04Z</dcterms:created>
  <dcterms:modified xsi:type="dcterms:W3CDTF">2022-09-28T12:57:42Z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