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40"/>
    <p:restoredTop sz="88873"/>
  </p:normalViewPr>
  <p:slideViewPr>
    <p:cSldViewPr snapToGrid="0" snapToObjects="1">
      <p:cViewPr varScale="1">
        <p:scale>
          <a:sx n="64" d="100"/>
          <a:sy n="64" d="100"/>
        </p:scale>
        <p:origin x="552"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2B5F5DC1-1193-0C46-B250-A1ADEA3AB979}"/>
    <pc:docChg chg="modSld">
      <pc:chgData name="Samuel Davies" userId="4bb99b2c-4e56-4c10-ad8a-c1b2d904d94c" providerId="ADAL" clId="{2B5F5DC1-1193-0C46-B250-A1ADEA3AB979}" dt="2020-12-09T21:34:59.390" v="7" actId="20577"/>
      <pc:docMkLst>
        <pc:docMk/>
      </pc:docMkLst>
      <pc:sldChg chg="modSp mod">
        <pc:chgData name="Samuel Davies" userId="4bb99b2c-4e56-4c10-ad8a-c1b2d904d94c" providerId="ADAL" clId="{2B5F5DC1-1193-0C46-B250-A1ADEA3AB979}" dt="2020-12-09T20:38:53.869" v="2" actId="14100"/>
        <pc:sldMkLst>
          <pc:docMk/>
          <pc:sldMk cId="1534901246" sldId="268"/>
        </pc:sldMkLst>
        <pc:spChg chg="mod">
          <ac:chgData name="Samuel Davies" userId="4bb99b2c-4e56-4c10-ad8a-c1b2d904d94c" providerId="ADAL" clId="{2B5F5DC1-1193-0C46-B250-A1ADEA3AB979}" dt="2020-12-09T20:38:53.869" v="2" actId="14100"/>
          <ac:spMkLst>
            <pc:docMk/>
            <pc:sldMk cId="1534901246" sldId="268"/>
            <ac:spMk id="3" creationId="{D02FD246-F495-D545-93DD-1087536EA9F3}"/>
          </ac:spMkLst>
        </pc:spChg>
      </pc:sldChg>
      <pc:sldChg chg="modNotesTx">
        <pc:chgData name="Samuel Davies" userId="4bb99b2c-4e56-4c10-ad8a-c1b2d904d94c" providerId="ADAL" clId="{2B5F5DC1-1193-0C46-B250-A1ADEA3AB979}" dt="2020-12-09T20:37:59.740" v="0" actId="20577"/>
        <pc:sldMkLst>
          <pc:docMk/>
          <pc:sldMk cId="178900945" sldId="272"/>
        </pc:sldMkLst>
      </pc:sldChg>
      <pc:sldChg chg="modSp mod">
        <pc:chgData name="Samuel Davies" userId="4bb99b2c-4e56-4c10-ad8a-c1b2d904d94c" providerId="ADAL" clId="{2B5F5DC1-1193-0C46-B250-A1ADEA3AB979}" dt="2020-12-09T21:34:59.390" v="7" actId="20577"/>
        <pc:sldMkLst>
          <pc:docMk/>
          <pc:sldMk cId="3976641406" sldId="273"/>
        </pc:sldMkLst>
        <pc:spChg chg="mod">
          <ac:chgData name="Samuel Davies" userId="4bb99b2c-4e56-4c10-ad8a-c1b2d904d94c" providerId="ADAL" clId="{2B5F5DC1-1193-0C46-B250-A1ADEA3AB979}" dt="2020-12-09T21:34:59.390" v="7" actId="20577"/>
          <ac:spMkLst>
            <pc:docMk/>
            <pc:sldMk cId="3976641406"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Například při provádění vysokoenergetických procesů u minerálů obsahujících krystalický oxid uhličitý používejte přístroj, který obsahuje systém pro extrakci prachu / vodní systém. (Viz obrázek výše.)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50777" y="429114"/>
            <a:ext cx="396657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OSVĚDČNÝCH POSTUPECH PRO PRÁCI S MATERIÁLY OBSAHUJÍCÍMI KRYSTALICKÝ OXID KŘEMIČITÝ</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853096" cy="1592826"/>
          </a:xfrm>
        </p:spPr>
        <p:txBody>
          <a:bodyPr anchor="t"/>
          <a:lstStyle/>
          <a:p>
            <a:r>
              <a:rPr lang="cs" sz="3000" b="1" i="0" strike="noStrike" cap="none" spc="0" baseline="0" dirty="0">
                <a:solidFill>
                  <a:srgbClr val="FFFFFF"/>
                </a:solidFill>
                <a:effectLst/>
                <a:latin typeface="Helvetica"/>
                <a:ea typeface="Helvetica"/>
                <a:cs typeface="Helvetica"/>
              </a:rPr>
              <a:t>ŠKOLENÍ O OSVĚDČNÝCH POSTUPECH PRO PRÁCI S MATERIÁLY OBSAHUJÍCÍMI KRYSTALICKÝ OXID KŘEMIČITÝ</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765183"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endParaRPr lang="en-US" sz="1800" b="1" dirty="0"/>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Základní opatření k prevenci či minimalizaci expozice vůči škodlivému dýchatelnému krystalickému oxidu křemičitému (RCS)</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6" name="Picture Placeholder 8" descr="Construction worker">
            <a:extLst>
              <a:ext uri="{FF2B5EF4-FFF2-40B4-BE49-F238E27FC236}">
                <a16:creationId xmlns:a16="http://schemas.microsoft.com/office/drawing/2014/main" id="{60C82788-A470-143D-4B7F-D9781928988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a:prstGeom prst="rect">
            <a:avLst/>
          </a:prstGeo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Existuje pět hlavních technik omezování prašnosti, které se používají v souvislosti s RCS a jsou zahrnuty do osvědčených postupů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83903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96457"/>
            <a:ext cx="5968330"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mají zásadní význam při naší ochraně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ZASTAVTE PRACH HNED U ZDROJE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Ze všechno nejdříve bychom se měli snažit omezit potenciál pro vznik prachu.</a:t>
            </a:r>
          </a:p>
          <a:p>
            <a:pPr>
              <a:lnSpc>
                <a:spcPts val="2700"/>
              </a:lnSpc>
            </a:pPr>
            <a:r>
              <a:rPr lang="cs" sz="1800" b="0" i="0" strike="noStrike" cap="none" spc="0" baseline="0" dirty="0">
                <a:solidFill>
                  <a:srgbClr val="000000"/>
                </a:solidFill>
                <a:effectLst/>
                <a:latin typeface="Helvetica"/>
                <a:ea typeface="Helvetica"/>
                <a:cs typeface="Helvetica"/>
              </a:rPr>
              <a:t>Pokud jeho vzniku zamezit nelze, nejúčinněji jej zastavíme hned u zdroje.</a:t>
            </a:r>
          </a:p>
          <a:p>
            <a:pPr>
              <a:lnSpc>
                <a:spcPts val="2700"/>
              </a:lnSpc>
            </a:pPr>
            <a:r>
              <a:rPr lang="cs" sz="1800" b="0" i="0" strike="noStrike" cap="none" spc="0" baseline="0" dirty="0">
                <a:solidFill>
                  <a:srgbClr val="000000"/>
                </a:solidFill>
                <a:effectLst/>
                <a:latin typeface="Helvetica"/>
                <a:ea typeface="Helvetica"/>
                <a:cs typeface="Helvetica"/>
              </a:rPr>
              <a:t>Znamená to, že prach od pracovníka fyzicky oddělíme pomocí bariéry či uzavřeného prostoru, ventilačního systému (např. extrakce) či potlačování vodou.</a:t>
            </a:r>
          </a:p>
          <a:p>
            <a:pPr>
              <a:lnSpc>
                <a:spcPts val="27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4064579" cy="850900"/>
          </a:xfrm>
        </p:spPr>
        <p:txBody>
          <a:bodyPr/>
          <a:lstStyle/>
          <a:p>
            <a:r>
              <a:rPr lang="cs" sz="3000" b="1" i="0" strike="noStrike" cap="none" spc="0" baseline="0" dirty="0">
                <a:solidFill>
                  <a:srgbClr val="F6A317"/>
                </a:solidFill>
                <a:effectLst/>
                <a:latin typeface="Helvetica"/>
                <a:ea typeface="Helvetica"/>
                <a:cs typeface="Helvetica"/>
              </a:rPr>
              <a:t>ÚNIKY ŘEŠTE OKAMŽITĚ</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318758" cy="3682369"/>
          </a:xfrm>
        </p:spPr>
        <p:txBody>
          <a:bodyPr/>
          <a:lstStyle/>
          <a:p>
            <a:pPr>
              <a:lnSpc>
                <a:spcPts val="2700"/>
              </a:lnSpc>
              <a:spcAft>
                <a:spcPts val="1000"/>
              </a:spcAft>
            </a:pPr>
            <a:r>
              <a:rPr lang="cs" sz="1800" b="0" i="0" strike="noStrike" cap="none" spc="0" baseline="0" dirty="0">
                <a:solidFill>
                  <a:srgbClr val="000000"/>
                </a:solidFill>
                <a:effectLst/>
                <a:latin typeface="Helvetica"/>
                <a:ea typeface="Helvetica"/>
                <a:cs typeface="Helvetica"/>
              </a:rPr>
              <a:t>Okamžité řešení úniků prachu (a jejich příčin) omezí riziko, že se usazený prach zvíří.</a:t>
            </a:r>
          </a:p>
          <a:p>
            <a:pPr>
              <a:lnSpc>
                <a:spcPts val="2700"/>
              </a:lnSpc>
              <a:spcAft>
                <a:spcPts val="1000"/>
              </a:spcAft>
            </a:pPr>
            <a:r>
              <a:rPr lang="cs" sz="1800" b="0" i="0" strike="noStrike" cap="none" spc="0" baseline="0" dirty="0">
                <a:solidFill>
                  <a:srgbClr val="000000"/>
                </a:solidFill>
                <a:effectLst/>
                <a:latin typeface="Helvetica"/>
                <a:ea typeface="Helvetica"/>
                <a:cs typeface="Helvetica"/>
              </a:rPr>
              <a:t>Dýchatelné částečky prachu jsou pro holé oko neviditelné, pokud je neosvětlí silný zdroj světla. Mohou se vznášet ve vzduchu několik dní či týdnů.</a:t>
            </a:r>
          </a:p>
          <a:p>
            <a:pPr>
              <a:lnSpc>
                <a:spcPts val="27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428684" cy="850900"/>
          </a:xfrm>
        </p:spPr>
        <p:txBody>
          <a:bodyPr/>
          <a:lstStyle/>
          <a:p>
            <a:r>
              <a:rPr lang="cs" sz="3000" b="1" i="0" strike="noStrike" cap="none" spc="0" baseline="0" dirty="0">
                <a:solidFill>
                  <a:srgbClr val="F6A317"/>
                </a:solidFill>
                <a:effectLst/>
                <a:latin typeface="Helvetica"/>
                <a:ea typeface="Helvetica"/>
                <a:cs typeface="Helvetica"/>
              </a:rPr>
              <a:t>NOSTE OOP </a:t>
            </a:r>
          </a:p>
          <a:p>
            <a:r>
              <a:rPr lang="cs" sz="3000" b="1" i="0" strike="noStrike" cap="none" spc="0" baseline="0" dirty="0">
                <a:solidFill>
                  <a:srgbClr val="F6A317"/>
                </a:solidFill>
                <a:effectLst/>
                <a:latin typeface="Helvetica"/>
                <a:ea typeface="Helvetica"/>
                <a:cs typeface="Helvetica"/>
              </a:rPr>
              <a:t>(JE-LI TO NUTNÉ)</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700"/>
              </a:lnSpc>
              <a:spcAft>
                <a:spcPts val="1000"/>
              </a:spcAft>
            </a:pPr>
            <a:r>
              <a:rPr lang="cs" sz="1800" b="0" i="0" strike="noStrike" cap="none" spc="0" baseline="0" dirty="0">
                <a:solidFill>
                  <a:srgbClr val="000000"/>
                </a:solidFill>
                <a:effectLst/>
                <a:latin typeface="Helvetica"/>
                <a:ea typeface="Helvetica"/>
                <a:cs typeface="Helvetica"/>
              </a:rPr>
              <a:t>Pokud ostatní opatření (viz pět hlavních nástrojů k omezování prašnosti) nestačí k zamezení expozice, používejte OOP.</a:t>
            </a:r>
          </a:p>
          <a:p>
            <a:pPr>
              <a:lnSpc>
                <a:spcPts val="2700"/>
              </a:lnSpc>
              <a:spcAft>
                <a:spcPts val="1000"/>
              </a:spcAft>
            </a:pPr>
            <a:r>
              <a:rPr lang="cs" sz="1800" b="0" i="0" strike="noStrike" cap="none" spc="0" baseline="0" dirty="0">
                <a:solidFill>
                  <a:srgbClr val="000000"/>
                </a:solidFill>
                <a:effectLst/>
                <a:latin typeface="Helvetica"/>
                <a:ea typeface="Helvetica"/>
                <a:cs typeface="Helvetica"/>
              </a:rPr>
              <a:t>OOP v žádném případě nenahrazují jiná opatření proti prachu. Jednotlivé pracovníky dočasně chrání roušky, ale obecná kvalita vzduchu může být kvůli prachu i tak zhoršena.</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92395" cy="850900"/>
          </a:xfrm>
        </p:spPr>
        <p:txBody>
          <a:bodyPr/>
          <a:lstStyle/>
          <a:p>
            <a:r>
              <a:rPr lang="cs" sz="3000" b="1" i="0" strike="noStrike" cap="none" spc="0" baseline="0" dirty="0">
                <a:solidFill>
                  <a:srgbClr val="F6A317"/>
                </a:solidFill>
                <a:effectLst/>
                <a:latin typeface="Helvetica"/>
                <a:ea typeface="Helvetica"/>
                <a:cs typeface="Helvetica"/>
              </a:rPr>
              <a:t>ZÁKLADNÍ OSVĚDČENÉ POSTUPY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08289"/>
            <a:ext cx="10955577" cy="2890219"/>
          </a:xfrm>
        </p:spPr>
        <p:txBody>
          <a:bodyPr/>
          <a:lstStyle/>
          <a:p>
            <a:pPr>
              <a:lnSpc>
                <a:spcPts val="2700"/>
              </a:lnSpc>
            </a:pPr>
            <a:r>
              <a:rPr lang="cs" sz="1800" b="1" i="0" strike="noStrike" cap="none" spc="0" baseline="0" dirty="0">
                <a:solidFill>
                  <a:srgbClr val="000000"/>
                </a:solidFill>
                <a:effectLst/>
                <a:latin typeface="Helvetica"/>
                <a:ea typeface="Helvetica"/>
                <a:cs typeface="Helvetica"/>
              </a:rPr>
              <a:t>CO DĚLAT</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Omezte přístup na prašná pracoviště/místa jen na zaměstnance a oprávněné osoby</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Omezujte prach ve vzduchu ventilačními systémy či jej potlačujte vodou. </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Je-li to možné, vykonávejte úkony venku.</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Používejte vakuum nebo metody mokrého čištění.</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Plánujte předem a zajistěte, aby byla pracoviště bezpečná a zařízení funkční</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Oznamte závady a mějte plán, jak je rychle a bezpečně řešit</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Při provádění úkonu celou dobu noste OOP. Ujistěte se, že rouška sedí.</a:t>
            </a:r>
          </a:p>
          <a:p>
            <a:pPr>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257484" cy="850900"/>
          </a:xfrm>
        </p:spPr>
        <p:txBody>
          <a:bodyPr/>
          <a:lstStyle/>
          <a:p>
            <a:r>
              <a:rPr lang="cs" sz="3000" b="1" i="0" strike="noStrike" cap="none" spc="0" baseline="0" dirty="0">
                <a:solidFill>
                  <a:srgbClr val="F6A317"/>
                </a:solidFill>
                <a:effectLst/>
                <a:latin typeface="Helvetica"/>
                <a:ea typeface="Helvetica"/>
                <a:cs typeface="Helvetica"/>
              </a:rPr>
              <a:t>ZÁKLADNÍ OSVĚDČENÉ POSTUPY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700"/>
              </a:lnSpc>
            </a:pPr>
            <a:r>
              <a:rPr lang="cs" sz="1800" b="1" i="0" strike="noStrike" cap="none" spc="0" baseline="0" dirty="0">
                <a:solidFill>
                  <a:srgbClr val="000000"/>
                </a:solidFill>
                <a:effectLst/>
                <a:latin typeface="Helvetica"/>
                <a:ea typeface="Helvetica"/>
                <a:cs typeface="Helvetica"/>
              </a:rPr>
              <a:t>CO NEDĚLAT</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Nepoužívejte suchý smeták, nýbrž vysavač či mokré čištění</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Nepoužívejte k odstranění prachu stlačený vzduch</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Neberte si špinavé pracovní oblečení či OOP domů</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Nepoužívejte poškozené OOP</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Nekuřte a nejezte v provozních oblastech pracoviště</a:t>
            </a:r>
          </a:p>
          <a:p>
            <a:pPr marL="285750" indent="-285750">
              <a:buSzPct val="85000"/>
              <a:buFont typeface=".Apple Color Emoji UI"/>
              <a:buChar char="❌"/>
            </a:pPr>
            <a:endParaRPr lang="en-US" sz="1800" dirty="0"/>
          </a:p>
          <a:p>
            <a:pPr marL="285750" indent="-285750">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Když pracujete s materiály obsahujícími krystalický oxid křemičitý, mějte na paměti: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Vždy se snažte zastavit prach hned u zdroje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Čisté pracovní prostředí je bezpečné</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Omezení přístupu do prašných oblastí je jistou cestou, jak zamezit expozici.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Nekuřte – kouření znásobuje nepříznivé dopady RCS na zdraví</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cs" sz="3000" b="1" i="0" strike="noStrike" cap="none" spc="0" baseline="0" dirty="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38805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čištění ploch a instalací (list 2.1.1a)</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správnou hygienu (list 2.1.10)</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3.xml><?xml version="1.0" encoding="utf-8"?>
<ds:datastoreItem xmlns:ds="http://schemas.openxmlformats.org/officeDocument/2006/customXml" ds:itemID="{D9C7FCF1-827D-429A-BD41-1DF8B2207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107</TotalTime>
  <Words>916</Words>
  <Application>Microsoft Office PowerPoint</Application>
  <PresentationFormat>Widescreen</PresentationFormat>
  <Paragraphs>90</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44</cp:revision>
  <dcterms:created xsi:type="dcterms:W3CDTF">2020-06-24T14:35:04Z</dcterms:created>
  <dcterms:modified xsi:type="dcterms:W3CDTF">2022-09-12T12:50:25Z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