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0"/>
    <p:restoredTop sz="88873"/>
  </p:normalViewPr>
  <p:slideViewPr>
    <p:cSldViewPr snapToGrid="0" snapToObjects="1">
      <p:cViewPr varScale="1">
        <p:scale>
          <a:sx n="102" d="100"/>
          <a:sy n="102" d="100"/>
        </p:scale>
        <p:origin x="348" y="11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Por ejemplo, cuando llevamos a cabo procesos de alta energía en minerales que contienen sílice cristalina, usar un dispositivo que contenga un sistema de extracción de polvo o con agua. (Ver imagen de arriba.)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242663" y="429114"/>
            <a:ext cx="357468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TRABAJAR CON MATERIALS QUE CONTENGAN SÍLICE CRISTALINA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TRABAJAR CON </a:t>
            </a:r>
            <a:r>
              <a:rPr lang="es" sz="3000" b="1" i="0" strike="noStrike" cap="none" spc="0" baseline="0" dirty="0" smtClean="0">
                <a:solidFill>
                  <a:srgbClr val="FFFFFF"/>
                </a:solidFill>
                <a:effectLst/>
                <a:latin typeface="Helvetica"/>
                <a:ea typeface="Helvetica"/>
                <a:cs typeface="Helvetica"/>
              </a:rPr>
              <a:t>MATERIALES </a:t>
            </a:r>
            <a:r>
              <a:rPr lang="es" sz="3000" b="1" i="0" strike="noStrike" cap="none" spc="0" baseline="0" dirty="0">
                <a:solidFill>
                  <a:srgbClr val="FFFFFF"/>
                </a:solidFill>
                <a:effectLst/>
                <a:latin typeface="Helvetica"/>
                <a:ea typeface="Helvetica"/>
                <a:cs typeface="Helvetica"/>
              </a:rPr>
              <a:t>QUE CONTENGAN SÍLICE CRISTALINA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Medidas de control básicas para prevenir o minimizar la exposición al polvo dañino de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ct val="100000"/>
              </a:lnSpc>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45E91E4C-DEF6-8ABD-74DD-E20843F3A8F7}"/>
              </a:ext>
            </a:extLst>
          </p:cNvPr>
          <p:cNvPicPr>
            <a:picLocks noGrp="1" noChangeAspect="1"/>
          </p:cNvPicPr>
          <p:nvPr>
            <p:ph type="pic" sz="quarter" idx="12"/>
          </p:nvPr>
        </p:nvPicPr>
        <p:blipFill>
          <a:blip r:embed="rId3">
            <a:extLst>
              <a:ext uri="{96DAC541-7B7A-43D3-8B79-37D633B846F1}">
                <asvg:svgBlip xmlns:asvg="http://schemas.microsoft.com/office/drawing/2016/SVG/main" xmlns=""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Existen cinco técnicas principales de control del polvo que se usan para manejar la SCR y que forman parte de las Buenas Prácticas de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249692" cy="1031051"/>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smtClean="0">
                <a:solidFill>
                  <a:srgbClr val="000000"/>
                </a:solidFill>
                <a:latin typeface="Calibri"/>
                <a:ea typeface="Calibri"/>
                <a:cs typeface="Calibri"/>
              </a:rPr>
              <a:t>la SCR</a:t>
            </a:r>
            <a:r>
              <a:rPr lang="es" sz="1200" b="0" i="0" strike="noStrike" cap="none" spc="0" baseline="0" dirty="0" smtClean="0">
                <a:solidFill>
                  <a:srgbClr val="000000"/>
                </a:solidFill>
                <a:effectLst/>
                <a:latin typeface="Calibri"/>
                <a:ea typeface="Calibri"/>
                <a:cs typeface="Calibri"/>
              </a:rPr>
              <a:t>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548990" cy="850900"/>
          </a:xfrm>
        </p:spPr>
        <p:txBody>
          <a:bodyPr/>
          <a:lstStyle/>
          <a:p>
            <a:r>
              <a:rPr lang="es" sz="3000" b="1" i="0" strike="noStrike" cap="none" spc="0" baseline="0" dirty="0">
                <a:solidFill>
                  <a:srgbClr val="F6A317"/>
                </a:solidFill>
                <a:effectLst/>
                <a:latin typeface="Helvetica"/>
                <a:ea typeface="Helvetica"/>
                <a:cs typeface="Helvetica"/>
              </a:rPr>
              <a:t>LOS RIESGOS DE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Las buenas prácticas son fundamentales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PREVENIR EL POLVO EN EL ORIGEN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ct val="100000"/>
              </a:lnSpc>
            </a:pPr>
            <a:r>
              <a:rPr lang="es" sz="1800" b="0" i="0" strike="noStrike" cap="none" spc="0" baseline="0" dirty="0">
                <a:solidFill>
                  <a:srgbClr val="000000"/>
                </a:solidFill>
                <a:effectLst/>
                <a:latin typeface="Helvetica"/>
                <a:ea typeface="Helvetica"/>
                <a:cs typeface="Helvetica"/>
              </a:rPr>
              <a:t>Antes que nada, deberíamos intentar reducir el posible polvo que se genere.</a:t>
            </a:r>
          </a:p>
          <a:p>
            <a:pPr>
              <a:lnSpc>
                <a:spcPct val="100000"/>
              </a:lnSpc>
            </a:pPr>
            <a:r>
              <a:rPr lang="es" sz="1800" b="0" i="0" strike="noStrike" cap="none" spc="0" baseline="0" dirty="0">
                <a:solidFill>
                  <a:srgbClr val="000000"/>
                </a:solidFill>
                <a:effectLst/>
                <a:latin typeface="Helvetica"/>
                <a:ea typeface="Helvetica"/>
                <a:cs typeface="Helvetica"/>
              </a:rPr>
              <a:t>Si no podemos evitar la generación de polvo, entonces la forma más efectiva de controlar el polvo es en el origen.</a:t>
            </a:r>
          </a:p>
          <a:p>
            <a:pPr>
              <a:lnSpc>
                <a:spcPct val="100000"/>
              </a:lnSpc>
            </a:pPr>
            <a:r>
              <a:rPr lang="es" sz="1800" b="0" i="0" strike="noStrike" cap="none" spc="0" baseline="0" dirty="0">
                <a:solidFill>
                  <a:srgbClr val="000000"/>
                </a:solidFill>
                <a:effectLst/>
                <a:latin typeface="Helvetica"/>
                <a:ea typeface="Helvetica"/>
                <a:cs typeface="Helvetica"/>
              </a:rPr>
              <a:t>Esto implica contener o separar el polvo del trabajador mediante una barrera o cierre, sistema de ventilación (por ejemplo, por extracción) y/o un sistema de supresión de agua.</a:t>
            </a:r>
          </a:p>
          <a:p>
            <a:pPr>
              <a:lnSpc>
                <a:spcPct val="1000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923359"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RESOLVER INMEDIATAMENTE LOS DERRAMES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224462"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Resolver los derrames de polvo (y sus causas) inmediatamente reducirá la posibilidad de que el polvo asentado se disperse en el aire.</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Las partículas respirables de polvo son invisibles a simple vista, a no ser que una potente fuente de luz las ilumine. El polvo puede quedar disperso en el aire durante días o semanas.</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es" sz="3000" b="1" i="0" strike="noStrike" cap="none" spc="0" baseline="0" dirty="0">
                <a:solidFill>
                  <a:srgbClr val="F6A317"/>
                </a:solidFill>
                <a:effectLst/>
                <a:latin typeface="Helvetica"/>
                <a:ea typeface="Helvetica"/>
                <a:cs typeface="Helvetica"/>
              </a:rPr>
              <a:t>LLEVAR EPI </a:t>
            </a:r>
          </a:p>
          <a:p>
            <a:pPr>
              <a:lnSpc>
                <a:spcPct val="100000"/>
              </a:lnSpc>
              <a:spcBef>
                <a:spcPts val="0"/>
              </a:spcBef>
            </a:pPr>
            <a:r>
              <a:rPr lang="es" sz="3000" b="1" i="0" strike="noStrike" cap="none" spc="0" baseline="0" dirty="0">
                <a:solidFill>
                  <a:srgbClr val="F6A317"/>
                </a:solidFill>
                <a:effectLst/>
                <a:latin typeface="Helvetica"/>
                <a:ea typeface="Helvetica"/>
                <a:cs typeface="Helvetica"/>
              </a:rPr>
              <a:t>(SI ES NECESARIO)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Si todas las medidas de control de polvo (ver las cinco principales técnicas de control) son insuficientes para prevenir la exposición al polvo, lleve EPI.</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Los EPI no sustituyen de ninguna manera las demás medidas de control de polvo. Las mascarillas contra el polvo protegen temporalmente a los trabajadores, pero la calidad general del aire puede seguir estando comprometida debido al polvo.</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PARA UNAS BUENAS PRÁCTICAS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58190"/>
            <a:ext cx="10955577" cy="2740318"/>
          </a:xfrm>
        </p:spPr>
        <p:txBody>
          <a:bodyPr/>
          <a:lstStyle/>
          <a:p>
            <a:pPr>
              <a:lnSpc>
                <a:spcPts val="2100"/>
              </a:lnSpc>
              <a:spcBef>
                <a:spcPts val="800"/>
              </a:spcBef>
            </a:pPr>
            <a:r>
              <a:rPr lang="es" b="1" i="0" strike="noStrike" cap="none" spc="0" baseline="0" dirty="0">
                <a:solidFill>
                  <a:srgbClr val="000000"/>
                </a:solidFill>
                <a:effectLst/>
                <a:latin typeface="Helvetica"/>
                <a:ea typeface="Helvetica"/>
                <a:cs typeface="Helvetica"/>
              </a:rPr>
              <a:t>QUÉ HACER</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Restringir el acceso a los sitios de trabajo/zonas expuestas al polvo solamente a los empleados y el personal autorizado.</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Usar sistemas de ventilación o supresión de agua para reducir el polvo aerotransportado. </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Si es posible, realizar la tarea al aire libre.</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Usar métodos de limpieza por aspiración o húmeda.</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Planear con antelación para asegurar que los espacios de trabajo son seguros y los equipos funcionan correctamente.</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Informar de los fallos y tener un plan para afrontarlos de forma rápida y segura.</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Llevar EPI mientras dure la tarea. Asegurarse de que las mascarillas quedan bien ajustadas a la cara.</a:t>
            </a:r>
          </a:p>
          <a:p>
            <a:pPr>
              <a:lnSpc>
                <a:spcPts val="2100"/>
              </a:lnSpc>
              <a:spcBef>
                <a:spcPts val="800"/>
              </a:spcBef>
              <a:buSzPct val="85000"/>
            </a:pPr>
            <a:endParaRPr lang="en-US"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161236"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PARA UNAS BUENAS PRÁCTICAS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100"/>
              </a:lnSpc>
            </a:pPr>
            <a:r>
              <a:rPr lang="es" b="1" i="0" strike="noStrike" cap="none" spc="0" baseline="0" dirty="0">
                <a:solidFill>
                  <a:srgbClr val="000000"/>
                </a:solidFill>
                <a:effectLst/>
                <a:latin typeface="Helvetica"/>
                <a:ea typeface="Helvetica"/>
                <a:cs typeface="Helvetica"/>
              </a:rPr>
              <a:t>QUÉ NO HACER</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un cepillo seco. Use métodos de limpieza por aspiración o en húmedo.</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aire comprimida para limpiar el polvo.</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Llevarse la ropa sucia o los EPI a casa.</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EPI dañados.</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Fumar o comer en las áreas de procesado de su lugar de trabajo.</a:t>
            </a:r>
          </a:p>
          <a:p>
            <a:pPr marL="285750" indent="-285750">
              <a:lnSpc>
                <a:spcPts val="2100"/>
              </a:lnSpc>
              <a:buSzPct val="85000"/>
              <a:buFont typeface=".Apple Color Emoji UI"/>
              <a:buChar char="❌"/>
            </a:pPr>
            <a:endParaRPr lang="en-US" dirty="0"/>
          </a:p>
          <a:p>
            <a:pPr marL="285750" indent="-285750">
              <a:lnSpc>
                <a:spcPts val="2100"/>
              </a:lnSpc>
              <a:buSzPct val="85000"/>
              <a:buFont typeface=".Apple Color Emoji UI"/>
              <a:buChar char="✅"/>
            </a:pPr>
            <a:endParaRPr lang="en-US"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dirty="0">
                <a:solidFill>
                  <a:srgbClr val="000000"/>
                </a:solidFill>
                <a:latin typeface="Helvetica"/>
                <a:ea typeface="Helvetica"/>
                <a:cs typeface="Helvetica"/>
              </a:rPr>
              <a:t>C</a:t>
            </a:r>
            <a:r>
              <a:rPr lang="es" sz="1800" b="0" i="0" strike="noStrike" cap="none" spc="0" baseline="0" dirty="0" smtClean="0">
                <a:solidFill>
                  <a:srgbClr val="000000"/>
                </a:solidFill>
                <a:effectLst/>
                <a:latin typeface="Helvetica"/>
                <a:ea typeface="Helvetica"/>
                <a:cs typeface="Helvetica"/>
              </a:rPr>
              <a:t>ambiar </a:t>
            </a:r>
            <a:r>
              <a:rPr lang="es" sz="1800" b="0" i="0" strike="noStrike" cap="none" spc="0" baseline="0" dirty="0">
                <a:solidFill>
                  <a:srgbClr val="000000"/>
                </a:solidFill>
                <a:effectLst/>
                <a:latin typeface="Helvetica"/>
                <a:ea typeface="Helvetica"/>
                <a:cs typeface="Helvetica"/>
              </a:rPr>
              <a:t>imagen &gt; </a:t>
            </a:r>
            <a:r>
              <a:rPr lang="es" sz="1800" dirty="0" smtClean="0">
                <a:solidFill>
                  <a:srgbClr val="000000"/>
                </a:solidFill>
                <a:latin typeface="Helvetica"/>
                <a:ea typeface="Helvetica"/>
                <a:cs typeface="Helvetica"/>
              </a:rPr>
              <a:t>Desde </a:t>
            </a:r>
            <a:r>
              <a:rPr lang="es" sz="1800" b="0" i="0" strike="noStrike" cap="none" spc="0" baseline="0" dirty="0" smtClean="0">
                <a:solidFill>
                  <a:srgbClr val="000000"/>
                </a:solidFill>
                <a:effectLst/>
                <a:latin typeface="Helvetica"/>
                <a:ea typeface="Helvetica"/>
                <a:cs typeface="Helvetica"/>
              </a:rPr>
              <a:t>el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Cuando trabaje con minerales que contengan sílice cristalina,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Procure siempre frenar el polvo en el origen.</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Un entorno de trabajo limpio es un entorno seguro.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smtClean="0">
                <a:solidFill>
                  <a:srgbClr val="000000"/>
                </a:solidFill>
                <a:effectLst/>
                <a:latin typeface="Helvetica"/>
                <a:ea typeface="Helvetica"/>
                <a:cs typeface="Helvetica"/>
              </a:rPr>
              <a:t>Restringir </a:t>
            </a:r>
            <a:r>
              <a:rPr lang="es" sz="1800" b="0" i="0" strike="noStrike" cap="none" spc="0" baseline="0" dirty="0">
                <a:solidFill>
                  <a:srgbClr val="000000"/>
                </a:solidFill>
                <a:effectLst/>
                <a:latin typeface="Helvetica"/>
                <a:ea typeface="Helvetica"/>
                <a:cs typeface="Helvetica"/>
              </a:rPr>
              <a:t>el acceso a las áreas expuestas al polvo es una forma segura de prevenir la exposición.</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smtClean="0">
                <a:solidFill>
                  <a:srgbClr val="000000"/>
                </a:solidFill>
                <a:effectLst/>
                <a:latin typeface="Helvetica"/>
                <a:ea typeface="Helvetica"/>
                <a:cs typeface="Helvetica"/>
              </a:rPr>
              <a:t>Evite </a:t>
            </a:r>
            <a:r>
              <a:rPr lang="es" sz="1800" b="0" i="0" strike="noStrike" cap="none" spc="0" baseline="0" dirty="0">
                <a:solidFill>
                  <a:srgbClr val="000000"/>
                </a:solidFill>
                <a:effectLst/>
                <a:latin typeface="Helvetica"/>
                <a:ea typeface="Helvetica"/>
                <a:cs typeface="Helvetica"/>
              </a:rPr>
              <a:t>fumar. Fumar incrementa los efectos negativos para la salud de la SCR.</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61235"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la Limpieza de superficies e instalaciones (Hoja de tareas 2.1.1a).</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una Buena higiene (Hoja de tareas 2.1.10).</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BF62B7C3-439F-470B-B24A-E157ABC68CAD}"/>
</file>

<file path=docProps/app.xml><?xml version="1.0" encoding="utf-8"?>
<Properties xmlns="http://schemas.openxmlformats.org/officeDocument/2006/extended-properties" xmlns:vt="http://schemas.openxmlformats.org/officeDocument/2006/docPropsVTypes">
  <Template>Office Theme</Template>
  <TotalTime>110</TotalTime>
  <Words>1206</Words>
  <Application>Microsoft Office PowerPoint</Application>
  <PresentationFormat>Panorámica</PresentationFormat>
  <Paragraphs>89</Paragraphs>
  <Slides>14</Slides>
  <Notes>14</Notes>
  <HiddenSlides>1</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Usuario de Windows</cp:lastModifiedBy>
  <cp:revision>57</cp:revision>
  <dcterms:created xsi:type="dcterms:W3CDTF">2020-06-24T14:35:04Z</dcterms:created>
  <dcterms:modified xsi:type="dcterms:W3CDTF">2022-09-19T14:48:57Z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