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F5DC1-1193-0C46-B250-A1ADEA3AB979}" v="1" dt="2020-12-09T20:37:57.938"/>
    <p1510:client id="{FBDC6C4E-A8D2-4D2A-91E3-A6B84CF8E6C3}" v="6" dt="2022-09-21T17:06:54.3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88873"/>
  </p:normalViewPr>
  <p:slideViewPr>
    <p:cSldViewPr snapToGrid="0" snapToObjects="1">
      <p:cViewPr varScale="1">
        <p:scale>
          <a:sx n="65" d="100"/>
          <a:sy n="65" d="100"/>
        </p:scale>
        <p:origin x="924" y="7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2B5F5DC1-1193-0C46-B250-A1ADEA3AB979}"/>
    <pc:docChg chg="modSld">
      <pc:chgData name="Samuel Davies" userId="4bb99b2c-4e56-4c10-ad8a-c1b2d904d94c" providerId="ADAL" clId="{2B5F5DC1-1193-0C46-B250-A1ADEA3AB979}" dt="2020-12-09T21:34:59.390" v="7" actId="20577"/>
      <pc:docMkLst>
        <pc:docMk/>
      </pc:docMkLst>
      <pc:sldChg chg="modSp mod">
        <pc:chgData name="Samuel Davies" userId="4bb99b2c-4e56-4c10-ad8a-c1b2d904d94c" providerId="ADAL" clId="{2B5F5DC1-1193-0C46-B250-A1ADEA3AB979}" dt="2020-12-09T20:38:53.869" v="2" actId="14100"/>
        <pc:sldMkLst>
          <pc:docMk/>
          <pc:sldMk cId="1534901246" sldId="268"/>
        </pc:sldMkLst>
        <pc:spChg chg="mod">
          <ac:chgData name="Samuel Davies" userId="4bb99b2c-4e56-4c10-ad8a-c1b2d904d94c" providerId="ADAL" clId="{2B5F5DC1-1193-0C46-B250-A1ADEA3AB979}" dt="2020-12-09T20:38:53.869" v="2" actId="14100"/>
          <ac:spMkLst>
            <pc:docMk/>
            <pc:sldMk cId="1534901246" sldId="268"/>
            <ac:spMk id="3" creationId="{D02FD246-F495-D545-93DD-1087536EA9F3}"/>
          </ac:spMkLst>
        </pc:spChg>
      </pc:sldChg>
      <pc:sldChg chg="modNotesTx">
        <pc:chgData name="Samuel Davies" userId="4bb99b2c-4e56-4c10-ad8a-c1b2d904d94c" providerId="ADAL" clId="{2B5F5DC1-1193-0C46-B250-A1ADEA3AB979}" dt="2020-12-09T20:37:59.740" v="0" actId="20577"/>
        <pc:sldMkLst>
          <pc:docMk/>
          <pc:sldMk cId="178900945" sldId="272"/>
        </pc:sldMkLst>
      </pc:sldChg>
      <pc:sldChg chg="modSp mod">
        <pc:chgData name="Samuel Davies" userId="4bb99b2c-4e56-4c10-ad8a-c1b2d904d94c" providerId="ADAL" clId="{2B5F5DC1-1193-0C46-B250-A1ADEA3AB979}" dt="2020-12-09T21:34:59.390" v="7" actId="20577"/>
        <pc:sldMkLst>
          <pc:docMk/>
          <pc:sldMk cId="3976641406" sldId="273"/>
        </pc:sldMkLst>
        <pc:spChg chg="mod">
          <ac:chgData name="Samuel Davies" userId="4bb99b2c-4e56-4c10-ad8a-c1b2d904d94c" providerId="ADAL" clId="{2B5F5DC1-1193-0C46-B250-A1ADEA3AB979}" dt="2020-12-09T21:34:59.390" v="7" actId="20577"/>
          <ac:spMkLst>
            <pc:docMk/>
            <pc:sldMk cId="3976641406" sldId="273"/>
            <ac:spMk id="3" creationId="{778F63C9-1C70-4F4D-9234-7DEE4FC33B21}"/>
          </ac:spMkLst>
        </pc:spChg>
      </pc:sldChg>
    </pc:docChg>
  </pc:docChgLst>
  <pc:docChgLst>
    <pc:chgData name="Vendégfelhasználó" providerId="Windows Live" clId="Web-{FBDC6C4E-A8D2-4D2A-91E3-A6B84CF8E6C3}"/>
    <pc:docChg chg="modSld">
      <pc:chgData name="Vendégfelhasználó" userId="" providerId="Windows Live" clId="Web-{FBDC6C4E-A8D2-4D2A-91E3-A6B84CF8E6C3}" dt="2022-09-21T17:06:54.307" v="4" actId="20577"/>
      <pc:docMkLst>
        <pc:docMk/>
      </pc:docMkLst>
      <pc:sldChg chg="modSp">
        <pc:chgData name="Vendégfelhasználó" userId="" providerId="Windows Live" clId="Web-{FBDC6C4E-A8D2-4D2A-91E3-A6B84CF8E6C3}" dt="2022-09-21T17:06:54.307" v="4" actId="20577"/>
        <pc:sldMkLst>
          <pc:docMk/>
          <pc:sldMk cId="3382270117" sldId="260"/>
        </pc:sldMkLst>
        <pc:spChg chg="mod">
          <ac:chgData name="Vendégfelhasználó" userId="" providerId="Windows Live" clId="Web-{FBDC6C4E-A8D2-4D2A-91E3-A6B84CF8E6C3}" dt="2022-09-21T17:06:54.307" v="4" actId="20577"/>
          <ac:spMkLst>
            <pc:docMk/>
            <pc:sldMk cId="3382270117" sldId="260"/>
            <ac:spMk id="3" creationId="{C91D7B63-B11D-0749-BF2A-A9891251A1CB}"/>
          </ac:spMkLst>
        </pc:spChg>
      </pc:sldChg>
      <pc:sldChg chg="modSp">
        <pc:chgData name="Vendégfelhasználó" userId="" providerId="Windows Live" clId="Web-{FBDC6C4E-A8D2-4D2A-91E3-A6B84CF8E6C3}" dt="2022-09-21T17:03:28.244" v="2" actId="20577"/>
        <pc:sldMkLst>
          <pc:docMk/>
          <pc:sldMk cId="1277173191" sldId="281"/>
        </pc:sldMkLst>
        <pc:spChg chg="mod">
          <ac:chgData name="Vendégfelhasználó" userId="" providerId="Windows Live" clId="Web-{FBDC6C4E-A8D2-4D2A-91E3-A6B84CF8E6C3}" dt="2022-09-21T17:03:28.244" v="2" actId="20577"/>
          <ac:spMkLst>
            <pc:docMk/>
            <pc:sldMk cId="1277173191" sldId="281"/>
            <ac:spMk id="3" creationId="{2A7895A4-A370-4F49-96A1-B01D9EBAEF6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u" sz="1800" b="0" i="0" strike="noStrike" cap="none" spc="0" baseline="0">
                <a:solidFill>
                  <a:srgbClr val="000000"/>
                </a:solidFill>
                <a:effectLst/>
                <a:latin typeface="Calibri"/>
                <a:ea typeface="Calibri"/>
                <a:cs typeface="Calibri"/>
              </a:rPr>
              <a:t>A túlzott RCS kitettség hosszú távon súlyos egészségügyi problémákat okozhat a munkavállalóknak. Ezért fontos, hogy minden munkavállaló tisztában legyen azokkal az iránymutató gyakorlatokkal, amelyek korlátozzák vagy megszüntetik a szilícium-dioxidnak való kitettséget".</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Ha például kristályos szilícium-dioxidot tartalmazó anyagokon végez nagy energiájú folyamatokat, olyan készüléket használjon, amely porelszívó/vízelvezető rendszerrel rendelkezik. (Lásd a fenti képet.)</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7031865" y="429114"/>
            <a:ext cx="4785486"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hu" sz="1400" b="1" i="0" strike="noStrike" cap="none" spc="0" baseline="0" dirty="0">
                <a:solidFill>
                  <a:srgbClr val="F6A317"/>
                </a:solidFill>
                <a:effectLst/>
                <a:latin typeface="Helvetica"/>
                <a:ea typeface="Helvetica"/>
                <a:cs typeface="Helvetica"/>
              </a:rPr>
              <a:t>A KRISTÁLYOS SZILÍCIUM-DIOXIDOT TARTALMAZÓ ANYAGOKKAL VALÓ MUNKAVÉGZÉS IRÁNYMUTATÓ GYAKORLATAINAK ALKALMAZÁSA</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u" sz="1000" b="0" i="0" strike="noStrike" cap="none" spc="0" baseline="0">
                <a:solidFill>
                  <a:srgbClr val="000000"/>
                </a:solidFill>
                <a:effectLst/>
                <a:latin typeface="Helvetica"/>
                <a:ea typeface="Helvetica"/>
                <a:cs typeface="Helvetica"/>
              </a:rPr>
              <a:t>Ez a képzési csomag a NEPSI Gyakorlati Útmutatójának részeként készült - látogasson el a guide.nepsi.eu oldalra.</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83387"/>
            <a:ext cx="9493310" cy="1592826"/>
          </a:xfrm>
        </p:spPr>
        <p:txBody>
          <a:bodyPr anchor="t"/>
          <a:lstStyle/>
          <a:p>
            <a:pPr>
              <a:lnSpc>
                <a:spcPct val="100000"/>
              </a:lnSpc>
            </a:pPr>
            <a:r>
              <a:rPr lang="hu" sz="2800" b="1" i="0" strike="noStrike" cap="none" spc="0" baseline="0" dirty="0">
                <a:solidFill>
                  <a:srgbClr val="FFFFFF"/>
                </a:solidFill>
                <a:effectLst/>
                <a:latin typeface="Helvetica"/>
                <a:ea typeface="Helvetica"/>
                <a:cs typeface="Helvetica"/>
              </a:rPr>
              <a:t>A KRISTÁLYOS SZILÍCIUM-DIOXIDOT TARTALMAZÓ ANYAGOKKAL VALÓ MUNKAVÉGZÉS IRÁNYMUTATÓ GYAKORLATAINAK ALKALMAZÁSA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5011387" y="124883"/>
            <a:ext cx="6757060"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HU" sz="2800" dirty="0"/>
              <a:t>BEVEZETŐ (AZ OKTATÓ SZÁMÁRA)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u-HU" sz="1800" dirty="0">
                <a:latin typeface="Helvetica"/>
                <a:cs typeface="Helvetica"/>
              </a:rPr>
              <a:t>A NEPSI iránymutató gyakorlatai megvalósításának oktatási részéhez a NEPSI kidolgozott egy oktatási segédanyag csomagot.</a:t>
            </a:r>
          </a:p>
          <a:p>
            <a:pPr>
              <a:lnSpc>
                <a:spcPts val="2400"/>
              </a:lnSpc>
            </a:pPr>
            <a:r>
              <a:rPr lang="hu-HU" sz="1800" dirty="0">
                <a:latin typeface="Helvetica"/>
                <a:cs typeface="Helvetica"/>
              </a:rPr>
              <a:t>Minden PowerPoint képzési csomag egy-egy olyan témát tárgyal, amely a kristályos szilícium-dioxidot tartalmazó anyagokat felhasználó iparágak munkavállalói számára relevánsak. A csomagok tájékoztatást nyújtanak a témához kapcsolódó porexpozíciós kockázatokról, valamint az ezek csökkentésére rendelkezésre álló helyes gyakorlatokról és intézkedésekről. A képzés célja a munkavállalók tájékoztatása és oktatása, annak érdekében, hogy segítse őket az ellenőrző intézkedések hatékony alkalmazásában és a belélegezhető kristályos szilícium-dioxidnak (RCS) való kitettségük csökkentésében a munkahelyükön.</a:t>
            </a:r>
          </a:p>
          <a:p>
            <a:pPr>
              <a:lnSpc>
                <a:spcPts val="2400"/>
              </a:lnSpc>
            </a:pPr>
            <a:r>
              <a:rPr lang="hu-HU" sz="1800" dirty="0">
                <a:latin typeface="Helvetica"/>
                <a:cs typeface="Helvetica"/>
              </a:rPr>
              <a:t>Használja az üres sablonokat és a helyőrzőket (azok a részek, ahová egyedi szövegeket tud beilleszteni), hogy szükség szerint további információkkal egészítse ki ezt a képzési csomagot.</a:t>
            </a:r>
          </a:p>
        </p:txBody>
      </p:sp>
    </p:spTree>
    <p:extLst>
      <p:ext uri="{BB962C8B-B14F-4D97-AF65-F5344CB8AC3E}">
        <p14:creationId xmlns:p14="http://schemas.microsoft.com/office/powerpoint/2010/main" val="397664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FELHÍVJUK FIGYELMÉT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u" sz="1800" b="0" i="0" strike="noStrike" cap="none" spc="0" baseline="0">
                <a:solidFill>
                  <a:srgbClr val="000000"/>
                </a:solidFill>
                <a:effectLst/>
                <a:latin typeface="Helvetica"/>
                <a:ea typeface="Helvetica"/>
                <a:cs typeface="Helvetica"/>
              </a:rPr>
              <a:t>Az oktatóanyagban szereplő információk tájékoztató jellegűek. Nem szabvány, nem előírás, nem jár jogi kötelezettségekkel, és semmiképpen sem írja felül az egészségügyi jogszabályok és irányelvek által támasztott kötelezettségeket.</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BEVEZETÉS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hu" sz="1800" b="1" i="0" strike="noStrike" cap="none" spc="0" baseline="0">
                <a:solidFill>
                  <a:srgbClr val="000000"/>
                </a:solidFill>
                <a:effectLst/>
                <a:latin typeface="Helvetica"/>
                <a:ea typeface="Helvetica"/>
                <a:cs typeface="Helvetica"/>
              </a:rPr>
              <a:t>A munka során felmerülő veszélyek elleni védekezés megtanulása kiemelt fontosságú.</a:t>
            </a:r>
          </a:p>
          <a:p>
            <a:pPr>
              <a:lnSpc>
                <a:spcPts val="2400"/>
              </a:lnSpc>
            </a:pPr>
            <a:r>
              <a:rPr lang="hu" sz="1800" b="0" i="0" strike="noStrike" cap="none" spc="0" baseline="0">
                <a:solidFill>
                  <a:srgbClr val="000000"/>
                </a:solidFill>
                <a:effectLst/>
                <a:latin typeface="Helvetica"/>
                <a:ea typeface="Helvetica"/>
                <a:cs typeface="Helvetica"/>
              </a:rPr>
              <a:t>Ezen a képzésen a következőket tanulhatja meg:</a:t>
            </a:r>
          </a:p>
          <a:p>
            <a:pPr marL="285750" indent="-28575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Alapvető ellenőrző intézkedések a belélegezhető kristályos szilícium-dioxid (RCS) kitettség megelőzésére vagy minimalizálására</a:t>
            </a:r>
          </a:p>
          <a:p>
            <a:pPr marL="285750" indent="-285750">
              <a:lnSpc>
                <a:spcPts val="2400"/>
              </a:lnSpc>
              <a:buFont typeface="Arial" panose="020B0604020202020204" pitchFamily="34" charset="0"/>
              <a:buChar char="•"/>
            </a:pPr>
            <a:r>
              <a:rPr lang="hu" sz="1800" b="0" i="0" strike="noStrike" cap="none" spc="0" baseline="0">
                <a:solidFill>
                  <a:srgbClr val="FF0000"/>
                </a:solidFill>
                <a:effectLst/>
                <a:latin typeface="Helvetica"/>
                <a:ea typeface="Helvetica"/>
                <a:cs typeface="Helvetica"/>
              </a:rPr>
              <a:t>Oktató által kitöltendő - egyéni dia beillesztése esetén írjon ide egy rövid áttekintést annak tartalmáról.</a:t>
            </a:r>
          </a:p>
          <a:p>
            <a:pPr marL="285750" indent="-285750">
              <a:lnSpc>
                <a:spcPts val="2400"/>
              </a:lnSpc>
              <a:buFont typeface="Arial" panose="020B0604020202020204" pitchFamily="34" charset="0"/>
              <a:buChar char="•"/>
            </a:pPr>
            <a:endParaRPr lang="en-US" sz="1800"/>
          </a:p>
        </p:txBody>
      </p:sp>
      <p:pic>
        <p:nvPicPr>
          <p:cNvPr id="5" name="Picture Placeholder 8" descr="Construction worker">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a:blip r:embed="rId3">
            <a:extLst>
              <a:ext uri="{96DAC541-7B7A-43D3-8B79-37D633B846F1}">
                <asvg:svgBlip xmlns:asvg="http://schemas.microsoft.com/office/drawing/2016/SVG/main" r:embed="rId4"/>
              </a:ext>
            </a:extLst>
          </a:blip>
          <a:srcRect/>
          <a:stretch/>
        </p:blipFill>
        <p:spPr>
          <a:xfrm>
            <a:off x="6986588" y="1608138"/>
            <a:ext cx="44370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4"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PORKEZELÉSI MÓDSZEREK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hu" sz="1800" b="0" i="0" strike="noStrike" cap="none" spc="0" baseline="0">
                <a:solidFill>
                  <a:srgbClr val="000000"/>
                </a:solidFill>
                <a:effectLst/>
                <a:latin typeface="Helvetica"/>
                <a:ea typeface="Helvetica"/>
                <a:cs typeface="Helvetica"/>
              </a:rPr>
              <a:t>Az RCS kezelésére öt fő porszabályozási technikát alkalmaznak, amelyek a NEPSI iránymutató gyakorlatainak részét képezik.</a:t>
            </a:r>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65058" y="3453759"/>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134063" cy="2006065"/>
          </a:xfrm>
          <a:prstGeom prst="rect">
            <a:avLst/>
          </a:prstGeom>
          <a:noFill/>
        </p:spPr>
        <p:txBody>
          <a:bodyPr wrap="square" rtlCol="0">
            <a:spAutoFit/>
          </a:bodyPr>
          <a:lstStyle/>
          <a:p>
            <a:pPr>
              <a:spcAft>
                <a:spcPts val="300"/>
              </a:spcAft>
            </a:pPr>
            <a:r>
              <a:rPr lang="hu" sz="1050" b="1" i="0" strike="noStrike" cap="none" spc="50" baseline="0" dirty="0">
                <a:solidFill>
                  <a:srgbClr val="EF9A2E"/>
                </a:solidFill>
                <a:effectLst/>
                <a:latin typeface="Futura Medium"/>
                <a:ea typeface="Futura Medium"/>
                <a:cs typeface="Futura Medium"/>
              </a:rPr>
              <a:t>EGYÉNI ÉS MUNKAHELYI HIGIÉNIA</a:t>
            </a:r>
          </a:p>
          <a:p>
            <a:r>
              <a:rPr lang="hu" sz="1200" b="0" i="0" strike="noStrike" cap="none" spc="0" baseline="0" dirty="0">
                <a:solidFill>
                  <a:srgbClr val="000000"/>
                </a:solidFill>
                <a:effectLst/>
                <a:latin typeface="Calibri"/>
                <a:ea typeface="Calibri"/>
                <a:cs typeface="Calibri"/>
              </a:rPr>
              <a:t>A munkaruhák mosásával és a folyamatok során keletkező por felporszívózásával megakadályozható, hogy a por idővel felhalmozódjon - a tiszta munkaterület biztonságos munkaterület.</a:t>
            </a:r>
          </a:p>
          <a:p>
            <a:endParaRPr lang="en-US" dirty="0"/>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453759"/>
            <a:ext cx="2134063" cy="1700960"/>
          </a:xfrm>
          <a:prstGeom prst="rect">
            <a:avLst/>
          </a:prstGeom>
          <a:noFill/>
        </p:spPr>
        <p:txBody>
          <a:bodyPr wrap="square" rtlCol="0">
            <a:spAutoFit/>
          </a:bodyPr>
          <a:lstStyle/>
          <a:p>
            <a:pPr>
              <a:spcAft>
                <a:spcPts val="300"/>
              </a:spcAft>
            </a:pPr>
            <a:r>
              <a:rPr lang="hu" sz="1050" b="1" i="0" strike="noStrike" cap="none" spc="50" baseline="0" dirty="0">
                <a:solidFill>
                  <a:srgbClr val="EF9A2E"/>
                </a:solidFill>
                <a:effectLst/>
                <a:latin typeface="Futura Medium"/>
                <a:ea typeface="Futura Medium"/>
                <a:cs typeface="Futura Medium"/>
              </a:rPr>
              <a:t>ELKERÍTÉS</a:t>
            </a:r>
          </a:p>
          <a:p>
            <a:pPr>
              <a:spcAft>
                <a:spcPts val="300"/>
              </a:spcAft>
            </a:pPr>
            <a:r>
              <a:rPr lang="hu" sz="1200" b="0" i="0" strike="noStrike" cap="none" spc="0" baseline="0" dirty="0">
                <a:solidFill>
                  <a:srgbClr val="000000"/>
                </a:solidFill>
                <a:effectLst/>
                <a:latin typeface="Calibri"/>
                <a:ea typeface="Calibri"/>
                <a:cs typeface="Calibri"/>
              </a:rPr>
              <a:t>Az RCS-t képző folyamatok zárt környezetben történő végrehajtása a forrásnál akadályozza meg a por terjedését és az annak való kitettséget.</a:t>
            </a:r>
          </a:p>
          <a:p>
            <a:pPr>
              <a:spcAft>
                <a:spcPts val="300"/>
              </a:spcAft>
            </a:pPr>
            <a:endParaRPr lang="en-US" dirty="0"/>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52474"/>
            <a:ext cx="2134063" cy="1022101"/>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ELSZÍVÁS / SZELLŐZÉS</a:t>
            </a:r>
          </a:p>
          <a:p>
            <a:pPr>
              <a:spcAft>
                <a:spcPts val="300"/>
              </a:spcAft>
            </a:pPr>
            <a:r>
              <a:rPr lang="hu" sz="1200" b="0" i="0" strike="noStrike" cap="none" spc="0" baseline="0">
                <a:solidFill>
                  <a:srgbClr val="000000"/>
                </a:solidFill>
                <a:effectLst/>
                <a:latin typeface="Calibri"/>
                <a:ea typeface="Calibri"/>
                <a:cs typeface="Calibri"/>
              </a:rPr>
              <a:t>Az RCS-t a forrásánál fel kell fogni mielőtt érintkezhetnénk vele, és a szennyezett levegőt tiszta levegőre kell cserélni.</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VÉDŐFELSZERELÉS (PPE)</a:t>
            </a:r>
          </a:p>
          <a:p>
            <a:r>
              <a:rPr lang="hu" sz="1200" b="0" i="0" strike="noStrike" cap="none" spc="0" baseline="0">
                <a:solidFill>
                  <a:srgbClr val="000000"/>
                </a:solidFill>
                <a:effectLst/>
                <a:latin typeface="Calibri"/>
                <a:ea typeface="Calibri"/>
                <a:cs typeface="Calibri"/>
              </a:rPr>
              <a:t>A PPE-k (egyéni védőfelszerelések, pl. arcvédő maszkok) védik a munkavállalókat a portól, ha más intézkedések nem elegendőek az expozíciós kockázatok kezelésére.</a:t>
            </a:r>
          </a:p>
          <a:p>
            <a:endParaRPr lang="en-US"/>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VÍZ</a:t>
            </a:r>
          </a:p>
          <a:p>
            <a:pPr>
              <a:spcAft>
                <a:spcPts val="300"/>
              </a:spcAft>
            </a:pPr>
            <a:r>
              <a:rPr lang="hu" sz="1200" b="0" i="0" strike="noStrike" cap="none" spc="0" baseline="0">
                <a:solidFill>
                  <a:srgbClr val="000000"/>
                </a:solidFill>
                <a:effectLst/>
                <a:latin typeface="Calibri"/>
                <a:ea typeface="Calibri"/>
                <a:cs typeface="Calibri"/>
              </a:rPr>
              <a:t>A folyamatok nedvesen tartása megakadályozza a por levegőbe kerülését, mivel a víz csapdába ejti a porrészecskéket.</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4591167" cy="850900"/>
          </a:xfrm>
        </p:spPr>
        <p:txBody>
          <a:bodyPr/>
          <a:lstStyle/>
          <a:p>
            <a:pPr>
              <a:lnSpc>
                <a:spcPct val="100000"/>
              </a:lnSpc>
            </a:pPr>
            <a:r>
              <a:rPr lang="hu" sz="2800" b="1" i="0" strike="noStrike" cap="none" spc="0" baseline="0" dirty="0">
                <a:solidFill>
                  <a:srgbClr val="F6A317"/>
                </a:solidFill>
                <a:effectLst/>
                <a:latin typeface="Helvetica"/>
                <a:ea typeface="Helvetica"/>
                <a:cs typeface="Helvetica"/>
              </a:rPr>
              <a:t>AZ RCS KOCKÁZATAI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6936"/>
            <a:ext cx="5453624" cy="2938988"/>
          </a:xfrm>
        </p:spPr>
        <p:txBody>
          <a:bodyPr lIns="91440" tIns="45720" rIns="91440" bIns="45720" anchor="t"/>
          <a:lstStyle/>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Az iránymutató gyakorlatok elengedhetetlenek az RCS elleni védelemhez</a:t>
            </a:r>
          </a:p>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magas RCS-szintnek való hosszú távú kitettség súlyos tüdőbetegséget okozhat.</a:t>
            </a:r>
          </a:p>
          <a:p>
            <a:pPr>
              <a:lnSpc>
                <a:spcPts val="2400"/>
              </a:lnSpc>
            </a:pPr>
            <a:r>
              <a:rPr lang="hu" sz="1800" b="0" i="0" strike="noStrike" cap="none" spc="0" baseline="0" dirty="0">
                <a:solidFill>
                  <a:srgbClr val="000000"/>
                </a:solidFill>
                <a:effectLst/>
                <a:latin typeface="Helvetica"/>
                <a:ea typeface="Helvetica"/>
                <a:cs typeface="Helvetica"/>
              </a:rPr>
              <a:t>Fontos, hogy minden nap megvédjük magunkat a levegőben szálló portól. </a:t>
            </a:r>
          </a:p>
          <a:p>
            <a:pPr>
              <a:lnSpc>
                <a:spcPts val="2400"/>
              </a:lnSpc>
            </a:pPr>
            <a:r>
              <a:rPr lang="hu" sz="1800" b="0" i="0" strike="noStrike" cap="none" spc="0" baseline="0" dirty="0">
                <a:solidFill>
                  <a:srgbClr val="000000"/>
                </a:solidFill>
                <a:effectLst/>
                <a:latin typeface="Helvetica"/>
                <a:ea typeface="Helvetica"/>
                <a:cs typeface="Helvetica"/>
              </a:rPr>
              <a:t>Az iránymutató gyakorlatok követésével a jövőbeli egészségünket védjük.</a:t>
            </a:r>
          </a:p>
          <a:p>
            <a:pPr>
              <a:lnSpc>
                <a:spcPts val="2400"/>
              </a:lnSpc>
            </a:pPr>
            <a:r>
              <a:rPr lang="hu" sz="1800" dirty="0">
                <a:solidFill>
                  <a:srgbClr val="000000"/>
                </a:solidFill>
                <a:latin typeface="Helvetica"/>
                <a:ea typeface="Helvetica"/>
                <a:cs typeface="Helvetica"/>
              </a:rPr>
              <a:t>Ön hogyan</a:t>
            </a:r>
            <a:r>
              <a:rPr lang="hu" sz="1800" b="0" i="0" strike="noStrike" cap="none" spc="0" baseline="0" dirty="0">
                <a:solidFill>
                  <a:srgbClr val="000000"/>
                </a:solidFill>
                <a:effectLst/>
                <a:latin typeface="Helvetica"/>
                <a:ea typeface="Helvetica"/>
                <a:cs typeface="Helvetica"/>
              </a:rPr>
              <a:t> fogja tölteni a nyugdíjas éveit?</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5" y="1640901"/>
            <a:ext cx="5053930"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A POR MEGÁLLÍTÁSA A FORRÁSNÁL</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747934"/>
            <a:ext cx="5453624" cy="3236531"/>
          </a:xfrm>
        </p:spPr>
        <p:txBody>
          <a:bodyPr/>
          <a:lstStyle/>
          <a:p>
            <a:pPr>
              <a:lnSpc>
                <a:spcPts val="2400"/>
              </a:lnSpc>
            </a:pPr>
            <a:r>
              <a:rPr lang="hu" sz="1800" b="0" i="0" strike="noStrike" cap="none" spc="0" baseline="0">
                <a:solidFill>
                  <a:srgbClr val="000000"/>
                </a:solidFill>
                <a:effectLst/>
                <a:latin typeface="Helvetica"/>
                <a:ea typeface="Helvetica"/>
                <a:cs typeface="Helvetica"/>
              </a:rPr>
              <a:t>Meg kell próbálnunk csökkenteni a por keletkezésének lehetőségét.</a:t>
            </a:r>
          </a:p>
          <a:p>
            <a:pPr>
              <a:lnSpc>
                <a:spcPts val="2400"/>
              </a:lnSpc>
            </a:pPr>
            <a:r>
              <a:rPr lang="hu" sz="1800" b="0" i="0" strike="noStrike" cap="none" spc="0" baseline="0">
                <a:solidFill>
                  <a:srgbClr val="000000"/>
                </a:solidFill>
                <a:effectLst/>
                <a:latin typeface="Helvetica"/>
                <a:ea typeface="Helvetica"/>
                <a:cs typeface="Helvetica"/>
              </a:rPr>
              <a:t>Ha nem tudjuk elkerülni a porképződést, akkor a leghatékonyabb módja a por elleni védekezésnek a forrásnál van.</a:t>
            </a:r>
          </a:p>
          <a:p>
            <a:pPr>
              <a:lnSpc>
                <a:spcPts val="2400"/>
              </a:lnSpc>
            </a:pPr>
            <a:r>
              <a:rPr lang="hu" sz="1800" b="0" i="0" strike="noStrike" cap="none" spc="0" baseline="0">
                <a:solidFill>
                  <a:srgbClr val="000000"/>
                </a:solidFill>
                <a:effectLst/>
                <a:latin typeface="Helvetica"/>
                <a:ea typeface="Helvetica"/>
                <a:cs typeface="Helvetica"/>
              </a:rPr>
              <a:t>Ez azt jelenti, hogy a port vissza kell tartani vagy el kell választani a munkavállalótól egy akadály, zárt burkolat, szellőztető rendszer (pl. elszívás) és/vagy vízszűrő rendszer alkalmazásával.</a:t>
            </a:r>
          </a:p>
          <a:p>
            <a:pPr>
              <a:lnSpc>
                <a:spcPts val="2400"/>
              </a:lnSpc>
            </a:pPr>
            <a:endParaRPr lang="en-US" sz="180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318756"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AZONNAL KEZELJE A KIÖMLÖTT PORT!</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715603"/>
            <a:ext cx="5094169" cy="3682369"/>
          </a:xfrm>
        </p:spPr>
        <p:txBody>
          <a:bodyPr lIns="91440" tIns="45720" rIns="91440" bIns="45720" anchor="t"/>
          <a:lstStyle/>
          <a:p>
            <a:pPr>
              <a:lnSpc>
                <a:spcPts val="2400"/>
              </a:lnSpc>
              <a:spcAft>
                <a:spcPts val="1000"/>
              </a:spcAft>
            </a:pPr>
            <a:r>
              <a:rPr lang="hu" sz="1800" b="0" i="0" strike="noStrike" cap="none" spc="0" baseline="0" dirty="0">
                <a:solidFill>
                  <a:srgbClr val="000000"/>
                </a:solidFill>
                <a:effectLst/>
                <a:latin typeface="Helvetica"/>
                <a:ea typeface="Helvetica"/>
                <a:cs typeface="Helvetica"/>
              </a:rPr>
              <a:t>A kiömlött por (és annak következményeinek) azonnali kezelése csökkenti a lehetőségét annak, hogy a por a levegőbe kerüljön.</a:t>
            </a:r>
          </a:p>
          <a:p>
            <a:pPr>
              <a:lnSpc>
                <a:spcPts val="2400"/>
              </a:lnSpc>
              <a:spcAft>
                <a:spcPts val="1000"/>
              </a:spcAft>
            </a:pPr>
            <a:r>
              <a:rPr lang="hu" sz="1800" b="0" i="0" strike="noStrike" cap="none" spc="0" baseline="0" dirty="0">
                <a:solidFill>
                  <a:srgbClr val="000000"/>
                </a:solidFill>
                <a:effectLst/>
                <a:latin typeface="Helvetica"/>
                <a:ea typeface="Helvetica"/>
                <a:cs typeface="Helvetica"/>
              </a:rPr>
              <a:t>A belélegezhető porszemcsék szabad szemmel nem láthatók, kivéve, ha erős fényforrással megvilágítják őket. A por napokig vagy hetekig a levegőben maradhat.</a:t>
            </a:r>
          </a:p>
          <a:p>
            <a:pPr>
              <a:lnSpc>
                <a:spcPts val="2400"/>
              </a:lnSpc>
            </a:pPr>
            <a:endParaRPr lang="en-US" sz="180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7147556" cy="850900"/>
          </a:xfrm>
        </p:spPr>
        <p:txBody>
          <a:bodyPr/>
          <a:lstStyle/>
          <a:p>
            <a:pPr>
              <a:lnSpc>
                <a:spcPct val="100000"/>
              </a:lnSpc>
              <a:spcBef>
                <a:spcPts val="0"/>
              </a:spcBef>
            </a:pPr>
            <a:r>
              <a:rPr lang="hu" sz="2800" b="1" i="0" strike="noStrike" cap="none" spc="0" baseline="0" dirty="0">
                <a:solidFill>
                  <a:srgbClr val="F6A317"/>
                </a:solidFill>
                <a:effectLst/>
                <a:latin typeface="Helvetica"/>
                <a:ea typeface="Helvetica"/>
                <a:cs typeface="Helvetica"/>
              </a:rPr>
              <a:t>VISELJEN PPE-T</a:t>
            </a:r>
          </a:p>
          <a:p>
            <a:pPr>
              <a:lnSpc>
                <a:spcPct val="100000"/>
              </a:lnSpc>
              <a:spcBef>
                <a:spcPts val="0"/>
              </a:spcBef>
            </a:pPr>
            <a:r>
              <a:rPr lang="hu" sz="2800" b="1" i="0" strike="noStrike" cap="none" spc="0" baseline="0" dirty="0">
                <a:solidFill>
                  <a:srgbClr val="F6A317"/>
                </a:solidFill>
                <a:effectLst/>
                <a:latin typeface="Helvetica"/>
                <a:ea typeface="Helvetica"/>
                <a:cs typeface="Helvetica"/>
              </a:rPr>
              <a:t>(HA SZÜKSÉGES)</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827898"/>
            <a:ext cx="5094169" cy="3682369"/>
          </a:xfrm>
        </p:spPr>
        <p:txBody>
          <a:bodyPr/>
          <a:lstStyle/>
          <a:p>
            <a:pPr>
              <a:lnSpc>
                <a:spcPts val="2400"/>
              </a:lnSpc>
              <a:spcAft>
                <a:spcPts val="1000"/>
              </a:spcAft>
            </a:pPr>
            <a:r>
              <a:rPr lang="hu" sz="1800" b="0" i="0" strike="noStrike" cap="none" spc="0" baseline="0">
                <a:solidFill>
                  <a:srgbClr val="000000"/>
                </a:solidFill>
                <a:effectLst/>
                <a:latin typeface="Helvetica"/>
                <a:ea typeface="Helvetica"/>
                <a:cs typeface="Helvetica"/>
              </a:rPr>
              <a:t>Ha minden más porvédelmi intézkedés (ld. az 5 fő ellenőrzési technikát) nem elegendő a porterhelés megelőzésére, viseljen PPE-t (egyéni védőfelszerelést).</a:t>
            </a:r>
          </a:p>
          <a:p>
            <a:pPr>
              <a:lnSpc>
                <a:spcPts val="2400"/>
              </a:lnSpc>
              <a:spcAft>
                <a:spcPts val="1000"/>
              </a:spcAft>
            </a:pPr>
            <a:r>
              <a:rPr lang="hu" sz="1800" b="0" i="0" strike="noStrike" cap="none" spc="0" baseline="0">
                <a:solidFill>
                  <a:srgbClr val="000000"/>
                </a:solidFill>
                <a:effectLst/>
                <a:latin typeface="Helvetica"/>
                <a:ea typeface="Helvetica"/>
                <a:cs typeface="Helvetica"/>
              </a:rPr>
              <a:t>Az egyéni védőeszközök semmiképpen sem helyettesítik az egyéb porszabályozási intézkedéseket. A porvédő maszkok átmenetileg védik az egyes dolgozókat, de az általános levegőminőséget továbbra is ronthatja a por.</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10955576" cy="850900"/>
          </a:xfrm>
        </p:spPr>
        <p:txBody>
          <a:bodyPr/>
          <a:lstStyle/>
          <a:p>
            <a:pPr>
              <a:lnSpc>
                <a:spcPct val="100000"/>
              </a:lnSpc>
            </a:pPr>
            <a:r>
              <a:rPr lang="hu" sz="2800" b="1" i="0" strike="noStrike" cap="none" spc="0" baseline="0" dirty="0">
                <a:solidFill>
                  <a:srgbClr val="F6A317"/>
                </a:solidFill>
                <a:effectLst/>
                <a:latin typeface="Helvetica"/>
                <a:ea typeface="Helvetica"/>
                <a:cs typeface="Helvetica"/>
              </a:rPr>
              <a:t>AZ IRÁNYMUTATÓ GYAKORLATOK ÁLTALÁNOS SZABÁLYAI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268101"/>
            <a:ext cx="10955577" cy="3230407"/>
          </a:xfrm>
        </p:spPr>
        <p:txBody>
          <a:bodyPr/>
          <a:lstStyle/>
          <a:p>
            <a:pPr>
              <a:lnSpc>
                <a:spcPts val="2400"/>
              </a:lnSpc>
            </a:pPr>
            <a:r>
              <a:rPr lang="hu" sz="1800" b="1" i="0" strike="noStrike" cap="none" spc="0" baseline="0" dirty="0">
                <a:solidFill>
                  <a:srgbClr val="000000"/>
                </a:solidFill>
                <a:effectLst/>
                <a:latin typeface="Helvetica"/>
                <a:ea typeface="Helvetica"/>
                <a:cs typeface="Helvetica"/>
              </a:rPr>
              <a:t>MINDIG</a:t>
            </a:r>
          </a:p>
          <a:p>
            <a:pPr marL="285750" indent="-285750">
              <a:lnSpc>
                <a:spcPts val="2400"/>
              </a:lnSpc>
              <a:spcBef>
                <a:spcPts val="600"/>
              </a:spcBef>
              <a:buSzPct val="85000"/>
              <a:buFont typeface=".Apple Color Emoji UI"/>
              <a:buChar char="✅"/>
            </a:pPr>
            <a:r>
              <a:rPr lang="hu" sz="1800" b="0" i="0" strike="noStrike" cap="none" spc="0" baseline="0" dirty="0">
                <a:solidFill>
                  <a:srgbClr val="000000"/>
                </a:solidFill>
                <a:effectLst/>
                <a:latin typeface="Helvetica"/>
                <a:ea typeface="Helvetica"/>
                <a:cs typeface="Helvetica"/>
              </a:rPr>
              <a:t>A munkaterületekhez/pornak kitett területekhez való hozzáférést korlátozza az alkalmazottakra és az arra feljogosított személyzetre.</a:t>
            </a:r>
          </a:p>
          <a:p>
            <a:pPr marL="285750" indent="-285750">
              <a:lnSpc>
                <a:spcPts val="2400"/>
              </a:lnSpc>
              <a:spcBef>
                <a:spcPts val="600"/>
              </a:spcBef>
              <a:buSzPct val="85000"/>
              <a:buFont typeface=".Apple Color Emoji UI"/>
              <a:buChar char="✅"/>
            </a:pPr>
            <a:r>
              <a:rPr lang="hu" sz="1800" b="0" i="0" strike="noStrike" cap="none" spc="0" baseline="0" dirty="0">
                <a:solidFill>
                  <a:srgbClr val="000000"/>
                </a:solidFill>
                <a:effectLst/>
                <a:latin typeface="Helvetica"/>
                <a:ea typeface="Helvetica"/>
                <a:cs typeface="Helvetica"/>
              </a:rPr>
              <a:t>Használjon szellőztető rendszereket vagy vízzel történő pormentesítést a levegőben szálló por csökkentése érdekében. </a:t>
            </a:r>
          </a:p>
          <a:p>
            <a:pPr marL="285750" indent="-285750">
              <a:lnSpc>
                <a:spcPts val="2400"/>
              </a:lnSpc>
              <a:spcBef>
                <a:spcPts val="600"/>
              </a:spcBef>
              <a:buSzPct val="85000"/>
              <a:buFont typeface=".Apple Color Emoji UI"/>
              <a:buChar char="✅"/>
            </a:pPr>
            <a:r>
              <a:rPr lang="hu" sz="1800" b="0" i="0" strike="noStrike" cap="none" spc="0" baseline="0" dirty="0">
                <a:solidFill>
                  <a:srgbClr val="000000"/>
                </a:solidFill>
                <a:effectLst/>
                <a:latin typeface="Helvetica"/>
                <a:ea typeface="Helvetica"/>
                <a:cs typeface="Helvetica"/>
              </a:rPr>
              <a:t>Ha lehetséges, végezze a munkát a szabadban.</a:t>
            </a:r>
          </a:p>
          <a:p>
            <a:pPr marL="285750" indent="-285750">
              <a:lnSpc>
                <a:spcPts val="2400"/>
              </a:lnSpc>
              <a:spcBef>
                <a:spcPts val="600"/>
              </a:spcBef>
              <a:buSzPct val="85000"/>
              <a:buFont typeface=".Apple Color Emoji UI"/>
              <a:buChar char="✅"/>
            </a:pPr>
            <a:r>
              <a:rPr lang="hu" sz="1800" b="0" i="0" strike="noStrike" cap="none" spc="0" baseline="0" dirty="0">
                <a:solidFill>
                  <a:srgbClr val="000000"/>
                </a:solidFill>
                <a:effectLst/>
                <a:latin typeface="Helvetica"/>
                <a:ea typeface="Helvetica"/>
                <a:cs typeface="Helvetica"/>
              </a:rPr>
              <a:t>Használjon elszívásos vagy nedves tisztítási módszereket.</a:t>
            </a:r>
          </a:p>
          <a:p>
            <a:pPr marL="285750" indent="-285750">
              <a:lnSpc>
                <a:spcPts val="2400"/>
              </a:lnSpc>
              <a:spcBef>
                <a:spcPts val="600"/>
              </a:spcBef>
              <a:buSzPct val="85000"/>
              <a:buFont typeface=".Apple Color Emoji UI"/>
              <a:buChar char="✅"/>
            </a:pPr>
            <a:r>
              <a:rPr lang="hu" sz="1800" b="0" i="0" strike="noStrike" cap="none" spc="0" baseline="0" dirty="0">
                <a:solidFill>
                  <a:srgbClr val="000000"/>
                </a:solidFill>
                <a:effectLst/>
                <a:latin typeface="Helvetica"/>
                <a:ea typeface="Helvetica"/>
                <a:cs typeface="Helvetica"/>
              </a:rPr>
              <a:t>Tervezzen előre, hogy a munkaterületek biztonságosak és a berendezések működőképesek legyenek.</a:t>
            </a:r>
          </a:p>
          <a:p>
            <a:pPr marL="285750" indent="-285750">
              <a:lnSpc>
                <a:spcPts val="2400"/>
              </a:lnSpc>
              <a:spcBef>
                <a:spcPts val="600"/>
              </a:spcBef>
              <a:buSzPct val="85000"/>
              <a:buFont typeface=".Apple Color Emoji UI"/>
              <a:buChar char="✅"/>
            </a:pPr>
            <a:r>
              <a:rPr lang="hu" sz="1800" b="0" i="0" strike="noStrike" cap="none" spc="0" baseline="0" dirty="0">
                <a:solidFill>
                  <a:srgbClr val="000000"/>
                </a:solidFill>
                <a:effectLst/>
                <a:latin typeface="Helvetica"/>
                <a:ea typeface="Helvetica"/>
                <a:cs typeface="Helvetica"/>
              </a:rPr>
              <a:t>Jelentse a hibákat, és készítsen tervet azok gyors és biztonságos kezelésére.</a:t>
            </a:r>
          </a:p>
          <a:p>
            <a:pPr marL="285750" indent="-285750">
              <a:lnSpc>
                <a:spcPts val="2400"/>
              </a:lnSpc>
              <a:spcBef>
                <a:spcPts val="600"/>
              </a:spcBef>
              <a:buSzPct val="85000"/>
              <a:buFont typeface=".Apple Color Emoji UI"/>
              <a:buChar char="✅"/>
            </a:pPr>
            <a:r>
              <a:rPr lang="hu" sz="1800" b="0" i="0" strike="noStrike" cap="none" spc="0" baseline="0" dirty="0">
                <a:solidFill>
                  <a:srgbClr val="000000"/>
                </a:solidFill>
                <a:effectLst/>
                <a:latin typeface="Helvetica"/>
                <a:ea typeface="Helvetica"/>
                <a:cs typeface="Helvetica"/>
              </a:rPr>
              <a:t>A feladat időtartama alatt viseljen PPE-t. Győződjön meg róla, hogy az arcmaszkok megfelelően illeszkednek.</a:t>
            </a:r>
          </a:p>
          <a:p>
            <a:pPr>
              <a:lnSpc>
                <a:spcPts val="2400"/>
              </a:lnSpc>
              <a:spcBef>
                <a:spcPts val="600"/>
              </a:spcBef>
              <a:buSzPct val="85000"/>
            </a:pPr>
            <a:endParaRPr lang="en-US" sz="1800" dirty="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11065712" cy="850900"/>
          </a:xfrm>
        </p:spPr>
        <p:txBody>
          <a:bodyPr/>
          <a:lstStyle/>
          <a:p>
            <a:pPr>
              <a:lnSpc>
                <a:spcPct val="100000"/>
              </a:lnSpc>
            </a:pPr>
            <a:r>
              <a:rPr lang="hu" sz="2800" b="1" i="0" strike="noStrike" cap="none" spc="0" baseline="0" dirty="0">
                <a:solidFill>
                  <a:srgbClr val="F6A317"/>
                </a:solidFill>
                <a:effectLst/>
                <a:latin typeface="Helvetica"/>
                <a:ea typeface="Helvetica"/>
                <a:cs typeface="Helvetica"/>
              </a:rPr>
              <a:t>AZ IRÁNYMUTATÓ GYAKORLATOK ÁLTALÁNOS SZABÁLYAI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259497"/>
            <a:ext cx="10355978" cy="3230407"/>
          </a:xfrm>
        </p:spPr>
        <p:txBody>
          <a:bodyPr/>
          <a:lstStyle/>
          <a:p>
            <a:pPr>
              <a:lnSpc>
                <a:spcPts val="2400"/>
              </a:lnSpc>
            </a:pPr>
            <a:r>
              <a:rPr lang="hu" sz="1800" b="1" i="0" strike="noStrike" cap="none" spc="0" baseline="0" dirty="0">
                <a:solidFill>
                  <a:srgbClr val="000000"/>
                </a:solidFill>
                <a:effectLst/>
                <a:latin typeface="Helvetica"/>
                <a:ea typeface="Helvetica"/>
                <a:cs typeface="Helvetica"/>
              </a:rPr>
              <a:t>KERÜLJE</a:t>
            </a:r>
          </a:p>
          <a:p>
            <a:pPr marL="285750" indent="-285750">
              <a:lnSpc>
                <a:spcPts val="2400"/>
              </a:lnSpc>
              <a:spcBef>
                <a:spcPts val="600"/>
              </a:spcBef>
              <a:buSzPct val="85000"/>
              <a:buFont typeface=".Apple Color Emoji UI"/>
              <a:buChar char="❌"/>
            </a:pPr>
            <a:r>
              <a:rPr lang="hu" sz="1800" b="0" i="0" strike="noStrike" cap="none" spc="0" baseline="0" dirty="0">
                <a:solidFill>
                  <a:srgbClr val="000000"/>
                </a:solidFill>
                <a:effectLst/>
                <a:latin typeface="Helvetica"/>
                <a:ea typeface="Helvetica"/>
                <a:cs typeface="Helvetica"/>
              </a:rPr>
              <a:t>A száraz kefe használatát - Használjon inkább porszívót vagy nedves tisztítási módszereket.</a:t>
            </a:r>
          </a:p>
          <a:p>
            <a:pPr marL="285750" indent="-285750">
              <a:lnSpc>
                <a:spcPts val="2400"/>
              </a:lnSpc>
              <a:spcBef>
                <a:spcPts val="600"/>
              </a:spcBef>
              <a:buSzPct val="85000"/>
              <a:buFont typeface=".Apple Color Emoji UI"/>
              <a:buChar char="❌"/>
            </a:pPr>
            <a:r>
              <a:rPr lang="hu" sz="1800" b="0" i="0" strike="noStrike" cap="none" spc="0" baseline="0" dirty="0">
                <a:solidFill>
                  <a:srgbClr val="000000"/>
                </a:solidFill>
                <a:effectLst/>
                <a:latin typeface="Helvetica"/>
                <a:ea typeface="Helvetica"/>
                <a:cs typeface="Helvetica"/>
              </a:rPr>
              <a:t>A sűrített levegő használatát a por eltávolításához</a:t>
            </a:r>
          </a:p>
          <a:p>
            <a:pPr marL="285750" indent="-285750">
              <a:lnSpc>
                <a:spcPts val="2400"/>
              </a:lnSpc>
              <a:spcBef>
                <a:spcPts val="600"/>
              </a:spcBef>
              <a:buSzPct val="85000"/>
              <a:buFont typeface=".Apple Color Emoji UI"/>
              <a:buChar char="❌"/>
            </a:pPr>
            <a:r>
              <a:rPr lang="hu" sz="1800" b="0" i="0" strike="noStrike" cap="none" spc="0" baseline="0" dirty="0">
                <a:solidFill>
                  <a:srgbClr val="000000"/>
                </a:solidFill>
                <a:effectLst/>
                <a:latin typeface="Helvetica"/>
                <a:ea typeface="Helvetica"/>
                <a:cs typeface="Helvetica"/>
              </a:rPr>
              <a:t>A piszkos munkaruha vagy PPE hazavitelét</a:t>
            </a:r>
          </a:p>
          <a:p>
            <a:pPr marL="285750" indent="-285750">
              <a:lnSpc>
                <a:spcPts val="2400"/>
              </a:lnSpc>
              <a:spcBef>
                <a:spcPts val="600"/>
              </a:spcBef>
              <a:buSzPct val="85000"/>
              <a:buFont typeface=".Apple Color Emoji UI"/>
              <a:buChar char="❌"/>
            </a:pPr>
            <a:r>
              <a:rPr lang="hu" sz="1800" b="0" i="0" strike="noStrike" cap="none" spc="0" baseline="0" dirty="0">
                <a:solidFill>
                  <a:srgbClr val="000000"/>
                </a:solidFill>
                <a:effectLst/>
                <a:latin typeface="Helvetica"/>
                <a:ea typeface="Helvetica"/>
                <a:cs typeface="Helvetica"/>
              </a:rPr>
              <a:t>Sérült PPE használatát</a:t>
            </a:r>
          </a:p>
          <a:p>
            <a:pPr marL="285750" indent="-285750">
              <a:lnSpc>
                <a:spcPts val="2400"/>
              </a:lnSpc>
              <a:spcBef>
                <a:spcPts val="600"/>
              </a:spcBef>
              <a:buSzPct val="85000"/>
              <a:buFont typeface=".Apple Color Emoji UI"/>
              <a:buChar char="❌"/>
            </a:pPr>
            <a:r>
              <a:rPr lang="hu" sz="1800" b="0" i="0" strike="noStrike" cap="none" spc="0" baseline="0" dirty="0">
                <a:solidFill>
                  <a:srgbClr val="000000"/>
                </a:solidFill>
                <a:effectLst/>
                <a:latin typeface="Helvetica"/>
                <a:ea typeface="Helvetica"/>
                <a:cs typeface="Helvetica"/>
              </a:rPr>
              <a:t>A munkaterületen való dohányzást vagy evést</a:t>
            </a:r>
          </a:p>
          <a:p>
            <a:pPr marL="285750" indent="-285750">
              <a:lnSpc>
                <a:spcPts val="2400"/>
              </a:lnSpc>
              <a:buSzPct val="85000"/>
              <a:buFont typeface=".Apple Color Emoji UI"/>
              <a:buChar char="❌"/>
            </a:pPr>
            <a:endParaRPr lang="en-US" sz="1800" dirty="0"/>
          </a:p>
          <a:p>
            <a:pPr marL="285750" indent="-285750">
              <a:lnSpc>
                <a:spcPts val="2400"/>
              </a:lnSpc>
              <a:buSzPct val="85000"/>
              <a:buFont typeface=".Apple Color Emoji UI"/>
              <a:buChar char="✅"/>
            </a:pPr>
            <a:endParaRPr lang="en-US" sz="1800" dirty="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ÜRES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hu" sz="1800" b="0" i="0" strike="noStrike" cap="none" spc="0" baseline="0" dirty="0">
                <a:solidFill>
                  <a:srgbClr val="000000"/>
                </a:solidFill>
                <a:effectLst/>
                <a:latin typeface="Helvetica"/>
                <a:ea typeface="Helvetica"/>
                <a:cs typeface="Helvetica"/>
              </a:rPr>
              <a:t>Hozzon létre ezen a dián egy adott munkakörnyezetre/munkakörülményre szabott egyéni tananyagot.</a:t>
            </a:r>
          </a:p>
          <a:p>
            <a:pPr>
              <a:lnSpc>
                <a:spcPts val="2400"/>
              </a:lnSpc>
            </a:pPr>
            <a:r>
              <a:rPr lang="hu" sz="1800" b="0" i="0" strike="noStrike" cap="none" spc="0" baseline="0" dirty="0">
                <a:solidFill>
                  <a:srgbClr val="000000"/>
                </a:solidFill>
                <a:effectLst/>
                <a:latin typeface="Helvetica"/>
                <a:ea typeface="Helvetica"/>
                <a:cs typeface="Helvetica"/>
              </a:rPr>
              <a:t>A kép megváltoztatásához kattintson a jobb gombbal &gt; kép módosítása &gt; fájlból gombra.</a:t>
            </a:r>
          </a:p>
          <a:p>
            <a:pPr>
              <a:lnSpc>
                <a:spcPts val="2400"/>
              </a:lnSpc>
            </a:pPr>
            <a:r>
              <a:rPr lang="hu" sz="1800" b="0" i="0" strike="noStrike" cap="none" spc="0" baseline="0" dirty="0">
                <a:solidFill>
                  <a:srgbClr val="000000"/>
                </a:solidFill>
                <a:effectLst/>
                <a:latin typeface="Helvetica"/>
                <a:ea typeface="Helvetica"/>
                <a:cs typeface="Helvetica"/>
              </a:rPr>
              <a:t>Ha további diákat szeretne létrehozni, kattintson a fenti 'Új dia' fülre.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LEZÁRÁS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697299" cy="3682369"/>
          </a:xfrm>
        </p:spPr>
        <p:txBody>
          <a:bodyPr/>
          <a:lstStyle/>
          <a:p>
            <a:pPr>
              <a:lnSpc>
                <a:spcPts val="2400"/>
              </a:lnSpc>
              <a:spcBef>
                <a:spcPts val="600"/>
              </a:spcBef>
              <a:spcAft>
                <a:spcPts val="1000"/>
              </a:spcAft>
            </a:pPr>
            <a:r>
              <a:rPr lang="hu" sz="1800" b="0" i="0" strike="noStrike" cap="none" spc="0" baseline="0" dirty="0">
                <a:solidFill>
                  <a:srgbClr val="000000"/>
                </a:solidFill>
                <a:effectLst/>
                <a:latin typeface="Helvetica"/>
                <a:ea typeface="Helvetica"/>
                <a:cs typeface="Helvetica"/>
              </a:rPr>
              <a:t>Amikor kristályos szilícium-dioxidot tartalmazó anyagokkal dolgozik, ne feledje:</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Mindig törekedjünk arra, hogy a port a forrásánál állítsuk meg</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A tiszta munkakörnyezet biztonságos</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A pornak kitett területekhez való hozzáférés korlátozása biztos módja az expozíció megelőzésének.</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Kerülje a dohányzást - a dohányzás fokozza az RCS negatív egészségügyi hatásait.</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TOVÁBBI KÉPZÉSI ANYAGOK</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5874280"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3" history="0"/>
              </a:rPr>
              <a:t>A felületek és berendezések tisztításának helyes gyakorlata (2.1.1a. feladatlap)</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3" history="0"/>
              </a:rPr>
              <a:t>Iránymutató higiéniai gyakorlatok (2.1.10. feladatlap)</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4" history="0"/>
              </a:rPr>
              <a:t>NEPSI gyakorlati útmutató</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5" history="0"/>
              </a:rPr>
              <a:t>NEPSI útmutató kkv-k számára</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hu" b="0" i="0" strike="noStrike" cap="none" spc="0" baseline="0" dirty="0">
                <a:solidFill>
                  <a:srgbClr val="000000"/>
                </a:solidFill>
                <a:effectLst/>
                <a:latin typeface="Calibri"/>
                <a:ea typeface="Calibri"/>
                <a:cs typeface="Calibri"/>
              </a:rPr>
              <a:t>Látogasson el a </a:t>
            </a:r>
            <a:r>
              <a:rPr lang="hu" b="1" i="0" strike="noStrike" cap="none" spc="0" baseline="0" dirty="0">
                <a:solidFill>
                  <a:srgbClr val="000000"/>
                </a:solidFill>
                <a:effectLst/>
                <a:latin typeface="Calibri"/>
                <a:ea typeface="Calibri"/>
                <a:cs typeface="Calibri"/>
              </a:rPr>
              <a:t>NEPSI e-tanulási platformjára</a:t>
            </a:r>
            <a:r>
              <a:rPr lang="hu" b="0" i="0" strike="noStrike" cap="none" spc="0" baseline="0" dirty="0">
                <a:solidFill>
                  <a:srgbClr val="000000"/>
                </a:solidFill>
                <a:effectLst/>
                <a:latin typeface="Calibri"/>
                <a:ea typeface="Calibri"/>
                <a:cs typeface="Calibri"/>
              </a:rPr>
              <a:t> a </a:t>
            </a:r>
            <a:r>
              <a:rPr lang="hu" b="0" i="0" strike="noStrike" cap="none" spc="0" baseline="0" dirty="0">
                <a:solidFill>
                  <a:srgbClr val="000000"/>
                </a:solidFill>
                <a:effectLst/>
                <a:latin typeface="Calibri"/>
                <a:ea typeface="Calibri"/>
                <a:cs typeface="Calibri"/>
                <a:hlinkClick r:id="rId6" history="0"/>
              </a:rPr>
              <a:t>training.nepsi.eu</a:t>
            </a:r>
            <a:r>
              <a:rPr lang="hu" b="0" i="0" strike="noStrike" cap="none" spc="0" baseline="0" dirty="0">
                <a:solidFill>
                  <a:srgbClr val="000000"/>
                </a:solidFill>
                <a:effectLst/>
                <a:latin typeface="Calibri"/>
                <a:ea typeface="Calibri"/>
                <a:cs typeface="Calibri"/>
              </a:rPr>
              <a:t> oldalon, ahol további RCS-sel kapcsolatos tanulási anyagokat talál.</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ée un document." ma:contentTypeScope="" ma:versionID="a2aae6594e88dd81b3e444bd28827a8c">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fdd43d770917111209dca723230b269d"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schemas.microsoft.com/office/2006/documentManagement/types"/>
    <ds:schemaRef ds:uri="http://purl.org/dc/elements/1.1/"/>
    <ds:schemaRef ds:uri="http://schemas.microsoft.com/office/2006/metadata/properties"/>
    <ds:schemaRef ds:uri="6d9d7403-2d8c-4818-ae25-2c5629bc7330"/>
    <ds:schemaRef ds:uri="http://purl.org/dc/terms/"/>
    <ds:schemaRef ds:uri="d8ecf516-e360-4672-81b9-68723bedb71f"/>
    <ds:schemaRef ds:uri="http://purl.org/dc/dcmitype/"/>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D9C7FCF1-827D-429A-BD41-1DF8B22074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118</TotalTime>
  <Words>948</Words>
  <Application>Microsoft Office PowerPoint</Application>
  <PresentationFormat>Szélesvásznú</PresentationFormat>
  <Paragraphs>89</Paragraphs>
  <Slides>14</Slides>
  <Notes>14</Notes>
  <HiddenSlides>1</HiddenSlides>
  <MMClips>0</MMClips>
  <ScaleCrop>false</ScaleCrop>
  <HeadingPairs>
    <vt:vector size="4" baseType="variant">
      <vt:variant>
        <vt:lpstr>Téma</vt:lpstr>
      </vt:variant>
      <vt:variant>
        <vt:i4>1</vt:i4>
      </vt:variant>
      <vt:variant>
        <vt:lpstr>Diacímek</vt:lpstr>
      </vt:variant>
      <vt:variant>
        <vt:i4>14</vt:i4>
      </vt:variant>
    </vt:vector>
  </HeadingPairs>
  <TitlesOfParts>
    <vt:vector size="15" baseType="lpstr">
      <vt:lpstr>Office Theme</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pp</cp:lastModifiedBy>
  <cp:revision>46</cp:revision>
  <dcterms:created xsi:type="dcterms:W3CDTF">2020-06-24T14:35:04Z</dcterms:created>
  <dcterms:modified xsi:type="dcterms:W3CDTF">2022-09-21T17:06:54Z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