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33691638-4BF3-4E2B-B2FA-32F778813125}" v="51" dt="2022-09-23T00:00:34.967"/>
    <p1510:client id="{EBA8F41C-1B07-4B87-A146-F59B1B356BB4}" v="1" dt="2022-09-23T16:45:16.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0"/>
    <p:restoredTop sz="88873"/>
  </p:normalViewPr>
  <p:slideViewPr>
    <p:cSldViewPr snapToGrid="0" snapToObjects="1">
      <p:cViewPr varScale="1">
        <p:scale>
          <a:sx n="56" d="100"/>
          <a:sy n="56" d="100"/>
        </p:scale>
        <p:origin x="664" y="4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33691638-4BF3-4E2B-B2FA-32F778813125}"/>
    <pc:docChg chg="modSld">
      <pc:chgData name="Nanni Condò" userId="5cb635cf050d7968" providerId="Windows Live" clId="Web-{33691638-4BF3-4E2B-B2FA-32F778813125}" dt="2022-09-23T00:00:34.967" v="49" actId="20577"/>
      <pc:docMkLst>
        <pc:docMk/>
      </pc:docMkLst>
      <pc:sldChg chg="modSp">
        <pc:chgData name="Nanni Condò" userId="5cb635cf050d7968" providerId="Windows Live" clId="Web-{33691638-4BF3-4E2B-B2FA-32F778813125}" dt="2022-09-23T00:00:34.967" v="49" actId="20577"/>
        <pc:sldMkLst>
          <pc:docMk/>
          <pc:sldMk cId="3382270117" sldId="260"/>
        </pc:sldMkLst>
        <pc:spChg chg="mod">
          <ac:chgData name="Nanni Condò" userId="5cb635cf050d7968" providerId="Windows Live" clId="Web-{33691638-4BF3-4E2B-B2FA-32F778813125}" dt="2022-09-23T00:00:34.967" v="49" actId="20577"/>
          <ac:spMkLst>
            <pc:docMk/>
            <pc:sldMk cId="3382270117" sldId="260"/>
            <ac:spMk id="3" creationId="{C91D7B63-B11D-0749-BF2A-A9891251A1CB}"/>
          </ac:spMkLst>
        </pc:spChg>
      </pc:sldChg>
      <pc:sldChg chg="modSp">
        <pc:chgData name="Nanni Condò" userId="5cb635cf050d7968" providerId="Windows Live" clId="Web-{33691638-4BF3-4E2B-B2FA-32F778813125}" dt="2022-09-23T00:00:08.638" v="45" actId="20577"/>
        <pc:sldMkLst>
          <pc:docMk/>
          <pc:sldMk cId="455197316" sldId="261"/>
        </pc:sldMkLst>
        <pc:spChg chg="mod">
          <ac:chgData name="Nanni Condò" userId="5cb635cf050d7968" providerId="Windows Live" clId="Web-{33691638-4BF3-4E2B-B2FA-32F778813125}" dt="2022-09-22T23:59:03.793" v="33" actId="20577"/>
          <ac:spMkLst>
            <pc:docMk/>
            <pc:sldMk cId="455197316" sldId="261"/>
            <ac:spMk id="2" creationId="{84D35895-4567-0C4E-826D-3CDE9A1AE9DC}"/>
          </ac:spMkLst>
        </pc:spChg>
        <pc:spChg chg="mod">
          <ac:chgData name="Nanni Condò" userId="5cb635cf050d7968" providerId="Windows Live" clId="Web-{33691638-4BF3-4E2B-B2FA-32F778813125}" dt="2022-09-23T00:00:08.638" v="45" actId="20577"/>
          <ac:spMkLst>
            <pc:docMk/>
            <pc:sldMk cId="455197316" sldId="261"/>
            <ac:spMk id="3" creationId="{A2A116B4-2106-0947-A6DF-7DD749E593A5}"/>
          </ac:spMkLst>
        </pc:spChg>
      </pc:sldChg>
      <pc:sldChg chg="modSp">
        <pc:chgData name="Nanni Condò" userId="5cb635cf050d7968" providerId="Windows Live" clId="Web-{33691638-4BF3-4E2B-B2FA-32F778813125}" dt="2022-09-22T23:56:49.351" v="16" actId="20577"/>
        <pc:sldMkLst>
          <pc:docMk/>
          <pc:sldMk cId="178900945" sldId="272"/>
        </pc:sldMkLst>
        <pc:spChg chg="mod">
          <ac:chgData name="Nanni Condò" userId="5cb635cf050d7968" providerId="Windows Live" clId="Web-{33691638-4BF3-4E2B-B2FA-32F778813125}" dt="2022-09-22T23:56:49.351" v="16" actId="20577"/>
          <ac:spMkLst>
            <pc:docMk/>
            <pc:sldMk cId="178900945" sldId="272"/>
            <ac:spMk id="3" creationId="{2A7895A4-A370-4F49-96A1-B01D9EBAEF69}"/>
          </ac:spMkLst>
        </pc:spChg>
      </pc:sldChg>
      <pc:sldChg chg="modSp">
        <pc:chgData name="Nanni Condò" userId="5cb635cf050d7968" providerId="Windows Live" clId="Web-{33691638-4BF3-4E2B-B2FA-32F778813125}" dt="2022-09-22T23:56:04.178" v="1" actId="20577"/>
        <pc:sldMkLst>
          <pc:docMk/>
          <pc:sldMk cId="3976641406" sldId="273"/>
        </pc:sldMkLst>
        <pc:spChg chg="mod">
          <ac:chgData name="Nanni Condò" userId="5cb635cf050d7968" providerId="Windows Live" clId="Web-{33691638-4BF3-4E2B-B2FA-32F778813125}" dt="2022-09-22T23:56:04.178" v="1" actId="20577"/>
          <ac:spMkLst>
            <pc:docMk/>
            <pc:sldMk cId="3976641406" sldId="273"/>
            <ac:spMk id="3" creationId="{778F63C9-1C70-4F4D-9234-7DEE4FC33B21}"/>
          </ac:spMkLst>
        </pc:spChg>
      </pc:sldChg>
      <pc:sldChg chg="modSp">
        <pc:chgData name="Nanni Condò" userId="5cb635cf050d7968" providerId="Windows Live" clId="Web-{33691638-4BF3-4E2B-B2FA-32F778813125}" dt="2022-09-22T23:58:35.167" v="24" actId="14100"/>
        <pc:sldMkLst>
          <pc:docMk/>
          <pc:sldMk cId="900493844" sldId="277"/>
        </pc:sldMkLst>
        <pc:spChg chg="mod">
          <ac:chgData name="Nanni Condò" userId="5cb635cf050d7968" providerId="Windows Live" clId="Web-{33691638-4BF3-4E2B-B2FA-32F778813125}" dt="2022-09-22T23:56:57.601" v="18" actId="20577"/>
          <ac:spMkLst>
            <pc:docMk/>
            <pc:sldMk cId="900493844" sldId="277"/>
            <ac:spMk id="2" creationId="{7365DD5F-04E6-6D4E-A885-E2746522BBFE}"/>
          </ac:spMkLst>
        </pc:spChg>
        <pc:spChg chg="mod">
          <ac:chgData name="Nanni Condò" userId="5cb635cf050d7968" providerId="Windows Live" clId="Web-{33691638-4BF3-4E2B-B2FA-32F778813125}" dt="2022-09-22T23:58:35.167" v="24" actId="14100"/>
          <ac:spMkLst>
            <pc:docMk/>
            <pc:sldMk cId="900493844" sldId="277"/>
            <ac:spMk id="3" creationId="{A7CCF503-854B-AB4F-95DE-9FA9D3D5EB19}"/>
          </ac:spMkLst>
        </pc:spChg>
      </pc:sldChg>
    </pc:docChg>
  </pc:docChgLst>
  <pc:docChgLst>
    <pc:chgData name="Samuel Davies" userId="4bb99b2c-4e56-4c10-ad8a-c1b2d904d94c" providerId="ADAL" clId="{2B5F5DC1-1193-0C46-B250-A1ADEA3AB979}"/>
    <pc:docChg chg="modSld">
      <pc:chgData name="Samuel Davies" userId="4bb99b2c-4e56-4c10-ad8a-c1b2d904d94c" providerId="ADAL" clId="{2B5F5DC1-1193-0C46-B250-A1ADEA3AB979}" dt="2020-12-09T21:34:59.390" v="7" actId="20577"/>
      <pc:docMkLst>
        <pc:docMk/>
      </pc:docMkLst>
      <pc:sldChg chg="modSp mod">
        <pc:chgData name="Samuel Davies" userId="4bb99b2c-4e56-4c10-ad8a-c1b2d904d94c" providerId="ADAL" clId="{2B5F5DC1-1193-0C46-B250-A1ADEA3AB979}" dt="2020-12-09T20:38:53.869" v="2" actId="14100"/>
        <pc:sldMkLst>
          <pc:docMk/>
          <pc:sldMk cId="1534901246" sldId="268"/>
        </pc:sldMkLst>
        <pc:spChg chg="mod">
          <ac:chgData name="Samuel Davies" userId="4bb99b2c-4e56-4c10-ad8a-c1b2d904d94c" providerId="ADAL" clId="{2B5F5DC1-1193-0C46-B250-A1ADEA3AB979}" dt="2020-12-09T20:38:53.869" v="2" actId="14100"/>
          <ac:spMkLst>
            <pc:docMk/>
            <pc:sldMk cId="1534901246" sldId="268"/>
            <ac:spMk id="3" creationId="{D02FD246-F495-D545-93DD-1087536EA9F3}"/>
          </ac:spMkLst>
        </pc:spChg>
      </pc:sldChg>
      <pc:sldChg chg="modNotesTx">
        <pc:chgData name="Samuel Davies" userId="4bb99b2c-4e56-4c10-ad8a-c1b2d904d94c" providerId="ADAL" clId="{2B5F5DC1-1193-0C46-B250-A1ADEA3AB979}" dt="2020-12-09T20:37:59.740" v="0" actId="20577"/>
        <pc:sldMkLst>
          <pc:docMk/>
          <pc:sldMk cId="178900945" sldId="272"/>
        </pc:sldMkLst>
      </pc:sldChg>
      <pc:sldChg chg="modSp mod">
        <pc:chgData name="Samuel Davies" userId="4bb99b2c-4e56-4c10-ad8a-c1b2d904d94c" providerId="ADAL" clId="{2B5F5DC1-1193-0C46-B250-A1ADEA3AB979}" dt="2020-12-09T21:34:59.390" v="7" actId="20577"/>
        <pc:sldMkLst>
          <pc:docMk/>
          <pc:sldMk cId="3976641406" sldId="273"/>
        </pc:sldMkLst>
        <pc:spChg chg="mod">
          <ac:chgData name="Samuel Davies" userId="4bb99b2c-4e56-4c10-ad8a-c1b2d904d94c" providerId="ADAL" clId="{2B5F5DC1-1193-0C46-B250-A1ADEA3AB979}" dt="2020-12-09T21:34:59.390" v="7" actId="20577"/>
          <ac:spMkLst>
            <pc:docMk/>
            <pc:sldMk cId="3976641406" sldId="273"/>
            <ac:spMk id="3" creationId="{778F63C9-1C70-4F4D-9234-7DEE4FC33B21}"/>
          </ac:spMkLst>
        </pc:spChg>
      </pc:sldChg>
    </pc:docChg>
  </pc:docChgLst>
  <pc:docChgLst>
    <pc:chgData name="Nanni Condò" userId="5cb635cf050d7968" providerId="Windows Live" clId="Web-{EBA8F41C-1B07-4B87-A146-F59B1B356BB4}"/>
    <pc:docChg chg="modSld">
      <pc:chgData name="Nanni Condò" userId="5cb635cf050d7968" providerId="Windows Live" clId="Web-{EBA8F41C-1B07-4B87-A146-F59B1B356BB4}" dt="2022-09-23T16:45:12.221" v="29"/>
      <pc:docMkLst>
        <pc:docMk/>
      </pc:docMkLst>
      <pc:sldChg chg="modNotes">
        <pc:chgData name="Nanni Condò" userId="5cb635cf050d7968" providerId="Windows Live" clId="Web-{EBA8F41C-1B07-4B87-A146-F59B1B356BB4}" dt="2022-09-23T16:45:12.221" v="29"/>
        <pc:sldMkLst>
          <pc:docMk/>
          <pc:sldMk cId="455197316"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Quando si eseguono processi a elevato consumo di energia</a:t>
            </a:r>
            <a:r>
              <a:rPr lang="it" sz="1800" dirty="0">
                <a:solidFill>
                  <a:srgbClr val="000000"/>
                </a:solidFill>
                <a:latin typeface="Calibri"/>
                <a:ea typeface="Calibri"/>
                <a:cs typeface="Calibri"/>
              </a:rPr>
              <a:t>,</a:t>
            </a:r>
            <a:r>
              <a:rPr lang="it" sz="1800" b="0" i="0" strike="noStrike" cap="none" spc="0" baseline="0" dirty="0">
                <a:solidFill>
                  <a:srgbClr val="000000"/>
                </a:solidFill>
                <a:effectLst/>
                <a:latin typeface="Calibri"/>
                <a:ea typeface="Calibri"/>
                <a:cs typeface="Calibri"/>
              </a:rPr>
              <a:t> </a:t>
            </a:r>
            <a:r>
              <a:rPr lang="it" sz="1800" dirty="0">
                <a:solidFill>
                  <a:srgbClr val="000000"/>
                </a:solidFill>
                <a:latin typeface="Calibri"/>
                <a:ea typeface="Calibri"/>
                <a:cs typeface="Calibri"/>
              </a:rPr>
              <a:t>ad esempio su</a:t>
            </a:r>
            <a:r>
              <a:rPr lang="it" sz="1800" b="0" i="0" strike="noStrike" cap="none" spc="0" baseline="0" dirty="0">
                <a:solidFill>
                  <a:srgbClr val="000000"/>
                </a:solidFill>
                <a:effectLst/>
                <a:latin typeface="Calibri"/>
                <a:ea typeface="Calibri"/>
                <a:cs typeface="Calibri"/>
              </a:rPr>
              <a:t> minerali contenenti silice cristallina</a:t>
            </a:r>
            <a:r>
              <a:rPr lang="it" sz="1800" dirty="0">
                <a:solidFill>
                  <a:srgbClr val="000000"/>
                </a:solidFill>
                <a:latin typeface="Calibri"/>
                <a:ea typeface="Calibri"/>
                <a:cs typeface="Calibri"/>
              </a:rPr>
              <a:t>, </a:t>
            </a:r>
            <a:r>
              <a:rPr lang="it" sz="1800" b="0" i="0" strike="noStrike" cap="none" spc="0" baseline="0" dirty="0">
                <a:solidFill>
                  <a:srgbClr val="000000"/>
                </a:solidFill>
                <a:effectLst/>
                <a:latin typeface="Calibri"/>
                <a:ea typeface="Calibri"/>
                <a:cs typeface="Calibri"/>
              </a:rPr>
              <a:t>è consigliabile utilizzare un dispositivo che integri un sistema di aspirazione delle polveri o di abbattimento con acqua (</a:t>
            </a:r>
            <a:r>
              <a:rPr lang="it" sz="1800" dirty="0">
                <a:solidFill>
                  <a:srgbClr val="000000"/>
                </a:solidFill>
                <a:latin typeface="Calibri"/>
                <a:ea typeface="Calibri"/>
                <a:cs typeface="Calibri"/>
              </a:rPr>
              <a:t>si</a:t>
            </a:r>
            <a:r>
              <a:rPr lang="it" sz="1800" b="0" i="0" strike="noStrike" cap="none" spc="0" baseline="0" dirty="0">
                <a:solidFill>
                  <a:srgbClr val="000000"/>
                </a:solidFill>
                <a:effectLst/>
                <a:latin typeface="Calibri"/>
                <a:ea typeface="Calibri"/>
                <a:cs typeface="Calibri"/>
              </a:rPr>
              <a:t> veda l’immagine </a:t>
            </a:r>
            <a:r>
              <a:rPr lang="it" sz="1800" dirty="0">
                <a:solidFill>
                  <a:srgbClr val="000000"/>
                </a:solidFill>
                <a:latin typeface="Calibri"/>
                <a:ea typeface="Calibri"/>
                <a:cs typeface="Calibri"/>
              </a:rPr>
              <a:t>sopra).</a:t>
            </a:r>
            <a:endParaRPr lang="it" sz="18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151223" y="429114"/>
            <a:ext cx="366612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LA LAVORAZIONE CON MATERIALI CONTENENTI SILICE CRISTALLINA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LA LAVORAZIONE CON MATERIALI CONTENENTI SILICE CRISTALLINA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nel quadro dell'argomento trattato, nonché sulle buone pratiche e sulle misure disponibili per ridurli. Lo scopo della formazione è informare ed educare i lavoratori per aiutarli a utilizzare le misure di controllo in maniera efficace e a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4" y="2362676"/>
            <a:ext cx="9955714"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dirty="0">
                <a:solidFill>
                  <a:srgbClr val="000000"/>
                </a:solidFill>
                <a:latin typeface="Helvetica"/>
                <a:ea typeface="Helvetica"/>
                <a:cs typeface="Helvetica"/>
              </a:rPr>
              <a:t>Le misure</a:t>
            </a:r>
            <a:r>
              <a:rPr lang="it" sz="1800" b="0" i="0" strike="noStrike" cap="none" spc="0" baseline="0" dirty="0">
                <a:solidFill>
                  <a:srgbClr val="000000"/>
                </a:solidFill>
                <a:effectLst/>
                <a:latin typeface="Helvetica"/>
                <a:ea typeface="Helvetica"/>
                <a:cs typeface="Helvetica"/>
              </a:rPr>
              <a:t> di controllo </a:t>
            </a:r>
            <a:r>
              <a:rPr lang="it" sz="1800" dirty="0">
                <a:solidFill>
                  <a:srgbClr val="000000"/>
                </a:solidFill>
                <a:latin typeface="Helvetica"/>
                <a:ea typeface="Helvetica"/>
                <a:cs typeface="Helvetica"/>
              </a:rPr>
              <a:t>fondamentali per</a:t>
            </a:r>
            <a:r>
              <a:rPr lang="it" sz="1800" b="0" i="0" strike="noStrike" cap="none" spc="0" baseline="0" dirty="0">
                <a:solidFill>
                  <a:srgbClr val="000000"/>
                </a:solidFill>
                <a:effectLst/>
                <a:latin typeface="Helvetica"/>
                <a:ea typeface="Helvetica"/>
                <a:cs typeface="Helvetica"/>
              </a:rPr>
              <a:t> prevenire o ridurre al minimo l'esposizione alla polvere di silice cristallina respirabile (SCR)</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7" name="Picture Placeholder 8" descr="Construction worker">
            <a:extLst>
              <a:ext uri="{FF2B5EF4-FFF2-40B4-BE49-F238E27FC236}">
                <a16:creationId xmlns:a16="http://schemas.microsoft.com/office/drawing/2014/main" id="{DE3E87A7-9FAD-988E-7163-A1F51D8CA688}"/>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a:t>
            </a:r>
            <a:r>
              <a:rPr lang="it" sz="3000" b="1" i="0" strike="noStrike" cap="none" spc="0" baseline="0" dirty="0">
                <a:solidFill>
                  <a:srgbClr val="F6A317"/>
                </a:solidFill>
                <a:effectLst/>
                <a:latin typeface="Helvetica"/>
                <a:ea typeface="Helvetica"/>
                <a:cs typeface="Helvetica"/>
              </a:rPr>
              <a:t>CONTROLLO DELLE</a:t>
            </a:r>
            <a:r>
              <a:rPr lang="it" sz="3000" dirty="0">
                <a:latin typeface="Helvetica"/>
                <a:ea typeface="Helvetica"/>
                <a:cs typeface="Helvetica"/>
              </a:rPr>
              <a:t> </a:t>
            </a:r>
            <a:r>
              <a:rPr lang="it" sz="3000" b="1" i="0" strike="noStrike" cap="none" spc="0" baseline="0" dirty="0">
                <a:solidFill>
                  <a:srgbClr val="F6A317"/>
                </a:solidFill>
                <a:effectLst/>
                <a:latin typeface="Helvetica"/>
                <a:ea typeface="Helvetica"/>
                <a:cs typeface="Helvetica"/>
              </a:rPr>
              <a:t>POLVERI</a:t>
            </a:r>
            <a:endParaRPr lang="it-IT" dirty="0"/>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053239"/>
            <a:ext cx="4387796" cy="2269222"/>
          </a:xfrm>
        </p:spPr>
        <p:txBody>
          <a:bodyPr lIns="91440" tIns="45720" rIns="91440" bIns="45720" anchor="t"/>
          <a:lstStyle/>
          <a:p>
            <a:r>
              <a:rPr lang="it" sz="1800" b="0" i="0" strike="noStrike" cap="none" spc="0" baseline="0" dirty="0">
                <a:solidFill>
                  <a:srgbClr val="000000"/>
                </a:solidFill>
                <a:effectLst/>
                <a:latin typeface="Helvetica"/>
                <a:ea typeface="Helvetica"/>
                <a:cs typeface="Helvetica"/>
              </a:rPr>
              <a:t>Sono cinque le tecniche principali per il controllo delle polveri utilizzate nella gestione della </a:t>
            </a:r>
            <a:r>
              <a:rPr lang="it" sz="1800" dirty="0">
                <a:latin typeface="Helvetica"/>
                <a:ea typeface="Helvetica"/>
                <a:cs typeface="Helvetica"/>
              </a:rPr>
              <a:t>silice cristallina respirabile e</a:t>
            </a:r>
            <a:r>
              <a:rPr lang="it" sz="1800" b="0" i="0" strike="noStrike" cap="none" spc="0" baseline="0" dirty="0">
                <a:solidFill>
                  <a:srgbClr val="000000"/>
                </a:solidFill>
                <a:effectLst/>
                <a:latin typeface="Helvetica"/>
                <a:ea typeface="Helvetica"/>
                <a:cs typeface="Helvetica"/>
              </a:rPr>
              <a:t> rientranti nelle Buone Pratiche NEPSI.</a:t>
            </a:r>
            <a:endParaRPr lang="it"/>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324642" cy="1031051"/>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814086" cy="850900"/>
          </a:xfrm>
        </p:spPr>
        <p:txBody>
          <a:bodyPr/>
          <a:lstStyle/>
          <a:p>
            <a:r>
              <a:rPr lang="it" sz="3000" b="1" i="0" strike="noStrike" cap="none" spc="0" baseline="0" dirty="0">
                <a:solidFill>
                  <a:srgbClr val="F6A317"/>
                </a:solidFill>
                <a:effectLst/>
                <a:latin typeface="Helvetica"/>
                <a:ea typeface="Helvetica"/>
                <a:cs typeface="Helvetica"/>
              </a:rPr>
              <a:t>I RISCHI DERIVANTI DALLA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L’osservanza delle buone pratiche è essenziale per proteggersi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elevati livelli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dall’esposizione alle polveri aerodisperse, ogni giorno.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lIns="91440" tIns="45720" rIns="91440" bIns="45720" anchor="t"/>
          <a:lstStyle/>
          <a:p>
            <a:r>
              <a:rPr lang="it" sz="3000" dirty="0">
                <a:latin typeface="Helvetica"/>
                <a:ea typeface="Helvetica"/>
                <a:cs typeface="Helvetica"/>
              </a:rPr>
              <a:t>BLOCCARE LE</a:t>
            </a:r>
            <a:r>
              <a:rPr lang="it" sz="3000" b="1" i="0" strike="noStrike" cap="none" spc="0" baseline="0" dirty="0">
                <a:solidFill>
                  <a:srgbClr val="F6A317"/>
                </a:solidFill>
                <a:effectLst/>
                <a:latin typeface="Helvetica"/>
                <a:ea typeface="Helvetica"/>
                <a:cs typeface="Helvetica"/>
              </a:rPr>
              <a:t> POLVERI ALLA FONTE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lIns="91440" tIns="45720" rIns="91440" bIns="45720" anchor="t"/>
          <a:lstStyle/>
          <a:p>
            <a:pPr>
              <a:lnSpc>
                <a:spcPts val="2700"/>
              </a:lnSpc>
            </a:pPr>
            <a:r>
              <a:rPr lang="it-IT" sz="1800" b="0" i="0" strike="noStrike" cap="none" spc="0" baseline="0" dirty="0">
                <a:solidFill>
                  <a:srgbClr val="000000"/>
                </a:solidFill>
                <a:effectLst/>
                <a:latin typeface="Helvetica"/>
                <a:ea typeface="Helvetica"/>
                <a:cs typeface="Helvetica"/>
              </a:rPr>
              <a:t>Come prima cosa, è opportuno cercare di ridurre il rischio che si </a:t>
            </a:r>
            <a:r>
              <a:rPr lang="it-IT" sz="1800" dirty="0">
                <a:solidFill>
                  <a:srgbClr val="000000"/>
                </a:solidFill>
                <a:latin typeface="Helvetica"/>
                <a:ea typeface="Helvetica"/>
                <a:cs typeface="Helvetica"/>
              </a:rPr>
              <a:t>formino polveri</a:t>
            </a:r>
            <a:r>
              <a:rPr lang="it-IT" sz="1800" b="0" i="0" strike="noStrike" cap="none" spc="0" baseline="0" dirty="0">
                <a:solidFill>
                  <a:srgbClr val="000000"/>
                </a:solidFill>
                <a:effectLst/>
                <a:latin typeface="Helvetica"/>
                <a:ea typeface="Helvetica"/>
                <a:cs typeface="Helvetica"/>
              </a:rPr>
              <a:t>.</a:t>
            </a:r>
          </a:p>
          <a:p>
            <a:pPr>
              <a:lnSpc>
                <a:spcPts val="2700"/>
              </a:lnSpc>
            </a:pPr>
            <a:r>
              <a:rPr lang="it" sz="1800" b="0" i="0" strike="noStrike" cap="none" spc="0" baseline="0" dirty="0">
                <a:solidFill>
                  <a:srgbClr val="000000"/>
                </a:solidFill>
                <a:effectLst/>
                <a:latin typeface="Helvetica"/>
                <a:ea typeface="Helvetica"/>
                <a:cs typeface="Helvetica"/>
              </a:rPr>
              <a:t>Quando non è possibile evitare di generare polveri, il modo più efficace per controllarle è alla fonte.</a:t>
            </a:r>
          </a:p>
          <a:p>
            <a:pPr>
              <a:lnSpc>
                <a:spcPts val="2700"/>
              </a:lnSpc>
            </a:pPr>
            <a:r>
              <a:rPr lang="it" sz="1800" b="0" i="0" strike="noStrike" cap="none" spc="0" baseline="0" dirty="0">
                <a:solidFill>
                  <a:srgbClr val="000000"/>
                </a:solidFill>
                <a:effectLst/>
                <a:latin typeface="Helvetica"/>
                <a:ea typeface="Helvetica"/>
                <a:cs typeface="Helvetica"/>
              </a:rPr>
              <a:t>Ciò significa contenere o </a:t>
            </a:r>
            <a:r>
              <a:rPr lang="it-IT" sz="1800" b="0" i="0" strike="noStrike" cap="none" spc="0" baseline="0" dirty="0">
                <a:solidFill>
                  <a:srgbClr val="000000"/>
                </a:solidFill>
                <a:effectLst/>
                <a:latin typeface="Helvetica"/>
                <a:ea typeface="Helvetica"/>
                <a:cs typeface="Helvetica"/>
              </a:rPr>
              <a:t>allontanare le polveri dal lavoratore</a:t>
            </a:r>
            <a:r>
              <a:rPr lang="it" sz="1800" b="0" i="0" strike="noStrike" cap="none" spc="0" baseline="0" dirty="0">
                <a:solidFill>
                  <a:srgbClr val="000000"/>
                </a:solidFill>
                <a:effectLst/>
                <a:latin typeface="Helvetica"/>
                <a:ea typeface="Helvetica"/>
                <a:cs typeface="Helvetica"/>
              </a:rPr>
              <a:t> utilizzando barriere o separazioni, un sistema di ventilazione (ad esempio l’estrazione) e/o un sistema di abbattimento per mezzo di acqua.</a:t>
            </a:r>
          </a:p>
          <a:p>
            <a:pPr>
              <a:lnSpc>
                <a:spcPts val="27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r>
              <a:rPr lang="it" sz="3000" b="1" i="0" strike="noStrike" cap="none" spc="0" baseline="0" dirty="0">
                <a:solidFill>
                  <a:srgbClr val="F6A317"/>
                </a:solidFill>
                <a:effectLst/>
                <a:latin typeface="Helvetica"/>
                <a:ea typeface="Helvetica"/>
                <a:cs typeface="Helvetica"/>
              </a:rPr>
              <a:t>INTERVENIRE SUBITO SULLE FUORIUSCITE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Intervenire prontamente sulle fuoriuscite di polveri (e sulle </a:t>
            </a:r>
            <a:r>
              <a:rPr lang="it" sz="1800" dirty="0">
                <a:solidFill>
                  <a:srgbClr val="000000"/>
                </a:solidFill>
                <a:latin typeface="Helvetica"/>
                <a:ea typeface="Helvetica"/>
                <a:cs typeface="Helvetica"/>
              </a:rPr>
              <a:t>relative cause</a:t>
            </a:r>
            <a:r>
              <a:rPr lang="it" sz="1800" b="0" i="0" strike="noStrike" cap="none" spc="0" baseline="0" dirty="0">
                <a:solidFill>
                  <a:srgbClr val="000000"/>
                </a:solidFill>
                <a:effectLst/>
                <a:latin typeface="Helvetica"/>
                <a:ea typeface="Helvetica"/>
                <a:cs typeface="Helvetica"/>
              </a:rPr>
              <a:t>) ridurrà la possibilità che i depositi formatisi si diffondano nell'aria.</a:t>
            </a:r>
          </a:p>
          <a:p>
            <a:pPr>
              <a:lnSpc>
                <a:spcPts val="2700"/>
              </a:lnSpc>
              <a:spcAft>
                <a:spcPts val="1000"/>
              </a:spcAft>
            </a:pPr>
            <a:r>
              <a:rPr lang="it" sz="1800" b="0" i="0" strike="noStrike" cap="none" spc="0" baseline="0" dirty="0">
                <a:solidFill>
                  <a:srgbClr val="000000"/>
                </a:solidFill>
                <a:effectLst/>
                <a:latin typeface="Helvetica"/>
                <a:ea typeface="Helvetica"/>
                <a:cs typeface="Helvetica"/>
              </a:rPr>
              <a:t>Le particelle di polveri respirabili sono invisibili a occhio nudo, a meno che non vengano illuminate per mezzo di una potente fonte luminosa. Le polveri possono rimanere in sospensione nell'aria per giorni o settimane.</a:t>
            </a:r>
          </a:p>
          <a:p>
            <a:pPr>
              <a:lnSpc>
                <a:spcPts val="27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r>
              <a:rPr lang="it" sz="3000" b="1" i="0" strike="noStrike" cap="none" spc="0" baseline="0" dirty="0">
                <a:solidFill>
                  <a:srgbClr val="F6A317"/>
                </a:solidFill>
                <a:effectLst/>
                <a:latin typeface="Helvetica"/>
                <a:ea typeface="Helvetica"/>
                <a:cs typeface="Helvetica"/>
              </a:rPr>
              <a:t>INDOSSARE DPI</a:t>
            </a:r>
          </a:p>
          <a:p>
            <a:r>
              <a:rPr lang="it" sz="3000" b="1" i="0" strike="noStrike" cap="none" spc="0" baseline="0" dirty="0">
                <a:solidFill>
                  <a:srgbClr val="F6A317"/>
                </a:solidFill>
                <a:effectLst/>
                <a:latin typeface="Helvetica"/>
                <a:ea typeface="Helvetica"/>
                <a:cs typeface="Helvetica"/>
              </a:rPr>
              <a:t>(SE NECESSARIO)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488645" cy="3682369"/>
          </a:xfrm>
        </p:spPr>
        <p:txBody>
          <a:bodyPr/>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Quando tutte le altre misure di controllo delle polveri (si vedano le cinque principali tecniche di controllo) sono insufficienti a prevenire l'esposizione alle polveri, è opportuno indossare dei DPI.</a:t>
            </a:r>
          </a:p>
          <a:p>
            <a:pPr>
              <a:lnSpc>
                <a:spcPts val="2700"/>
              </a:lnSpc>
              <a:spcAft>
                <a:spcPts val="1000"/>
              </a:spcAft>
            </a:pPr>
            <a:r>
              <a:rPr lang="it" sz="1800" b="0" i="0" strike="noStrike" cap="none" spc="0" baseline="0" dirty="0">
                <a:solidFill>
                  <a:srgbClr val="000000"/>
                </a:solidFill>
                <a:effectLst/>
                <a:latin typeface="Helvetica"/>
                <a:ea typeface="Helvetica"/>
                <a:cs typeface="Helvetica"/>
              </a:rPr>
              <a:t>I DPI non sostituiscono in alcun modo le altre misure di controllo delle polveri. Le maschere antipolvere proteggono temporaneamente i singoli lavoratori, ma la qualità generale dell'aria può essere comunque compromessa dalle polveri.</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1094966" cy="850900"/>
          </a:xfrm>
        </p:spPr>
        <p:txBody>
          <a:bodyPr/>
          <a:lstStyle/>
          <a:p>
            <a:r>
              <a:rPr lang="it" sz="3000" b="1" i="0" strike="noStrike" cap="none" spc="0" baseline="0" dirty="0">
                <a:solidFill>
                  <a:srgbClr val="F6A317"/>
                </a:solidFill>
                <a:effectLst/>
                <a:latin typeface="Helvetica"/>
                <a:ea typeface="Helvetica"/>
                <a:cs typeface="Helvetica"/>
              </a:rPr>
              <a:t>BUONE PRATICHE DI BASE: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ct val="100000"/>
              </a:lnSpc>
              <a:spcBef>
                <a:spcPts val="600"/>
              </a:spcBef>
            </a:pPr>
            <a:r>
              <a:rPr lang="it" sz="1800" b="1" i="0" strike="noStrike" cap="none" spc="0" baseline="0" dirty="0">
                <a:solidFill>
                  <a:srgbClr val="000000"/>
                </a:solidFill>
                <a:effectLst/>
                <a:latin typeface="Helvetica"/>
                <a:ea typeface="Helvetica"/>
                <a:cs typeface="Helvetica"/>
              </a:rPr>
              <a:t>COSA FARE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Limitare l'accesso ai cantieri o alle aree esposte alle polveri unicamente ai dipendenti e al personale autorizzato</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sistemi di ventilazione o di abbattimento con sistema idraulico per ridurre le polveri aerodisperse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Se possibile, eseguire il lavoro all'aperto</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metodi di pulizia a umido o tramite aspirazione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Pianificare le attività in anticipo in modo da garantire la sicurezza degli spazi di lavoro e il funzionamento delle attrezzature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Segnalare i guasti e predisporre un piano per affrontarli in modo rapido e sicuro</a:t>
            </a:r>
          </a:p>
          <a:p>
            <a:pPr marL="285750" indent="-285750">
              <a:lnSpc>
                <a:spcPct val="100000"/>
              </a:lnSpc>
              <a:spcBef>
                <a:spcPts val="600"/>
              </a:spcBef>
              <a:buSzPct val="85000"/>
              <a:buFont typeface=".Apple Color Emoji UI"/>
              <a:buChar char="✅"/>
            </a:pPr>
            <a:r>
              <a:rPr lang="it-IT" sz="1800" b="0" i="0" strike="noStrike" cap="none" spc="0" baseline="0" dirty="0">
                <a:solidFill>
                  <a:srgbClr val="000000"/>
                </a:solidFill>
                <a:effectLst/>
                <a:latin typeface="Helvetica"/>
                <a:ea typeface="Helvetica"/>
                <a:cs typeface="Helvetica"/>
              </a:rPr>
              <a:t>Indossare i DPI per tutta la durata della lavorazione, assicurandosi che le maschere facciali aderiscano perfettamente</a:t>
            </a:r>
          </a:p>
          <a:p>
            <a:pPr>
              <a:lnSpc>
                <a:spcPct val="1000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456698" cy="850900"/>
          </a:xfrm>
        </p:spPr>
        <p:txBody>
          <a:bodyPr/>
          <a:lstStyle/>
          <a:p>
            <a:r>
              <a:rPr lang="it" sz="3000" b="1" i="0" strike="noStrike" cap="none" spc="0" baseline="0" dirty="0">
                <a:solidFill>
                  <a:srgbClr val="F6A317"/>
                </a:solidFill>
                <a:effectLst/>
                <a:latin typeface="Helvetica"/>
                <a:ea typeface="Helvetica"/>
                <a:cs typeface="Helvetica"/>
              </a:rPr>
              <a:t>BUONE PRATICHE DI BASE: </a:t>
            </a:r>
            <a:br>
              <a:rPr lang="it" sz="3000" b="1" i="0" strike="noStrike" cap="none" spc="0" baseline="0" dirty="0">
                <a:solidFill>
                  <a:srgbClr val="F6A317"/>
                </a:solidFill>
                <a:effectLst/>
                <a:latin typeface="Helvetica"/>
                <a:ea typeface="Helvetica"/>
                <a:cs typeface="Helvetica"/>
              </a:rPr>
            </a:br>
            <a:r>
              <a:rPr lang="it" sz="3000" b="1" i="0" strike="noStrike" cap="none" spc="0" baseline="0" dirty="0">
                <a:solidFill>
                  <a:srgbClr val="F6A317"/>
                </a:solidFill>
                <a:effectLst/>
                <a:latin typeface="Helvetica"/>
                <a:ea typeface="Helvetica"/>
                <a:cs typeface="Helvetica"/>
              </a:rPr>
              <a:t>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700"/>
              </a:lnSpc>
            </a:pPr>
            <a:r>
              <a:rPr lang="it" sz="1800" b="1" i="0" strike="noStrike" cap="none" spc="0" baseline="0" dirty="0">
                <a:solidFill>
                  <a:srgbClr val="000000"/>
                </a:solidFill>
                <a:effectLst/>
                <a:latin typeface="Helvetica"/>
                <a:ea typeface="Helvetica"/>
                <a:cs typeface="Helvetica"/>
              </a:rPr>
              <a:t>COSA EVITARE</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una spazzola a secco, anziché metodi di pulizia a umido o tramite aspirazione</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aria compressa per rimuovere le polveri</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Portare a casa gli abiti da lavoro o i DPI sporchi</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DPI danneggiati</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Fumare o mangiare nelle aree di processo del sito</a:t>
            </a:r>
          </a:p>
          <a:p>
            <a:pPr marL="285750" indent="-285750">
              <a:buSzPct val="85000"/>
              <a:buFont typeface=".Apple Color Emoji UI"/>
              <a:buChar char="❌"/>
            </a:pPr>
            <a:endParaRPr lang="en-US" sz="1800" dirty="0"/>
          </a:p>
          <a:p>
            <a:pPr marL="285750" indent="-285750">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Quando si lavora con minerali contenenti silice cristallina, è opportuno ricordare quanto segue: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Cercare sempre </a:t>
            </a:r>
            <a:r>
              <a:rPr lang="en-GB" sz="1800" b="0" i="0" strike="noStrike" cap="none" spc="0" baseline="0">
                <a:solidFill>
                  <a:srgbClr val="000000"/>
                </a:solidFill>
                <a:effectLst/>
                <a:latin typeface="Helvetica"/>
                <a:ea typeface="Helvetica"/>
                <a:cs typeface="Helvetica"/>
              </a:rPr>
              <a:t>di</a:t>
            </a:r>
            <a:r>
              <a:rPr lang="it" sz="1800" b="0" i="0" strike="noStrike" cap="none" spc="0" baseline="0">
                <a:solidFill>
                  <a:srgbClr val="000000"/>
                </a:solidFill>
                <a:effectLst/>
                <a:latin typeface="Helvetica"/>
                <a:ea typeface="Helvetica"/>
                <a:cs typeface="Helvetica"/>
              </a:rPr>
              <a:t> </a:t>
            </a:r>
            <a:r>
              <a:rPr lang="it" sz="1800" b="0" i="0" strike="noStrike" cap="none" spc="0" baseline="0" dirty="0">
                <a:solidFill>
                  <a:srgbClr val="000000"/>
                </a:solidFill>
                <a:effectLst/>
                <a:latin typeface="Helvetica"/>
                <a:ea typeface="Helvetica"/>
                <a:cs typeface="Helvetica"/>
              </a:rPr>
              <a:t>bloccare le polveri alla fonte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Un ambiente di lavoro pulito è un ambiente sicuro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Limitare l'accesso alle aree soggette alle polveri è un modo sicuro per prevenire l'esposizione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Evitare di fumare: il fumo amplifica gli effetti negativi della SCR sulla salute.</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200" b="1" i="0" strike="noStrike" cap="none" spc="0" baseline="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la pulizia di superfici e impianti (Scheda generale 2.1.1a)</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l’igiene (Scheda generale 2.1.10)</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9509592"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9C7FCF1-827D-429A-BD41-1DF8B2207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106</TotalTime>
  <Words>1145</Words>
  <Application>Microsoft Office PowerPoint</Application>
  <PresentationFormat>Widescreen</PresentationFormat>
  <Paragraphs>90</Paragraphs>
  <Slides>14</Slides>
  <Notes>14</Notes>
  <HiddenSlides>1</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Andre Leite</cp:lastModifiedBy>
  <cp:revision>66</cp:revision>
  <dcterms:created xsi:type="dcterms:W3CDTF">2020-06-24T14:35:04Z</dcterms:created>
  <dcterms:modified xsi:type="dcterms:W3CDTF">2022-09-23T16:45:22Z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