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574A5D18-ABC5-4A2D-8530-41AB2AD0F5B1}" v="20" dt="2022-10-04T18:37:27.0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88873"/>
  </p:normalViewPr>
  <p:slideViewPr>
    <p:cSldViewPr snapToGrid="0" snapToObjects="1">
      <p:cViewPr varScale="1">
        <p:scale>
          <a:sx n="65" d="100"/>
          <a:sy n="65" d="100"/>
        </p:scale>
        <p:origin x="912" y="7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rtotojas svečias" providerId="Windows Live" clId="Web-{574A5D18-ABC5-4A2D-8530-41AB2AD0F5B1}"/>
    <pc:docChg chg="modSld">
      <pc:chgData name="Vartotojas svečias" userId="" providerId="Windows Live" clId="Web-{574A5D18-ABC5-4A2D-8530-41AB2AD0F5B1}" dt="2022-10-04T18:37:24.684" v="16" actId="20577"/>
      <pc:docMkLst>
        <pc:docMk/>
      </pc:docMkLst>
      <pc:sldChg chg="modSp">
        <pc:chgData name="Vartotojas svečias" userId="" providerId="Windows Live" clId="Web-{574A5D18-ABC5-4A2D-8530-41AB2AD0F5B1}" dt="2022-10-04T18:34:23.037" v="4" actId="20577"/>
        <pc:sldMkLst>
          <pc:docMk/>
          <pc:sldMk cId="695964686" sldId="256"/>
        </pc:sldMkLst>
        <pc:spChg chg="mod">
          <ac:chgData name="Vartotojas svečias" userId="" providerId="Windows Live" clId="Web-{574A5D18-ABC5-4A2D-8530-41AB2AD0F5B1}" dt="2022-10-04T18:34:23.037" v="4" actId="20577"/>
          <ac:spMkLst>
            <pc:docMk/>
            <pc:sldMk cId="695964686" sldId="256"/>
            <ac:spMk id="3" creationId="{43302E89-B061-3248-A4DD-EEC96D8F9285}"/>
          </ac:spMkLst>
        </pc:spChg>
      </pc:sldChg>
      <pc:sldChg chg="modSp">
        <pc:chgData name="Vartotojas svečias" userId="" providerId="Windows Live" clId="Web-{574A5D18-ABC5-4A2D-8530-41AB2AD0F5B1}" dt="2022-10-04T18:37:24.684" v="16" actId="20577"/>
        <pc:sldMkLst>
          <pc:docMk/>
          <pc:sldMk cId="796397107" sldId="264"/>
        </pc:sldMkLst>
        <pc:spChg chg="mod">
          <ac:chgData name="Vartotojas svečias" userId="" providerId="Windows Live" clId="Web-{574A5D18-ABC5-4A2D-8530-41AB2AD0F5B1}" dt="2022-10-04T18:37:24.684" v="16" actId="20577"/>
          <ac:spMkLst>
            <pc:docMk/>
            <pc:sldMk cId="796397107" sldId="264"/>
            <ac:spMk id="3" creationId="{8D1981DF-FF6D-334E-A61C-977A636291F3}"/>
          </ac:spMkLst>
        </pc:spChg>
      </pc:sldChg>
      <pc:sldChg chg="modSp">
        <pc:chgData name="Vartotojas svečias" userId="" providerId="Windows Live" clId="Web-{574A5D18-ABC5-4A2D-8530-41AB2AD0F5B1}" dt="2022-10-04T18:36:51.183" v="13" actId="20577"/>
        <pc:sldMkLst>
          <pc:docMk/>
          <pc:sldMk cId="1534901246" sldId="268"/>
        </pc:sldMkLst>
        <pc:spChg chg="mod">
          <ac:chgData name="Vartotojas svečias" userId="" providerId="Windows Live" clId="Web-{574A5D18-ABC5-4A2D-8530-41AB2AD0F5B1}" dt="2022-10-04T18:36:51.183" v="13" actId="20577"/>
          <ac:spMkLst>
            <pc:docMk/>
            <pc:sldMk cId="1534901246" sldId="268"/>
            <ac:spMk id="3" creationId="{D02FD246-F495-D545-93DD-1087536EA9F3}"/>
          </ac:spMkLst>
        </pc:spChg>
      </pc:sldChg>
      <pc:sldChg chg="modSp">
        <pc:chgData name="Vartotojas svečias" userId="" providerId="Windows Live" clId="Web-{574A5D18-ABC5-4A2D-8530-41AB2AD0F5B1}" dt="2022-10-04T18:34:49.257" v="11" actId="20577"/>
        <pc:sldMkLst>
          <pc:docMk/>
          <pc:sldMk cId="178900945" sldId="272"/>
        </pc:sldMkLst>
        <pc:spChg chg="mod">
          <ac:chgData name="Vartotojas svečias" userId="" providerId="Windows Live" clId="Web-{574A5D18-ABC5-4A2D-8530-41AB2AD0F5B1}" dt="2022-10-04T18:34:49.257" v="11" actId="20577"/>
          <ac:spMkLst>
            <pc:docMk/>
            <pc:sldMk cId="178900945" sldId="272"/>
            <ac:spMk id="3" creationId="{2A7895A4-A370-4F49-96A1-B01D9EBAEF69}"/>
          </ac:spMkLst>
        </pc:spChg>
      </pc:sldChg>
      <pc:sldChg chg="modSp">
        <pc:chgData name="Vartotojas svečias" userId="" providerId="Windows Live" clId="Web-{574A5D18-ABC5-4A2D-8530-41AB2AD0F5B1}" dt="2022-10-04T18:34:27.397" v="8" actId="20577"/>
        <pc:sldMkLst>
          <pc:docMk/>
          <pc:sldMk cId="3976641406" sldId="273"/>
        </pc:sldMkLst>
        <pc:spChg chg="mod">
          <ac:chgData name="Vartotojas svečias" userId="" providerId="Windows Live" clId="Web-{574A5D18-ABC5-4A2D-8530-41AB2AD0F5B1}" dt="2022-10-04T18:34:27.397" v="8" actId="20577"/>
          <ac:spMkLst>
            <pc:docMk/>
            <pc:sldMk cId="3976641406" sldId="273"/>
            <ac:spMk id="3" creationId="{778F63C9-1C70-4F4D-9234-7DEE4FC33B21}"/>
          </ac:spMkLst>
        </pc:spChg>
      </pc:sldChg>
    </pc:docChg>
  </pc:docChgLst>
  <pc:docChgLst>
    <pc:chgData name="Samuel Davies" userId="4bb99b2c-4e56-4c10-ad8a-c1b2d904d94c" providerId="ADAL" clId="{2B5F5DC1-1193-0C46-B250-A1ADEA3AB979}"/>
    <pc:docChg chg="modSld">
      <pc:chgData name="Samuel Davies" userId="4bb99b2c-4e56-4c10-ad8a-c1b2d904d94c" providerId="ADAL" clId="{2B5F5DC1-1193-0C46-B250-A1ADEA3AB979}" dt="2020-12-09T21:34:59.390" v="7" actId="20577"/>
      <pc:docMkLst>
        <pc:docMk/>
      </pc:docMkLst>
      <pc:sldChg chg="modSp mod">
        <pc:chgData name="Samuel Davies" userId="4bb99b2c-4e56-4c10-ad8a-c1b2d904d94c" providerId="ADAL" clId="{2B5F5DC1-1193-0C46-B250-A1ADEA3AB979}" dt="2020-12-09T20:38:53.869" v="2" actId="14100"/>
        <pc:sldMkLst>
          <pc:docMk/>
          <pc:sldMk cId="1534901246" sldId="268"/>
        </pc:sldMkLst>
        <pc:spChg chg="mod">
          <ac:chgData name="Samuel Davies" userId="4bb99b2c-4e56-4c10-ad8a-c1b2d904d94c" providerId="ADAL" clId="{2B5F5DC1-1193-0C46-B250-A1ADEA3AB979}" dt="2020-12-09T20:38:53.869" v="2" actId="14100"/>
          <ac:spMkLst>
            <pc:docMk/>
            <pc:sldMk cId="1534901246" sldId="268"/>
            <ac:spMk id="3" creationId="{D02FD246-F495-D545-93DD-1087536EA9F3}"/>
          </ac:spMkLst>
        </pc:spChg>
      </pc:sldChg>
      <pc:sldChg chg="modNotesTx">
        <pc:chgData name="Samuel Davies" userId="4bb99b2c-4e56-4c10-ad8a-c1b2d904d94c" providerId="ADAL" clId="{2B5F5DC1-1193-0C46-B250-A1ADEA3AB979}" dt="2020-12-09T20:37:59.740" v="0" actId="20577"/>
        <pc:sldMkLst>
          <pc:docMk/>
          <pc:sldMk cId="178900945" sldId="272"/>
        </pc:sldMkLst>
      </pc:sldChg>
      <pc:sldChg chg="modSp mod">
        <pc:chgData name="Samuel Davies" userId="4bb99b2c-4e56-4c10-ad8a-c1b2d904d94c" providerId="ADAL" clId="{2B5F5DC1-1193-0C46-B250-A1ADEA3AB979}" dt="2020-12-09T21:34:59.390" v="7" actId="20577"/>
        <pc:sldMkLst>
          <pc:docMk/>
          <pc:sldMk cId="3976641406" sldId="273"/>
        </pc:sldMkLst>
        <pc:spChg chg="mod">
          <ac:chgData name="Samuel Davies" userId="4bb99b2c-4e56-4c10-ad8a-c1b2d904d94c" providerId="ADAL" clId="{2B5F5DC1-1193-0C46-B250-A1ADEA3AB979}" dt="2020-12-09T21:34:59.390" v="7" actId="20577"/>
          <ac:spMkLst>
            <pc:docMk/>
            <pc:sldMk cId="3976641406" sldId="273"/>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Pavyzdžiui, vykdant intensyvius procesus su mineralais, kurių sudėtyje yra kristalinio silicio, naudokite įrenginius su dulkių ištraukimo ar vandens sistema. (Žr. paveikslą viršuje).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650051" y="429114"/>
            <a:ext cx="416730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t" sz="1400" b="1" i="0" strike="noStrike" cap="none" spc="0" baseline="0">
                <a:solidFill>
                  <a:srgbClr val="F6A317"/>
                </a:solidFill>
                <a:effectLst/>
                <a:latin typeface="Helvetica"/>
                <a:ea typeface="Helvetica"/>
                <a:cs typeface="Helvetica"/>
              </a:rPr>
              <a:t>GEROSIOS PATIRTIES MOKYMAS APIE DARBĄ SU MEDŽIAGOMIS, KURIŲ SUDĖTYJE YRA KRISTALINIO SILICIO</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8106962" cy="1592826"/>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DARBĄ SU MEDŽIAGOMIS,</a:t>
            </a:r>
            <a:endParaRPr lang="lt" dirty="0">
              <a:solidFill>
                <a:srgbClr val="FFFFFF"/>
              </a:solidFill>
              <a:ea typeface="Helvetica"/>
              <a:cs typeface="Arial"/>
            </a:endParaRPr>
          </a:p>
          <a:p>
            <a:pPr>
              <a:lnSpc>
                <a:spcPct val="100000"/>
              </a:lnSpc>
            </a:pPr>
            <a:r>
              <a:rPr lang="lt" sz="2800" b="1" i="0" strike="noStrike" cap="none" spc="0" baseline="0" dirty="0">
                <a:solidFill>
                  <a:srgbClr val="FFFFFF"/>
                </a:solidFill>
                <a:effectLst/>
                <a:latin typeface="Helvetica"/>
                <a:ea typeface="Helvetica"/>
                <a:cs typeface="Helvetica"/>
              </a:rPr>
              <a:t>KURIŲ SUDĖTYJE YRA KRISTALINIO SILICIO</a:t>
            </a:r>
            <a:endParaRPr lang="lt"/>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6312309" y="154379"/>
            <a:ext cx="5456137"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64267"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pPr>
              <a:lnSpc>
                <a:spcPts val="2400"/>
              </a:lnSpc>
            </a:pPr>
            <a:r>
              <a:rPr lang="lt" sz="1800" b="1" i="0" strike="noStrike" cap="none" spc="0" baseline="0" dirty="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dirty="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dirty="0">
                <a:solidFill>
                  <a:srgbClr val="000000"/>
                </a:solidFill>
                <a:latin typeface="Helvetica"/>
                <a:ea typeface="Helvetica"/>
                <a:cs typeface="Helvetica"/>
              </a:rPr>
              <a:t>esminių</a:t>
            </a:r>
            <a:r>
              <a:rPr lang="lt" sz="1800" b="0" i="0" strike="noStrike" cap="none" spc="0" baseline="0" dirty="0">
                <a:solidFill>
                  <a:srgbClr val="000000"/>
                </a:solidFill>
                <a:effectLst/>
                <a:latin typeface="Helvetica"/>
                <a:ea typeface="Helvetica"/>
                <a:cs typeface="Helvetica"/>
              </a:rPr>
              <a:t> kontrolės metodų, padedančių išvengti arba iki minimumo sumažinti kenksmingų įkvepiamojo kristalinio silicio dioksido dulkių (ĮKSD) poveikį.</a:t>
            </a:r>
          </a:p>
          <a:p>
            <a:pPr marL="285750" indent="-285750">
              <a:lnSpc>
                <a:spcPts val="2400"/>
              </a:lnSpc>
              <a:buFont typeface="Arial" panose="020B0604020202020204" pitchFamily="34" charset="0"/>
              <a:buChar char="•"/>
            </a:pPr>
            <a:r>
              <a:rPr lang="lt" sz="1800" b="0" i="0" strike="noStrike" cap="none" spc="0" baseline="0" dirty="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lt" sz="1800" b="0" i="0" strike="noStrike" cap="none" spc="0" baseline="0">
                <a:solidFill>
                  <a:srgbClr val="000000"/>
                </a:solidFill>
                <a:effectLst/>
                <a:latin typeface="Helvetica"/>
                <a:ea typeface="Helvetica"/>
                <a:cs typeface="Helvetica"/>
              </a:rPr>
              <a:t>NEPSI gerąją patirtį sudaro penki pagrindiniai dulkių kontrolės metodai, naudojami ĮKSD valdyti.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 dulkės, vykdant uždaroje aplinkoje išvengiama dulkių poveikio</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02210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ĮKSD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296936"/>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Geroji patirtis yra labai svarbi saugant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453622"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UŽKIRSKITE KELIĄ DULKĖMS SUSIDARYMO VIETOJE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269596" cy="3236531"/>
          </a:xfrm>
        </p:spPr>
        <p:txBody>
          <a:bodyPr/>
          <a:lstStyle/>
          <a:p>
            <a:pPr>
              <a:lnSpc>
                <a:spcPts val="2400"/>
              </a:lnSpc>
            </a:pPr>
            <a:r>
              <a:rPr lang="lt" sz="1800" b="0" i="0" strike="noStrike" cap="none" spc="0" baseline="0">
                <a:solidFill>
                  <a:srgbClr val="000000"/>
                </a:solidFill>
                <a:effectLst/>
                <a:latin typeface="Helvetica"/>
                <a:ea typeface="Helvetica"/>
                <a:cs typeface="Helvetica"/>
              </a:rPr>
              <a:t>Turėtume stengtis visų pirma sumažinti galimybę dulkėms susidaryti.</a:t>
            </a:r>
          </a:p>
          <a:p>
            <a:pPr>
              <a:lnSpc>
                <a:spcPts val="2400"/>
              </a:lnSpc>
            </a:pPr>
            <a:r>
              <a:rPr lang="lt" sz="1800" b="0" i="0" strike="noStrike" cap="none" spc="0" baseline="0">
                <a:solidFill>
                  <a:srgbClr val="000000"/>
                </a:solidFill>
                <a:effectLst/>
                <a:latin typeface="Helvetica"/>
                <a:ea typeface="Helvetica"/>
                <a:cs typeface="Helvetica"/>
              </a:rPr>
              <a:t>Jei negalime išvengti dulkių susidarymo, tuomet veiksmingiausias būdas jas kontroliuoti yra jų susidarymo vietoje.</a:t>
            </a:r>
          </a:p>
          <a:p>
            <a:pPr>
              <a:lnSpc>
                <a:spcPts val="2400"/>
              </a:lnSpc>
            </a:pPr>
            <a:r>
              <a:rPr lang="lt" sz="1800" b="0" i="0" strike="noStrike" cap="none" spc="0" baseline="0">
                <a:solidFill>
                  <a:srgbClr val="000000"/>
                </a:solidFill>
                <a:effectLst/>
                <a:latin typeface="Helvetica"/>
                <a:ea typeface="Helvetica"/>
                <a:cs typeface="Helvetica"/>
              </a:rPr>
              <a:t>Tai reiškia, kad turėtume sulaikyti arba atskirti dulkes nuo darbuotojų naudodami barjerą ar atitvertą zoną, vėdinimo sistemą (pvz., ištraukimą) ir (arba) vandens tiekimo sistemą.</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NEDELSIANT SUTVARKYKITE IŠBIRUSIAS MEDŽIAGAS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Nedelsiant sutvarkant išbirusias dulkes (ir to priežastis) sumažėja galimybė, kad nusėdusios dulkės pakils į orą.</a:t>
            </a:r>
          </a:p>
          <a:p>
            <a:pPr>
              <a:lnSpc>
                <a:spcPts val="2400"/>
              </a:lnSpc>
              <a:spcAft>
                <a:spcPts val="1000"/>
              </a:spcAft>
            </a:pPr>
            <a:r>
              <a:rPr lang="lt" sz="1800" b="0" i="0" strike="noStrike" cap="none" spc="0" baseline="0">
                <a:solidFill>
                  <a:srgbClr val="000000"/>
                </a:solidFill>
                <a:effectLst/>
                <a:latin typeface="Helvetica"/>
                <a:ea typeface="Helvetica"/>
                <a:cs typeface="Helvetica"/>
              </a:rPr>
              <a:t>Įkvepiamos dulkių dalelės plika akimi nematomos, nebent apšviestume jas galingu šviesos šaltiniu. Dulkės ore gali išlikti keletą dienų arba savaičių.</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lt" sz="2800" b="1" i="0" strike="noStrike" cap="none" spc="0" baseline="0">
                <a:solidFill>
                  <a:srgbClr val="F6A317"/>
                </a:solidFill>
                <a:effectLst/>
                <a:latin typeface="Helvetica"/>
                <a:ea typeface="Helvetica"/>
                <a:cs typeface="Helvetica"/>
              </a:rPr>
              <a:t>DĖVĖKITE AAP </a:t>
            </a:r>
          </a:p>
          <a:p>
            <a:pPr>
              <a:lnSpc>
                <a:spcPct val="100000"/>
              </a:lnSpc>
              <a:spcBef>
                <a:spcPts val="0"/>
              </a:spcBef>
            </a:pPr>
            <a:r>
              <a:rPr lang="lt" sz="2800" b="1" i="0" strike="noStrike" cap="none" spc="0" baseline="0">
                <a:solidFill>
                  <a:srgbClr val="F6A317"/>
                </a:solidFill>
                <a:effectLst/>
                <a:latin typeface="Helvetica"/>
                <a:ea typeface="Helvetica"/>
                <a:cs typeface="Helvetica"/>
              </a:rPr>
              <a:t>(JEI BŪTINA)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695162"/>
            <a:ext cx="5094169" cy="3682369"/>
          </a:xfrm>
        </p:spPr>
        <p:txBody>
          <a:bodyPr/>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Jei visų kitų dulkių kontrolės priemonių </a:t>
            </a:r>
            <a:br>
              <a:rPr lang="en-IN" sz="1800" b="0" i="0" strike="noStrike" cap="none" spc="0" baseline="0">
                <a:solidFill>
                  <a:srgbClr val="000000"/>
                </a:solidFill>
                <a:effectLst/>
                <a:latin typeface="Helvetica"/>
                <a:ea typeface="Helvetica"/>
                <a:cs typeface="Helvetica"/>
              </a:rPr>
            </a:br>
            <a:r>
              <a:rPr lang="lt" sz="1800" b="0" i="0" strike="noStrike" cap="none" spc="0" baseline="0">
                <a:solidFill>
                  <a:srgbClr val="000000"/>
                </a:solidFill>
                <a:effectLst/>
                <a:latin typeface="Helvetica"/>
                <a:ea typeface="Helvetica"/>
                <a:cs typeface="Helvetica"/>
              </a:rPr>
              <a:t>(žr.  pagrindinius kontrolės metodus) nepakanka poveikiui nuo dulkių apsaugoti, dėvėkite AAP.</a:t>
            </a:r>
          </a:p>
          <a:p>
            <a:pPr>
              <a:lnSpc>
                <a:spcPts val="2400"/>
              </a:lnSpc>
              <a:spcAft>
                <a:spcPts val="1000"/>
              </a:spcAft>
            </a:pPr>
            <a:r>
              <a:rPr lang="lt" sz="1800" b="0" i="0" strike="noStrike" cap="none" spc="0" baseline="0">
                <a:solidFill>
                  <a:srgbClr val="000000"/>
                </a:solidFill>
                <a:effectLst/>
                <a:latin typeface="Helvetica"/>
                <a:ea typeface="Helvetica"/>
                <a:cs typeface="Helvetica"/>
              </a:rPr>
              <a:t>AAP jokiu būdu negali būti kitų kontrolės būdų pakaitalas. Dulkių kaukės laikinai apsaugo pavienius darbuotojus, tačiau bendra oro kokybė vis tiek gali nukentėti nuo dulkių.</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ELEMENTARIOSIOS GEROSIOS PATIRTIES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lIns="91440" tIns="45720" rIns="91440" bIns="45720" anchor="t"/>
          <a:lstStyle/>
          <a:p>
            <a:pPr>
              <a:lnSpc>
                <a:spcPts val="2400"/>
              </a:lnSpc>
            </a:pPr>
            <a:r>
              <a:rPr lang="lt" sz="1800" b="1" i="0" strike="noStrike" cap="none" spc="0" baseline="0" dirty="0">
                <a:solidFill>
                  <a:srgbClr val="000000"/>
                </a:solidFill>
                <a:effectLst/>
                <a:latin typeface="Helvetica"/>
                <a:ea typeface="Helvetica"/>
                <a:cs typeface="Helvetica"/>
              </a:rPr>
              <a:t>TAIP</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Apribokite </a:t>
            </a:r>
            <a:r>
              <a:rPr lang="lt" sz="1800" dirty="0">
                <a:solidFill>
                  <a:srgbClr val="000000"/>
                </a:solidFill>
                <a:latin typeface="Helvetica"/>
                <a:ea typeface="Helvetica"/>
                <a:cs typeface="Helvetica"/>
              </a:rPr>
              <a:t>patekimą</a:t>
            </a:r>
            <a:r>
              <a:rPr lang="lt" sz="1800" b="0" i="0" strike="noStrike" cap="none" spc="0" baseline="0" dirty="0">
                <a:solidFill>
                  <a:srgbClr val="000000"/>
                </a:solidFill>
                <a:effectLst/>
                <a:latin typeface="Helvetica"/>
                <a:ea typeface="Helvetica"/>
                <a:cs typeface="Helvetica"/>
              </a:rPr>
              <a:t> į darbo vietas ir (arba) dulkių veikiamas zonas tik darbuotojams ar įgaliotiems personalo nariams.</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Naudokite vėdinimo sistemas arba slopinimą vandeniu, mažindami ore sklandančių dulkių kiekį.</a:t>
            </a:r>
            <a:r>
              <a:rPr lang="lt" sz="1800" dirty="0">
                <a:solidFill>
                  <a:srgbClr val="000000"/>
                </a:solidFill>
                <a:latin typeface="Helvetica"/>
                <a:ea typeface="Helvetica"/>
                <a:cs typeface="Helvetica"/>
              </a:rPr>
              <a:t> </a:t>
            </a:r>
            <a:endParaRPr lang="lt" sz="1800" b="0" i="0" strike="noStrike" cap="none" spc="0" baseline="0" dirty="0">
              <a:solidFill>
                <a:srgbClr val="000000"/>
              </a:solidFill>
              <a:effectLst/>
              <a:latin typeface="Helvetica"/>
              <a:ea typeface="Helvetica"/>
              <a:cs typeface="Helvetica"/>
            </a:endParaRP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Jei įmanoma, darbus atlikite lauke.</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Naudokite siurblį arba drėgno valymo metodus.</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Iš anksto planuokite, kad užtikrintumėte darbo vietų saugumą ir įrangos veikimą.</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Praneškite apie gedimus ir turėkite planą, kaip juos greitai ir saugiai sutvarkyti.</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Atlikdami užduotį visą laiką dėvėkite AAP. Įsitikinkite, kad veido kaukės priglunda tinkamai.</a:t>
            </a:r>
          </a:p>
          <a:p>
            <a:pPr>
              <a:lnSpc>
                <a:spcPts val="2400"/>
              </a:lnSpc>
              <a:buSzPct val="85000"/>
            </a:pPr>
            <a:endParaRPr lang="en-US" sz="180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ELEMENTARIOSIOS GEROSIOS PATIRTIES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000"/>
            <a:ext cx="10355978" cy="3230407"/>
          </a:xfrm>
        </p:spPr>
        <p:txBody>
          <a:bodyPr/>
          <a:lstStyle/>
          <a:p>
            <a:pPr>
              <a:lnSpc>
                <a:spcPts val="2400"/>
              </a:lnSpc>
            </a:pPr>
            <a:r>
              <a:rPr lang="lt" sz="1800" b="1" i="0" strike="noStrike" cap="none" spc="0" baseline="0">
                <a:solidFill>
                  <a:srgbClr val="000000"/>
                </a:solidFill>
                <a:effectLst/>
                <a:latin typeface="Helvetica"/>
                <a:ea typeface="Helvetica"/>
                <a:cs typeface="Helvetica"/>
              </a:rPr>
              <a:t>NE</a:t>
            </a:r>
          </a:p>
          <a:p>
            <a:pPr marL="285750" indent="-285750">
              <a:lnSpc>
                <a:spcPts val="2400"/>
              </a:lnSpc>
              <a:buSzPct val="85000"/>
              <a:buFont typeface=".Apple Color Emoji UI"/>
              <a:buChar char="❌"/>
            </a:pPr>
            <a:r>
              <a:rPr lang="lt" sz="1800" b="0" i="0" strike="noStrike" cap="none" spc="0" baseline="0">
                <a:solidFill>
                  <a:srgbClr val="000000"/>
                </a:solidFill>
                <a:effectLst/>
                <a:latin typeface="Helvetica"/>
                <a:ea typeface="Helvetica"/>
                <a:cs typeface="Helvetica"/>
              </a:rPr>
              <a:t>Nesinaudokite sausa šluota – vietoje jos naudokite siurblį arba drėgno valymo metodus.</a:t>
            </a:r>
          </a:p>
          <a:p>
            <a:pPr marL="285750" indent="-285750">
              <a:lnSpc>
                <a:spcPts val="2400"/>
              </a:lnSpc>
              <a:buSzPct val="85000"/>
              <a:buFont typeface=".Apple Color Emoji UI"/>
              <a:buChar char="❌"/>
            </a:pPr>
            <a:r>
              <a:rPr lang="lt" sz="1800" b="0" i="0" strike="noStrike" cap="none" spc="0" baseline="0">
                <a:solidFill>
                  <a:srgbClr val="000000"/>
                </a:solidFill>
                <a:effectLst/>
                <a:latin typeface="Helvetica"/>
                <a:ea typeface="Helvetica"/>
                <a:cs typeface="Helvetica"/>
              </a:rPr>
              <a:t>Dulkėms valyti nenaudokite suspausto oro.</a:t>
            </a:r>
          </a:p>
          <a:p>
            <a:pPr marL="285750" indent="-285750">
              <a:lnSpc>
                <a:spcPts val="2400"/>
              </a:lnSpc>
              <a:buSzPct val="85000"/>
              <a:buFont typeface=".Apple Color Emoji UI"/>
              <a:buChar char="❌"/>
            </a:pPr>
            <a:r>
              <a:rPr lang="lt" sz="1800" b="0" i="0" strike="noStrike" cap="none" spc="0" baseline="0">
                <a:solidFill>
                  <a:srgbClr val="000000"/>
                </a:solidFill>
                <a:effectLst/>
                <a:latin typeface="Helvetica"/>
                <a:ea typeface="Helvetica"/>
                <a:cs typeface="Helvetica"/>
              </a:rPr>
              <a:t>Nesineškite nešvarių darbo drabužių ir AAP namo.</a:t>
            </a:r>
          </a:p>
          <a:p>
            <a:pPr marL="285750" indent="-285750">
              <a:lnSpc>
                <a:spcPts val="2400"/>
              </a:lnSpc>
              <a:buSzPct val="85000"/>
              <a:buFont typeface=".Apple Color Emoji UI"/>
              <a:buChar char="❌"/>
            </a:pPr>
            <a:r>
              <a:rPr lang="lt" sz="1800" b="0" i="0" strike="noStrike" cap="none" spc="0" baseline="0">
                <a:solidFill>
                  <a:srgbClr val="000000"/>
                </a:solidFill>
                <a:effectLst/>
                <a:latin typeface="Helvetica"/>
                <a:ea typeface="Helvetica"/>
                <a:cs typeface="Helvetica"/>
              </a:rPr>
              <a:t>Nesinaudokite sugadintomis AAP.</a:t>
            </a:r>
          </a:p>
          <a:p>
            <a:pPr marL="285750" indent="-285750">
              <a:lnSpc>
                <a:spcPts val="2400"/>
              </a:lnSpc>
              <a:buSzPct val="85000"/>
              <a:buFont typeface=".Apple Color Emoji UI"/>
              <a:buChar char="❌"/>
            </a:pPr>
            <a:r>
              <a:rPr lang="lt" sz="1800" b="0" i="0" strike="noStrike" cap="none" spc="0" baseline="0">
                <a:solidFill>
                  <a:srgbClr val="000000"/>
                </a:solidFill>
                <a:effectLst/>
                <a:latin typeface="Helvetica"/>
                <a:ea typeface="Helvetica"/>
                <a:cs typeface="Helvetica"/>
              </a:rPr>
              <a:t>Nerūkykite ir nevalgykite tose darbo vietose, kur vykdoma veikla.</a:t>
            </a:r>
          </a:p>
          <a:p>
            <a:pPr marL="285750" indent="-285750">
              <a:lnSpc>
                <a:spcPts val="2400"/>
              </a:lnSpc>
              <a:buSzPct val="85000"/>
              <a:buFont typeface=".Apple Color Emoji UI"/>
              <a:buChar char="❌"/>
            </a:pPr>
            <a:endParaRPr lang="en-US" sz="1800"/>
          </a:p>
          <a:p>
            <a:pPr marL="285750" indent="-285750">
              <a:lnSpc>
                <a:spcPts val="2400"/>
              </a:lnSpc>
              <a:buSzPct val="85000"/>
              <a:buFont typeface=".Apple Color Emoji UI"/>
              <a:buChar char="✅"/>
            </a:pPr>
            <a:endParaRPr lang="en-US" sz="180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lt" sz="1800" b="0" i="0" strike="noStrike" cap="none" spc="0" baseline="0" dirty="0">
                <a:solidFill>
                  <a:srgbClr val="000000"/>
                </a:solidFill>
                <a:effectLst/>
                <a:latin typeface="Helvetica"/>
                <a:ea typeface="Helvetica"/>
                <a:cs typeface="Helvetica"/>
              </a:rPr>
              <a:t>Dirbdami su mineralais, kurių sudėtyje yra kristalinio silicio, 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000000"/>
                </a:solidFill>
                <a:effectLst/>
                <a:latin typeface="Helvetica"/>
                <a:ea typeface="Helvetica"/>
                <a:cs typeface="Helvetica"/>
              </a:rPr>
              <a:t>visuomet stenkitės užkirsti kelią dulkėms jų susidarymo vietoje;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000000"/>
                </a:solidFill>
                <a:effectLst/>
                <a:latin typeface="Helvetica"/>
                <a:ea typeface="Helvetica"/>
                <a:cs typeface="Helvetica"/>
              </a:rPr>
              <a:t>švari darbo aplinka yra saugi darbo aplinka;</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000000"/>
                </a:solidFill>
                <a:effectLst/>
                <a:latin typeface="Helvetica"/>
                <a:ea typeface="Helvetica"/>
                <a:cs typeface="Helvetica"/>
              </a:rPr>
              <a:t>patekimo į dulkių veikiamas vietas apribojimas yra patikimas būdas išvengti poveikio.</a:t>
            </a:r>
          </a:p>
          <a:p>
            <a:pPr marL="285750" indent="-285750">
              <a:lnSpc>
                <a:spcPts val="2400"/>
              </a:lnSpc>
              <a:spcBef>
                <a:spcPts val="600"/>
              </a:spcBef>
              <a:spcAft>
                <a:spcPts val="600"/>
              </a:spcAft>
              <a:buClr>
                <a:srgbClr val="F1B600"/>
              </a:buClr>
              <a:buSzPct val="120000"/>
              <a:buFont typeface="Wingdings" pitchFamily="2" charset="2"/>
              <a:buChar char="q"/>
            </a:pPr>
            <a:r>
              <a:rPr lang="lt" sz="1800" dirty="0">
                <a:solidFill>
                  <a:srgbClr val="000000"/>
                </a:solidFill>
                <a:latin typeface="Helvetica"/>
                <a:ea typeface="Helvetica"/>
                <a:cs typeface="Helvetica"/>
              </a:rPr>
              <a:t>nerūkykite</a:t>
            </a:r>
            <a:r>
              <a:rPr lang="lt" sz="1800" b="0" i="0" strike="noStrike" cap="none" spc="0" baseline="0" dirty="0">
                <a:solidFill>
                  <a:srgbClr val="000000"/>
                </a:solidFill>
                <a:effectLst/>
                <a:latin typeface="Helvetica"/>
                <a:ea typeface="Helvetica"/>
                <a:cs typeface="Helvetica"/>
              </a:rPr>
              <a:t> – rūkymas didina neigiamą ĮKSD poveikį sveikatai.</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68544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patirtis valant paviršius ir įrenginius (2.1.1 a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patirtis – tinkama higiena (2.1.10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a:t>
            </a:r>
            <a:r>
              <a:rPr lang="lt" b="0" i="0" strike="noStrike" cap="none" spc="0" baseline="0">
                <a:solidFill>
                  <a:srgbClr val="000000"/>
                </a:solidFill>
                <a:effectLst/>
                <a:latin typeface="Calibri"/>
                <a:ea typeface="Calibri"/>
                <a:cs typeface="Calibri"/>
              </a:rPr>
              <a:t>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C7FCF1-827D-429A-BD41-1DF8B22074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http://schemas.openxmlformats.org/package/2006/metadata/core-properties"/>
    <ds:schemaRef ds:uri="d8ecf516-e360-4672-81b9-68723bedb71f"/>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129</TotalTime>
  <Words>877</Words>
  <Application>Microsoft Office PowerPoint</Application>
  <PresentationFormat>Plačiaekranė</PresentationFormat>
  <Paragraphs>89</Paragraphs>
  <Slides>14</Slides>
  <Notes>14</Notes>
  <HiddenSlides>1</HiddenSlides>
  <MMClips>0</MMClips>
  <ScaleCrop>false</ScaleCrop>
  <HeadingPairs>
    <vt:vector size="4" baseType="variant">
      <vt:variant>
        <vt:lpstr>Tema</vt:lpstr>
      </vt:variant>
      <vt:variant>
        <vt:i4>1</vt:i4>
      </vt:variant>
      <vt:variant>
        <vt:lpstr>Skaidrių pavadinimai</vt:lpstr>
      </vt:variant>
      <vt:variant>
        <vt:i4>14</vt:i4>
      </vt:variant>
    </vt:vector>
  </HeadingPairs>
  <TitlesOfParts>
    <vt:vector size="15" baseType="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54</cp:revision>
  <dcterms:created xsi:type="dcterms:W3CDTF">2020-06-24T14:35:04Z</dcterms:created>
  <dcterms:modified xsi:type="dcterms:W3CDTF">2022-10-04T18:37:31Z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