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88873"/>
  </p:normalViewPr>
  <p:slideViewPr>
    <p:cSldViewPr snapToGrid="0" snapToObjects="1">
      <p:cViewPr varScale="1">
        <p:scale>
          <a:sx n="65" d="100"/>
          <a:sy n="65" d="100"/>
        </p:scale>
        <p:origin x="924"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Pereżempju, meta jitwettqu proċessi fuq minerali li jkun fihom is-silika kristallina u li jaħlu ħafna enerġija, uża’ apparat li jkollu sistema ta’ estrazzjoni tat-trab/sistema tal-ilma. (Ara l-Istampa hawn fuq.)</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358389" y="429114"/>
            <a:ext cx="34589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mt" sz="1400" b="1" i="0" strike="noStrike" cap="none" spc="0" baseline="0" dirty="0">
                <a:solidFill>
                  <a:srgbClr val="F6A317"/>
                </a:solidFill>
                <a:effectLst/>
                <a:latin typeface="Helvetica"/>
                <a:ea typeface="Helvetica"/>
                <a:cs typeface="Helvetica"/>
              </a:rPr>
              <a:t>TAĦRIĠ DWAR PRATTIĊI TAJBIN META TAĦDEM B’MATERJALI </a:t>
            </a:r>
            <a:r>
              <a:rPr lang="en-IN" sz="1400" b="1" i="0" strike="noStrike" cap="none" spc="0" baseline="0" dirty="0" smtClean="0">
                <a:solidFill>
                  <a:srgbClr val="F6A317"/>
                </a:solidFill>
                <a:effectLst/>
                <a:latin typeface="Helvetica"/>
                <a:ea typeface="Helvetica"/>
                <a:cs typeface="Helvetica"/>
              </a:rPr>
              <a:t/>
            </a:r>
            <a:br>
              <a:rPr lang="en-IN" sz="1400" b="1" i="0" strike="noStrike" cap="none" spc="0" baseline="0" dirty="0" smtClean="0">
                <a:solidFill>
                  <a:srgbClr val="F6A317"/>
                </a:solidFill>
                <a:effectLst/>
                <a:latin typeface="Helvetica"/>
                <a:ea typeface="Helvetica"/>
                <a:cs typeface="Helvetica"/>
              </a:rPr>
            </a:br>
            <a:r>
              <a:rPr lang="mt" sz="1400" b="1" i="0" strike="noStrike" cap="none" spc="0" baseline="0" dirty="0" smtClean="0">
                <a:solidFill>
                  <a:srgbClr val="F6A317"/>
                </a:solidFill>
                <a:effectLst/>
                <a:latin typeface="Helvetica"/>
                <a:ea typeface="Helvetica"/>
                <a:cs typeface="Helvetica"/>
              </a:rPr>
              <a:t>LI </a:t>
            </a:r>
            <a:r>
              <a:rPr lang="mt" sz="1400" b="1" i="0" strike="noStrike" cap="none" spc="0" baseline="0" dirty="0">
                <a:solidFill>
                  <a:srgbClr val="F6A317"/>
                </a:solidFill>
                <a:effectLst/>
                <a:latin typeface="Helvetica"/>
                <a:ea typeface="Helvetica"/>
                <a:cs typeface="Helvetica"/>
              </a:rPr>
              <a:t>FIHOM IS-SILIKA KRISTALLINA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NUL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83387"/>
            <a:ext cx="6750110" cy="1592826"/>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META TAĦDEM B’MATERJALI </a:t>
            </a:r>
            <a:r>
              <a:rPr lang="en-IN" sz="2800" b="1" i="0" strike="noStrike" cap="none" spc="0" baseline="0" dirty="0" smtClean="0">
                <a:solidFill>
                  <a:srgbClr val="FFFFFF"/>
                </a:solidFill>
                <a:effectLst/>
                <a:latin typeface="Helvetica"/>
                <a:ea typeface="Helvetica"/>
                <a:cs typeface="Helvetica"/>
              </a:rPr>
              <a:t/>
            </a:r>
            <a:br>
              <a:rPr lang="en-IN" sz="2800" b="1" i="0" strike="noStrike" cap="none" spc="0" baseline="0" dirty="0" smtClean="0">
                <a:solidFill>
                  <a:srgbClr val="FFFFFF"/>
                </a:solidFill>
                <a:effectLst/>
                <a:latin typeface="Helvetica"/>
                <a:ea typeface="Helvetica"/>
                <a:cs typeface="Helvetica"/>
              </a:rPr>
            </a:br>
            <a:r>
              <a:rPr lang="mt" sz="2800" b="1" i="0" strike="noStrike" cap="none" spc="0" baseline="0" dirty="0" smtClean="0">
                <a:solidFill>
                  <a:srgbClr val="FFFFFF"/>
                </a:solidFill>
                <a:effectLst/>
                <a:latin typeface="Helvetica"/>
                <a:ea typeface="Helvetica"/>
                <a:cs typeface="Helvetica"/>
              </a:rPr>
              <a:t>LI </a:t>
            </a:r>
            <a:r>
              <a:rPr lang="mt" sz="2800" b="1" i="0" strike="noStrike" cap="none" spc="0" baseline="0" dirty="0">
                <a:solidFill>
                  <a:srgbClr val="FFFFFF"/>
                </a:solidFill>
                <a:effectLst/>
                <a:latin typeface="Helvetica"/>
                <a:ea typeface="Helvetica"/>
                <a:cs typeface="Helvetica"/>
              </a:rPr>
              <a:t>FIHOM IS-SILIKA KRISTALLINA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288593" y="154379"/>
            <a:ext cx="3479853"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397664140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Miżuri bażiċi ta’ kontroll sabiex tipprevjeni jew tnaqqas l-esponiment għat-trab tas-silika kristallina respirabbli li tagħmel il-ħsara (RCS)</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mt" sz="1800" b="0" i="0" strike="noStrike" cap="none" spc="0" baseline="0">
                <a:solidFill>
                  <a:srgbClr val="000000"/>
                </a:solidFill>
                <a:effectLst/>
                <a:latin typeface="Helvetica"/>
                <a:ea typeface="Helvetica"/>
                <a:cs typeface="Helvetica"/>
              </a:rPr>
              <a:t>Hemm ħames tekniki ewlenin għall-kontroll tat-trab li jintużaw biex tikkontrolla l-RCS, li jagħmlu parti mill-Prattiċi Tajbin ta’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1934483"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18228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001346"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IR-RISKJI MILL-RCS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0916"/>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Il-prattiċi tajbin huma essenzjali sabiex jipproteġuna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389799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WAQQAF IT-TRAB FIS-SORS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Għandna nippruvaw innaqqsu l-potenzjal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għall-ġenerazzjoni </a:t>
            </a:r>
            <a:r>
              <a:rPr lang="mt" sz="1800" b="0" i="0" strike="noStrike" cap="none" spc="0" baseline="0" dirty="0">
                <a:solidFill>
                  <a:srgbClr val="000000"/>
                </a:solidFill>
                <a:effectLst/>
                <a:latin typeface="Helvetica"/>
                <a:ea typeface="Helvetica"/>
                <a:cs typeface="Helvetica"/>
              </a:rPr>
              <a:t>tat-trab mill-ewwel post.</a:t>
            </a:r>
          </a:p>
          <a:p>
            <a:pPr>
              <a:lnSpc>
                <a:spcPts val="2400"/>
              </a:lnSpc>
            </a:pPr>
            <a:r>
              <a:rPr lang="mt" sz="1800" b="0" i="0" strike="noStrike" cap="none" spc="0" baseline="0" dirty="0">
                <a:solidFill>
                  <a:srgbClr val="000000"/>
                </a:solidFill>
                <a:effectLst/>
                <a:latin typeface="Helvetica"/>
                <a:ea typeface="Helvetica"/>
                <a:cs typeface="Helvetica"/>
              </a:rPr>
              <a:t>Jekk ma nkunux nistgħu nevitaw il-ġenerazzjoni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tat-trab</a:t>
            </a:r>
            <a:r>
              <a:rPr lang="mt" sz="1800" b="0" i="0" strike="noStrike" cap="none" spc="0" baseline="0" dirty="0">
                <a:solidFill>
                  <a:srgbClr val="000000"/>
                </a:solidFill>
                <a:effectLst/>
                <a:latin typeface="Helvetica"/>
                <a:ea typeface="Helvetica"/>
                <a:cs typeface="Helvetica"/>
              </a:rPr>
              <a:t>, mela l-aktar mod effettiv biex tikkontrollah huwa fis-sors.</a:t>
            </a:r>
          </a:p>
          <a:p>
            <a:pPr>
              <a:lnSpc>
                <a:spcPts val="2400"/>
              </a:lnSpc>
            </a:pPr>
            <a:r>
              <a:rPr lang="mt" sz="1800" b="0" i="0" strike="noStrike" cap="none" spc="0" baseline="0" dirty="0">
                <a:solidFill>
                  <a:srgbClr val="000000"/>
                </a:solidFill>
                <a:effectLst/>
                <a:latin typeface="Helvetica"/>
                <a:ea typeface="Helvetica"/>
                <a:cs typeface="Helvetica"/>
              </a:rPr>
              <a:t>Dan ifisser li tpoġġi jew tissepara t-trab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mill-ħaddiem </a:t>
            </a:r>
            <a:r>
              <a:rPr lang="mt" sz="1800" b="0" i="0" strike="noStrike" cap="none" spc="0" baseline="0" dirty="0">
                <a:solidFill>
                  <a:srgbClr val="000000"/>
                </a:solidFill>
                <a:effectLst/>
                <a:latin typeface="Helvetica"/>
                <a:ea typeface="Helvetica"/>
                <a:cs typeface="Helvetica"/>
              </a:rPr>
              <a:t>billi tuża’ barriera jew post magħluq, sistema ta’ ventilazzjoni (eż. estrazzjoni) u/jew sistema tas-suppressjoni tal-ilma.</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ĦU ĦSIEB IT-TIXRID IMMEDJATAMENT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Meta tieħu ħsieb immedjatament it-tixrid tat-trab (u x’qed jikkawżhom) ser inaqqas il-potenzjal 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t-trab </a:t>
            </a:r>
            <a:r>
              <a:rPr lang="mt" sz="1800" b="0" i="0" strike="noStrike" cap="none" spc="0" baseline="0" dirty="0">
                <a:solidFill>
                  <a:srgbClr val="000000"/>
                </a:solidFill>
                <a:effectLst/>
                <a:latin typeface="Helvetica"/>
                <a:ea typeface="Helvetica"/>
                <a:cs typeface="Helvetica"/>
              </a:rPr>
              <a:t>li jissettilja jidħol fl-arja.</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Il-partikli tat-trab respirabbli huma inviżibbli għall-għajn sakemm ma jintużax sors ta’ dawl qawwi biex jilluminahom. It-trab jista’ jibqa’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fl-arja </a:t>
            </a:r>
            <a:r>
              <a:rPr lang="mt" sz="1800" b="0" i="0" strike="noStrike" cap="none" spc="0" baseline="0" dirty="0">
                <a:solidFill>
                  <a:srgbClr val="000000"/>
                </a:solidFill>
                <a:effectLst/>
                <a:latin typeface="Helvetica"/>
                <a:ea typeface="Helvetica"/>
                <a:cs typeface="Helvetica"/>
              </a:rPr>
              <a:t>għal jiem u ġimgħat sħaħ.</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mt" sz="2800" b="1" i="0" strike="noStrike" cap="none" spc="0" baseline="0" dirty="0">
                <a:solidFill>
                  <a:srgbClr val="F6A317"/>
                </a:solidFill>
                <a:effectLst/>
                <a:latin typeface="Helvetica"/>
                <a:ea typeface="Helvetica"/>
                <a:cs typeface="Helvetica"/>
              </a:rPr>
              <a:t>ILBES IL-PPE</a:t>
            </a:r>
          </a:p>
          <a:p>
            <a:pPr>
              <a:lnSpc>
                <a:spcPct val="100000"/>
              </a:lnSpc>
              <a:spcBef>
                <a:spcPts val="0"/>
              </a:spcBef>
            </a:pPr>
            <a:r>
              <a:rPr lang="mt" sz="2800" b="1" i="0" strike="noStrike" cap="none" spc="0" baseline="0" dirty="0">
                <a:solidFill>
                  <a:srgbClr val="F6A317"/>
                </a:solidFill>
                <a:effectLst/>
                <a:latin typeface="Helvetica"/>
                <a:ea typeface="Helvetica"/>
                <a:cs typeface="Helvetica"/>
              </a:rPr>
              <a:t>(JEKK MEĦTIEĠ)</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721600"/>
            <a:ext cx="5094169"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Jekk il-miżuri l-oħra kollha għall-kontroll tat-trab (ara l-5 tekniki ewlenin ta’ kontroll) mhumiex biżżejjed sabiex jipprevjenu l-esponiment għat-trab, ilbes il-PPE.</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Minkejja dan il-PPE mhuwiex sostituzzjoni għal miżuri oħra ta’ kontroll għat-trab. Maskri tat-trab jipproteġu l-ħaddiem b’mod individwali temporanjament, iżda l-kwalità ġenerali tal-arja xorta tista’ tiġi kompromessa bit-trab.</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PRATTIĊI TAJBIN BAŻIĊI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10553"/>
            <a:ext cx="10955577" cy="3230407"/>
          </a:xfrm>
        </p:spPr>
        <p:txBody>
          <a:bodyPr/>
          <a:lstStyle/>
          <a:p>
            <a:pPr>
              <a:lnSpc>
                <a:spcPts val="2400"/>
              </a:lnSpc>
              <a:spcBef>
                <a:spcPts val="600"/>
              </a:spcBef>
            </a:pPr>
            <a:r>
              <a:rPr lang="mt" sz="1800" b="1" i="0" strike="noStrike" cap="none" spc="0" baseline="0" dirty="0">
                <a:solidFill>
                  <a:srgbClr val="000000"/>
                </a:solidFill>
                <a:effectLst/>
                <a:latin typeface="Helvetica"/>
                <a:ea typeface="Helvetica"/>
                <a:cs typeface="Helvetica"/>
              </a:rPr>
              <a:t>X’GĦANDEK TAGĦMEL</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Tillimita l-aċċess għall-impjegati u għall-persunal awtorizzat biss għas-siti fejn qed isir ix-xogħol/għaż-żoni esposti għat-trab </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Tuża sistemi ta’ ventilazzjoni jew ta’ suppressjoni tal-ilma sabiex tnaqqas it-trab li jidħol fl-arja. </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Jekk huwa possibbli, agħmel ix-xogħol barra.</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Tuża metodi ta’ vakum jew ta’ tindif bl-ilma.</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Tippjana ’l quddiem sabiex tassigura li l-postijiet tax-xogħol ikunu siguri u li t-tagħmir ikun qed jaħdem</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Tirrapporta ħsarat u fassal pjan kif timmanniġġjahom b’mod malajr u sigur</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Tilbes il-PPE għat-tul tal-ħidma tiegħek. Tassigura li l-maskri tal-wiċċ jitpoġġew ġew.</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X’GĦANDEK U X’M’GĦANDEKX TAGĦMEL GĦAL PRATTIĊI TAJBIN BAŻIĊI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pPr>
            <a:r>
              <a:rPr lang="mt" sz="1800" b="1" i="0" strike="noStrike" cap="none" spc="0" baseline="0">
                <a:solidFill>
                  <a:srgbClr val="000000"/>
                </a:solidFill>
                <a:effectLst/>
                <a:latin typeface="Helvetica"/>
                <a:ea typeface="Helvetica"/>
                <a:cs typeface="Helvetica"/>
              </a:rPr>
              <a:t>X’M’GĦANDEKX TAGĦMEL</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xkupilja xotta — Tuża metodi bil-vakwu jew bit-tindif bl-ilma</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arja ikkumpressata biex tnaddaf it-trab</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Tieħu ħwejjeġ maħmuġin tax-xogħol jew il-PPE id-dar</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PPE bil-ħsara</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Tpejjep jew tiekol fiż-żoni fejn qed isir il-proċess fuq il-post tax-xogħol tiegħek</a:t>
            </a:r>
          </a:p>
          <a:p>
            <a:pPr marL="285750" indent="-285750">
              <a:lnSpc>
                <a:spcPts val="2400"/>
              </a:lnSpc>
              <a:buSzPct val="85000"/>
              <a:buFont typeface=".Apple Color Emoji UI"/>
              <a:buChar char="❌"/>
            </a:pPr>
            <a:endParaRPr lang="en-US" sz="1800"/>
          </a:p>
          <a:p>
            <a:pPr marL="285750" indent="-285750">
              <a:lnSpc>
                <a:spcPts val="2400"/>
              </a:lnSpc>
              <a:buSzPct val="85000"/>
              <a:buFont typeface=".Apple Color Emoji UI"/>
              <a:buChar char="✅"/>
            </a:pPr>
            <a:endParaRPr lang="en-US" sz="180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89028"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Meta taħdem b’minerali li fihom is-silika kristallina,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immira biex twaqqaf it-trab fis-sors</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Ambjent tax-xogħol nadif huwa wieħed sigur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Ir-restrizzjoni tal-aċċess għal żoni esposti għat-trab huwa metodu tajjeb kif tipprevjeni l-esponiment.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Evita t-tipjip — it-tipjip iżid l-effetti negattivi tal-RCS fuq is-saħħa </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20741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Prattiċi Tajbin għat-Tindif ta’ Uċuh u Installazzjonijiet (Folja ta’ Ħidma 2.1.1a)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Prattiċi Tajbin għal Iġjene Tajba (Folja ta’ Ħidma 2.1.10)</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91BD4FF-A9F9-4A32-951D-FE538B94C1FA}"/>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136</TotalTime>
  <Words>704</Words>
  <Application>Microsoft Office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47</cp:revision>
  <dcterms:created xsi:type="dcterms:W3CDTF">2020-06-24T14:35:04Z</dcterms:created>
  <dcterms:modified xsi:type="dcterms:W3CDTF">2022-09-28T12:58:06Z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