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sldIdLst>
    <p:sldId id="256" r:id="rId5"/>
    <p:sldId id="273" r:id="rId6"/>
    <p:sldId id="278" r:id="rId7"/>
    <p:sldId id="268" r:id="rId8"/>
    <p:sldId id="276" r:id="rId9"/>
    <p:sldId id="279" r:id="rId10"/>
    <p:sldId id="259" r:id="rId11"/>
    <p:sldId id="271" r:id="rId12"/>
    <p:sldId id="269" r:id="rId13"/>
    <p:sldId id="270" r:id="rId14"/>
    <p:sldId id="274" r:id="rId15"/>
    <p:sldId id="264" r:id="rId16"/>
    <p:sldId id="267"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emy Jones" initials="JJ" lastIdx="1" clrIdx="0">
    <p:extLst>
      <p:ext uri="{19B8F6BF-5375-455C-9EA6-DF929625EA0E}">
        <p15:presenceInfo xmlns:p15="http://schemas.microsoft.com/office/powerpoint/2012/main" userId="S::jeremy.jones@leidar.com::37de2d04-ce17-4de6-a131-ce4cc90505f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A0550B0-52FB-A54F-90E1-3571E8ADE49B}" v="1" dt="2020-12-09T20:36:57.3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223"/>
    <p:restoredTop sz="94626"/>
  </p:normalViewPr>
  <p:slideViewPr>
    <p:cSldViewPr snapToGrid="0">
      <p:cViewPr varScale="1">
        <p:scale>
          <a:sx n="116" d="100"/>
          <a:sy n="116" d="100"/>
        </p:scale>
        <p:origin x="504"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28380181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Excessive exposure to respirable crystalline silica (RCS) can lead to serious health problems for workers in the long-term. For that reason, it is important that all workers are aware of the good practices that limit or eliminate exposure to silica dust”.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dirty="0">
                <a:solidFill>
                  <a:schemeClr val="tx1"/>
                </a:solidFill>
                <a:effectLst/>
                <a:latin typeface="+mn-lt"/>
                <a:ea typeface="+mn-ea"/>
                <a:cs typeface="+mn-cs"/>
              </a:rPr>
              <a:t>This training provides guidance on small and bulk bag emptying for materials containing crystalline silica.</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097127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512348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a:solidFill>
                  <a:schemeClr val="tx1"/>
                </a:solidFill>
                <a:effectLst/>
                <a:latin typeface="+mn-lt"/>
                <a:ea typeface="+mn-ea"/>
                <a:cs typeface="+mn-cs"/>
              </a:rPr>
              <a:t>Bag emptying processes and improper handling of the empty bags can lead to significant levels of dust exposure. For this reason, good practices related to bag emptying must be followed. The</a:t>
            </a:r>
            <a:r>
              <a:rPr lang="en-GB" sz="1200" kern="1200">
                <a:solidFill>
                  <a:schemeClr val="tx1"/>
                </a:solidFill>
                <a:effectLst/>
                <a:latin typeface="+mn-lt"/>
                <a:ea typeface="+mn-ea"/>
                <a:cs typeface="+mn-cs"/>
              </a:rPr>
              <a:t> use of automatic or semi-automatic bag dumping stations is recommended for emptying small bags. </a:t>
            </a: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a:solidFill>
                  <a:schemeClr val="tx1"/>
                </a:solidFill>
                <a:effectLst/>
                <a:latin typeface="+mn-lt"/>
                <a:ea typeface="+mn-ea"/>
                <a:cs typeface="+mn-cs"/>
              </a:rPr>
              <a:t>Bag emptying processes and improper handling of the empty bags can lead to significant levels of dust exposure. For this reason, good practices related to bag emptying must be followed. The</a:t>
            </a:r>
            <a:r>
              <a:rPr lang="en-GB" sz="1200" kern="1200">
                <a:solidFill>
                  <a:schemeClr val="tx1"/>
                </a:solidFill>
                <a:effectLst/>
                <a:latin typeface="+mn-lt"/>
                <a:ea typeface="+mn-ea"/>
                <a:cs typeface="+mn-cs"/>
              </a:rPr>
              <a:t> use of automatic or semi-automatic bag dumping stations is recommended for emptying small bags. </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3401991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a:solidFill>
                  <a:schemeClr val="tx1"/>
                </a:solidFill>
                <a:effectLst/>
                <a:latin typeface="+mn-lt"/>
                <a:ea typeface="+mn-ea"/>
                <a:cs typeface="+mn-cs"/>
              </a:rPr>
              <a:t>Though not always necessary, the use of automatic or semi-automatic bag dumping stations is recommended to reduce human error and injury.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a:solidFill>
                  <a:schemeClr val="tx1"/>
                </a:solidFill>
                <a:effectLst/>
                <a:latin typeface="+mn-lt"/>
                <a:ea typeface="+mn-ea"/>
                <a:cs typeface="+mn-cs"/>
              </a:rPr>
              <a:t>Bag crushing creates a lot of dust. Workers should roll up empty bags within the extraction zone.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a:solidFill>
                  <a:schemeClr val="tx1"/>
                </a:solidFill>
                <a:effectLst/>
                <a:latin typeface="+mn-lt"/>
                <a:ea typeface="+mn-ea"/>
                <a:cs typeface="+mn-cs"/>
              </a:rPr>
              <a:t>When emptying the contents of a small bag, make sure the open end is facing away. To prevent dust generation entirely, </a:t>
            </a:r>
            <a:r>
              <a:rPr lang="en-GB" sz="1200" b="0" i="0" u="none" strike="noStrike" kern="1200">
                <a:solidFill>
                  <a:schemeClr val="tx1"/>
                </a:solidFill>
                <a:effectLst/>
                <a:latin typeface="+mn-lt"/>
                <a:ea typeface="+mn-ea"/>
                <a:cs typeface="+mn-cs"/>
              </a:rPr>
              <a:t>empty the bag into a large plastic sack supported and held open by a metal frame.</a:t>
            </a:r>
            <a:endParaRPr lang="en-GB"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25608872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a:solidFill>
                  <a:schemeClr val="tx1"/>
                </a:solidFill>
                <a:effectLst/>
                <a:latin typeface="+mn-lt"/>
                <a:ea typeface="+mn-ea"/>
                <a:cs typeface="+mn-cs"/>
              </a:rPr>
              <a:t>Bulk bags are more cost-effective and environmentally than using multiple small bags. Bulk bags may contain as much material as an entire pallet of small bags. As a result, when full, they’re too heavy to be managed without machine assistance.</a:t>
            </a:r>
          </a:p>
          <a:p>
            <a:endParaRPr lang="en-GB" sz="1200" b="0" i="0" u="none" strike="noStrike" kern="1200">
              <a:solidFill>
                <a:schemeClr val="tx1"/>
              </a:solidFill>
              <a:effectLst/>
              <a:latin typeface="+mn-lt"/>
              <a:ea typeface="+mn-ea"/>
              <a:cs typeface="+mn-cs"/>
            </a:endParaRPr>
          </a:p>
          <a:p>
            <a:r>
              <a:rPr lang="en-GB" sz="1200" b="0" i="0" u="none" strike="noStrike" kern="1200">
                <a:solidFill>
                  <a:schemeClr val="tx1"/>
                </a:solidFill>
                <a:effectLst/>
                <a:latin typeface="+mn-lt"/>
                <a:ea typeface="+mn-ea"/>
                <a:cs typeface="+mn-cs"/>
              </a:rPr>
              <a:t>When emptying the contents of a bulk bag by cutting, PPE is recommended. </a:t>
            </a:r>
          </a:p>
          <a:p>
            <a:endParaRPr lang="en-GB" sz="1200" b="0" i="0" u="none" strike="noStrike"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5290361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Before starting a bag emptying process, ensure that both the ventilation and extraction systems are functioning. If you suspect there is a problem, contact the on-site manager. Be sure to check for external factors, such as draughts, that can have a big impact on ventilation systems.</a:t>
            </a:r>
            <a:endParaRPr lang="en-GB"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When available, use handling aids to reduce human error and injury. Never overfill bags to avoid unnecessary spillages that can create additional hazards. When spills do occur, deal with them immediately by using wet or dry cleaning methods.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23047621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24697171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9167606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tabLst/>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24307532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10916678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a:t>
            </a:r>
            <a:r>
              <a:rPr lang="en-GB" sz="1600" b="0" i="0" kern="1200" err="1">
                <a:solidFill>
                  <a:schemeClr val="tx1"/>
                </a:solidFill>
                <a:effectLst/>
                <a:latin typeface="Helvetica" pitchFamily="2" charset="0"/>
                <a:ea typeface="+mn-ea"/>
                <a:cs typeface="+mn-cs"/>
              </a:rPr>
              <a:t>dolor</a:t>
            </a:r>
            <a:r>
              <a:rPr lang="en-GB" sz="1600" b="0" i="0" kern="1200">
                <a:solidFill>
                  <a:schemeClr val="tx1"/>
                </a:solidFill>
                <a:effectLst/>
                <a:latin typeface="Helvetica" pitchFamily="2" charset="0"/>
                <a:ea typeface="+mn-ea"/>
                <a:cs typeface="+mn-cs"/>
              </a:rPr>
              <a:t> sit </a:t>
            </a:r>
            <a:r>
              <a:rPr lang="en-GB" sz="1600" b="0" i="0" kern="1200" err="1">
                <a:solidFill>
                  <a:schemeClr val="tx1"/>
                </a:solidFill>
                <a:effectLst/>
                <a:latin typeface="Helvetica" pitchFamily="2" charset="0"/>
                <a:ea typeface="+mn-ea"/>
                <a:cs typeface="+mn-cs"/>
              </a:rPr>
              <a:t>amet</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consectetur</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adipiscing</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elit</a:t>
            </a:r>
            <a:r>
              <a:rPr lang="en-GB" sz="1600" b="0" i="0" kern="1200">
                <a:solidFill>
                  <a:schemeClr val="tx1"/>
                </a:solidFill>
                <a:effectLst/>
                <a:latin typeface="Helvetica" pitchFamily="2" charset="0"/>
                <a:ea typeface="+mn-ea"/>
                <a:cs typeface="+mn-cs"/>
              </a:rPr>
              <a: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a:t>
            </a:r>
            <a:r>
              <a:rPr lang="en-GB" sz="1600" b="0" i="0" kern="1200">
                <a:solidFill>
                  <a:schemeClr val="tx1"/>
                </a:solidFill>
                <a:effectLst/>
                <a:latin typeface="Helvetica" pitchFamily="2" charset="0"/>
                <a:ea typeface="+mn-ea"/>
                <a:cs typeface="+mn-cs"/>
              </a:rPr>
              <a:t> do </a:t>
            </a:r>
            <a:r>
              <a:rPr lang="en-GB" sz="1600" b="0" i="0" kern="1200" err="1">
                <a:solidFill>
                  <a:schemeClr val="tx1"/>
                </a:solidFill>
                <a:effectLst/>
                <a:latin typeface="Helvetica" pitchFamily="2" charset="0"/>
                <a:ea typeface="+mn-ea"/>
                <a:cs typeface="+mn-cs"/>
              </a:rPr>
              <a:t>eiusmod</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tempor</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incididunt</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ut</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labore</a:t>
            </a:r>
            <a:r>
              <a:rPr lang="en-GB" sz="1600" b="0" i="0" kern="1200">
                <a:solidFill>
                  <a:schemeClr val="tx1"/>
                </a:solidFill>
                <a:effectLst/>
                <a:latin typeface="Helvetica" pitchFamily="2" charset="0"/>
                <a:ea typeface="+mn-ea"/>
                <a:cs typeface="+mn-cs"/>
              </a:rPr>
              <a:t> et dolore magna </a:t>
            </a:r>
            <a:r>
              <a:rPr lang="en-GB" sz="1600" b="0" i="0" kern="1200" err="1">
                <a:solidFill>
                  <a:schemeClr val="tx1"/>
                </a:solidFill>
                <a:effectLst/>
                <a:latin typeface="Helvetica" pitchFamily="2" charset="0"/>
                <a:ea typeface="+mn-ea"/>
                <a:cs typeface="+mn-cs"/>
              </a:rPr>
              <a:t>aliqua</a:t>
            </a:r>
            <a:r>
              <a:rPr lang="en-GB" sz="1600" b="0" i="0" kern="1200">
                <a:solidFill>
                  <a:schemeClr val="tx1"/>
                </a:solidFill>
                <a:effectLst/>
                <a:latin typeface="Helvetica" pitchFamily="2" charset="0"/>
                <a:ea typeface="+mn-ea"/>
                <a:cs typeface="+mn-cs"/>
              </a:rPr>
              <a:t>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enim</a:t>
            </a:r>
            <a:r>
              <a:rPr lang="en-GB" sz="1600" b="0" i="0" kern="1200">
                <a:solidFill>
                  <a:schemeClr val="tx1"/>
                </a:solidFill>
                <a:effectLst/>
                <a:latin typeface="Helvetica" pitchFamily="2" charset="0"/>
                <a:ea typeface="+mn-ea"/>
                <a:cs typeface="+mn-cs"/>
              </a:rPr>
              <a:t> ad minim </a:t>
            </a:r>
            <a:r>
              <a:rPr lang="en-GB" sz="1600" b="0" i="0" kern="1200" err="1">
                <a:solidFill>
                  <a:schemeClr val="tx1"/>
                </a:solidFill>
                <a:effectLst/>
                <a:latin typeface="Helvetica" pitchFamily="2" charset="0"/>
                <a:ea typeface="+mn-ea"/>
                <a:cs typeface="+mn-cs"/>
              </a:rPr>
              <a:t>veniam</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quis</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nostrud</a:t>
            </a:r>
            <a:r>
              <a:rPr lang="en-GB" sz="1600" b="0" i="0" kern="1200">
                <a:solidFill>
                  <a:schemeClr val="tx1"/>
                </a:solidFill>
                <a:effectLst/>
                <a:latin typeface="Helvetica" pitchFamily="2" charset="0"/>
                <a:ea typeface="+mn-ea"/>
                <a:cs typeface="+mn-cs"/>
              </a:rPr>
              <a:t> nisi </a:t>
            </a:r>
            <a:r>
              <a:rPr lang="en-GB" sz="1600" b="0" i="0" kern="1200" err="1">
                <a:solidFill>
                  <a:schemeClr val="tx1"/>
                </a:solidFill>
                <a:effectLst/>
                <a:latin typeface="Helvetica" pitchFamily="2" charset="0"/>
                <a:ea typeface="+mn-ea"/>
                <a:cs typeface="+mn-cs"/>
              </a:rPr>
              <a:t>ut</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aliquip</a:t>
            </a:r>
            <a:r>
              <a:rPr lang="en-GB" sz="1600" b="0" i="0" kern="1200">
                <a:solidFill>
                  <a:schemeClr val="tx1"/>
                </a:solidFill>
                <a:effectLst/>
                <a:latin typeface="Helvetica" pitchFamily="2" charset="0"/>
                <a:ea typeface="+mn-ea"/>
                <a:cs typeface="+mn-cs"/>
              </a:rPr>
              <a:t> ex </a:t>
            </a:r>
            <a:r>
              <a:rPr lang="en-GB" sz="1600" b="0" i="0" kern="1200" err="1">
                <a:solidFill>
                  <a:schemeClr val="tx1"/>
                </a:solidFill>
                <a:effectLst/>
                <a:latin typeface="Helvetica" pitchFamily="2" charset="0"/>
                <a:ea typeface="+mn-ea"/>
                <a:cs typeface="+mn-cs"/>
              </a:rPr>
              <a:t>earterste</a:t>
            </a:r>
            <a:r>
              <a:rPr lang="en-GB" sz="1600" b="0" i="0" kern="1200">
                <a:solidFill>
                  <a:schemeClr val="tx1"/>
                </a:solidFill>
                <a:effectLst/>
                <a:latin typeface="Helvetica" pitchFamily="2" charset="0"/>
                <a:ea typeface="+mn-ea"/>
                <a:cs typeface="+mn-cs"/>
              </a:rPr>
              <a:t> art </a:t>
            </a:r>
            <a:r>
              <a:rPr lang="en-GB" sz="1600" b="0" i="0" kern="1200" err="1">
                <a:solidFill>
                  <a:schemeClr val="tx1"/>
                </a:solidFill>
                <a:effectLst/>
                <a:latin typeface="Helvetica" pitchFamily="2" charset="0"/>
                <a:ea typeface="+mn-ea"/>
                <a:cs typeface="+mn-cs"/>
              </a:rPr>
              <a:t>commododare</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consequat</a:t>
            </a:r>
            <a:r>
              <a:rPr lang="en-GB" sz="1600" b="0" i="0" kern="1200">
                <a:solidFill>
                  <a:schemeClr val="tx1"/>
                </a:solidFill>
                <a:effectLst/>
                <a:latin typeface="Helvetica" pitchFamily="2" charset="0"/>
                <a:ea typeface="+mn-ea"/>
                <a:cs typeface="+mn-cs"/>
              </a:rPr>
              <a:t>. Duis </a:t>
            </a:r>
            <a:r>
              <a:rPr lang="en-GB" sz="1600" b="0" i="0" kern="1200" err="1">
                <a:solidFill>
                  <a:schemeClr val="tx1"/>
                </a:solidFill>
                <a:effectLst/>
                <a:latin typeface="Helvetica" pitchFamily="2" charset="0"/>
                <a:ea typeface="+mn-ea"/>
                <a:cs typeface="+mn-cs"/>
              </a:rPr>
              <a:t>aute</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irure</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dolor</a:t>
            </a:r>
            <a:r>
              <a:rPr lang="en-GB" sz="1600" b="0" i="0" kern="1200">
                <a:solidFill>
                  <a:schemeClr val="tx1"/>
                </a:solidFill>
                <a:effectLst/>
                <a:latin typeface="Helvetica" pitchFamily="2" charset="0"/>
                <a:ea typeface="+mn-ea"/>
                <a:cs typeface="+mn-cs"/>
              </a:rPr>
              <a:t> in </a:t>
            </a:r>
            <a:r>
              <a:rPr lang="en-GB" sz="1600" b="0" i="0" kern="1200" err="1">
                <a:solidFill>
                  <a:schemeClr val="tx1"/>
                </a:solidFill>
                <a:effectLst/>
                <a:latin typeface="Helvetica" pitchFamily="2" charset="0"/>
                <a:ea typeface="+mn-ea"/>
                <a:cs typeface="+mn-cs"/>
              </a:rPr>
              <a:t>reprehenderit</a:t>
            </a:r>
            <a:r>
              <a:rPr lang="en-GB" sz="1600" b="0" i="0" kern="1200">
                <a:solidFill>
                  <a:schemeClr val="tx1"/>
                </a:solidFill>
                <a:effectLst/>
                <a:latin typeface="Helvetica" pitchFamily="2" charset="0"/>
                <a:ea typeface="+mn-ea"/>
                <a:cs typeface="+mn-cs"/>
              </a:rPr>
              <a:t> in </a:t>
            </a:r>
            <a:r>
              <a:rPr lang="en-GB" sz="1600" b="0" i="0" kern="1200" err="1">
                <a:solidFill>
                  <a:schemeClr val="tx1"/>
                </a:solidFill>
                <a:effectLst/>
                <a:latin typeface="Helvetica" pitchFamily="2" charset="0"/>
                <a:ea typeface="+mn-ea"/>
                <a:cs typeface="+mn-cs"/>
              </a:rPr>
              <a:t>voluptate</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velit</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esse</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cillum</a:t>
            </a:r>
            <a:r>
              <a:rPr lang="en-GB" sz="1600" b="0" i="0" kern="1200">
                <a:solidFill>
                  <a:schemeClr val="tx1"/>
                </a:solidFill>
                <a:effectLst/>
                <a:latin typeface="Helvetica" pitchFamily="2" charset="0"/>
                <a:ea typeface="+mn-ea"/>
                <a:cs typeface="+mn-cs"/>
              </a:rPr>
              <a:t> dolore </a:t>
            </a:r>
            <a:r>
              <a:rPr lang="en-GB" sz="1600" b="0" i="0" kern="1200" err="1">
                <a:solidFill>
                  <a:schemeClr val="tx1"/>
                </a:solidFill>
                <a:effectLst/>
                <a:latin typeface="Helvetica" pitchFamily="2" charset="0"/>
                <a:ea typeface="+mn-ea"/>
                <a:cs typeface="+mn-cs"/>
              </a:rPr>
              <a:t>eu</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fugiat</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nulla</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pariatur</a:t>
            </a:r>
            <a:r>
              <a:rPr lang="en-GB" sz="1600" b="0" i="0" kern="1200">
                <a:solidFill>
                  <a:schemeClr val="tx1"/>
                </a:solidFill>
                <a:effectLst/>
                <a:latin typeface="Helvetica" pitchFamily="2" charset="0"/>
                <a:ea typeface="+mn-ea"/>
                <a:cs typeface="+mn-cs"/>
              </a:rPr>
              <a:t>.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sint</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occaecat</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cupidatat</a:t>
            </a:r>
            <a:r>
              <a:rPr lang="en-GB" sz="1600" b="0" i="0" kern="1200">
                <a:solidFill>
                  <a:schemeClr val="tx1"/>
                </a:solidFill>
                <a:effectLst/>
                <a:latin typeface="Helvetica" pitchFamily="2" charset="0"/>
                <a:ea typeface="+mn-ea"/>
                <a:cs typeface="+mn-cs"/>
              </a:rPr>
              <a:t> non </a:t>
            </a:r>
            <a:r>
              <a:rPr lang="en-GB" sz="1600" b="0" i="0" kern="1200" err="1">
                <a:solidFill>
                  <a:schemeClr val="tx1"/>
                </a:solidFill>
                <a:effectLst/>
                <a:latin typeface="Helvetica" pitchFamily="2" charset="0"/>
                <a:ea typeface="+mn-ea"/>
                <a:cs typeface="+mn-cs"/>
              </a:rPr>
              <a:t>proident</a:t>
            </a:r>
            <a:r>
              <a:rPr lang="en-GB" sz="1600" b="0" i="0" kern="1200">
                <a:solidFill>
                  <a:schemeClr val="tx1"/>
                </a:solidFill>
                <a:effectLst/>
                <a:latin typeface="Helvetica" pitchFamily="2" charset="0"/>
                <a:ea typeface="+mn-ea"/>
                <a:cs typeface="+mn-cs"/>
              </a:rPr>
              <a:t>, sunt in culpa qui </a:t>
            </a:r>
            <a:r>
              <a:rPr lang="en-GB" sz="1600" b="0" i="0" kern="1200" err="1">
                <a:solidFill>
                  <a:schemeClr val="tx1"/>
                </a:solidFill>
                <a:effectLst/>
                <a:latin typeface="Helvetica" pitchFamily="2" charset="0"/>
                <a:ea typeface="+mn-ea"/>
                <a:cs typeface="+mn-cs"/>
              </a:rPr>
              <a:t>officia</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deserunt</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mollit</a:t>
            </a:r>
            <a:r>
              <a:rPr lang="en-GB" sz="1600" b="0" i="0" kern="1200">
                <a:solidFill>
                  <a:schemeClr val="tx1"/>
                </a:solidFill>
                <a:effectLst/>
                <a:latin typeface="Helvetica" pitchFamily="2" charset="0"/>
                <a:ea typeface="+mn-ea"/>
                <a:cs typeface="+mn-cs"/>
              </a:rPr>
              <a:t> anim.</a:t>
            </a:r>
          </a:p>
        </p:txBody>
      </p:sp>
    </p:spTree>
    <p:extLst>
      <p:ext uri="{BB962C8B-B14F-4D97-AF65-F5344CB8AC3E}">
        <p14:creationId xmlns:p14="http://schemas.microsoft.com/office/powerpoint/2010/main" val="8239521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4713604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55CE0D2-EE58-F143-8FC9-DE2A7199D8B8}"/>
              </a:ext>
            </a:extLst>
          </p:cNvPr>
          <p:cNvPicPr>
            <a:picLocks noChangeAspect="1"/>
          </p:cNvPicPr>
          <p:nvPr userDrawn="1"/>
        </p:nvPicPr>
        <p:blipFill>
          <a:blip r:embed="rId10" cstate="print">
            <a:extLst>
              <a:ext uri="{28A0092B-C50C-407E-A947-70E740481C1C}">
                <a14:useLocalDpi xmlns:a14="http://schemas.microsoft.com/office/drawing/2010/main"/>
              </a:ext>
            </a:extLst>
          </a:blip>
          <a:srcRect/>
          <a:stretch/>
        </p:blipFill>
        <p:spPr>
          <a:xfrm>
            <a:off x="406304" y="366936"/>
            <a:ext cx="1000630" cy="628302"/>
          </a:xfrm>
          <a:prstGeom prst="rect">
            <a:avLst/>
          </a:prstGeom>
        </p:spPr>
      </p:pic>
      <p:sp>
        <p:nvSpPr>
          <p:cNvPr id="5" name="TextBox 4">
            <a:extLst>
              <a:ext uri="{FF2B5EF4-FFF2-40B4-BE49-F238E27FC236}">
                <a16:creationId xmlns:a16="http://schemas.microsoft.com/office/drawing/2014/main" id="{3C3123B6-0F67-0E48-895E-734B361B1F57}"/>
              </a:ext>
            </a:extLst>
          </p:cNvPr>
          <p:cNvSpPr txBox="1"/>
          <p:nvPr userDrawn="1"/>
        </p:nvSpPr>
        <p:spPr>
          <a:xfrm>
            <a:off x="319834" y="6324977"/>
            <a:ext cx="9479706" cy="246221"/>
          </a:xfrm>
          <a:prstGeom prst="rect">
            <a:avLst/>
          </a:prstGeom>
          <a:noFill/>
        </p:spPr>
        <p:txBody>
          <a:bodyPr wrap="square" rtlCol="0" anchor="b">
            <a:spAutoFit/>
          </a:bodyPr>
          <a:lstStyle/>
          <a:p>
            <a:pPr algn="l"/>
            <a:r>
              <a:rPr lang="en-GB" sz="1000" b="0" i="0" kern="1200">
                <a:solidFill>
                  <a:schemeClr val="tx1"/>
                </a:solidFill>
                <a:effectLst/>
                <a:latin typeface="Helvetica" pitchFamily="2" charset="0"/>
                <a:ea typeface="+mn-ea"/>
                <a:cs typeface="+mn-cs"/>
              </a:rPr>
              <a:t>This training pack has been developed as part of the NEPSI Good Practice Guide – visit </a:t>
            </a:r>
            <a:r>
              <a:rPr lang="en-GB" sz="1000" b="0" i="0" kern="1200" err="1">
                <a:solidFill>
                  <a:schemeClr val="tx1"/>
                </a:solidFill>
                <a:effectLst/>
                <a:latin typeface="Helvetica" pitchFamily="2" charset="0"/>
                <a:ea typeface="+mn-ea"/>
                <a:cs typeface="+mn-cs"/>
              </a:rPr>
              <a:t>guide.nepsi.eu</a:t>
            </a:r>
            <a:endParaRPr lang="en-GB" sz="1000" b="0" i="0" kern="1200">
              <a:solidFill>
                <a:schemeClr val="tx1"/>
              </a:solidFill>
              <a:effectLst/>
              <a:latin typeface="Helvetica" pitchFamily="2" charset="0"/>
              <a:ea typeface="+mn-ea"/>
              <a:cs typeface="+mn-cs"/>
            </a:endParaRP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sp>
        <p:nvSpPr>
          <p:cNvPr id="7" name="Text Placeholder 4">
            <a:extLst>
              <a:ext uri="{FF2B5EF4-FFF2-40B4-BE49-F238E27FC236}">
                <a16:creationId xmlns:a16="http://schemas.microsoft.com/office/drawing/2014/main" id="{5A6482CC-0324-A84F-97E9-A03D3526EC1E}"/>
              </a:ext>
            </a:extLst>
          </p:cNvPr>
          <p:cNvSpPr txBox="1">
            <a:spLocks/>
          </p:cNvSpPr>
          <p:nvPr userDrawn="1"/>
        </p:nvSpPr>
        <p:spPr>
          <a:xfrm>
            <a:off x="6096001" y="429114"/>
            <a:ext cx="5721350"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GOOD PRACTICES TRAINING </a:t>
            </a:r>
            <a:br>
              <a:rPr lang="en-GB" dirty="0"/>
            </a:br>
            <a:r>
              <a:rPr lang="en-GB" dirty="0"/>
              <a:t>FOR BAG EMPTYING</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p:txBody>
          <a:bodyPr anchor="t"/>
          <a:lstStyle/>
          <a:p>
            <a:r>
              <a:rPr lang="en-US"/>
              <a:t>GOOD PRACTICES TRAINING FOR</a:t>
            </a:r>
          </a:p>
          <a:p>
            <a:r>
              <a:rPr lang="en-US">
                <a:latin typeface="Helvetica"/>
                <a:cs typeface="Helvetica"/>
              </a:rPr>
              <a:t>BAG EMPTYING</a:t>
            </a:r>
            <a:endParaRPr lang="en-US">
              <a:cs typeface="Helvetica"/>
            </a:endParaRP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Tree>
    <p:extLst>
      <p:ext uri="{BB962C8B-B14F-4D97-AF65-F5344CB8AC3E}">
        <p14:creationId xmlns:p14="http://schemas.microsoft.com/office/powerpoint/2010/main" val="6959646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n-US"/>
              <a:t>PREAMBLE (FOR TRAINER)</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600"/>
              </a:lnSpc>
            </a:pPr>
            <a:r>
              <a:rPr lang="en-US" sz="2000" dirty="0">
                <a:latin typeface="Helvetica"/>
                <a:cs typeface="Helvetica"/>
              </a:rPr>
              <a:t>As part of the education step in implementing the NEPSI Good Practices, NEPSI has developed a set of educational resources. </a:t>
            </a:r>
            <a:endParaRPr lang="en-US" sz="2000" dirty="0"/>
          </a:p>
          <a:p>
            <a:pPr>
              <a:lnSpc>
                <a:spcPts val="2600"/>
              </a:lnSpc>
            </a:pPr>
            <a:r>
              <a:rPr lang="en-US" sz="2000" dirty="0"/>
              <a:t>Each PowerPoint Training pack covers a topic relevant for workers across all industries that use materials containing crystalline silica. The packs provide information about the dust exposure risks related to the topic and the good practices and measures available to </a:t>
            </a:r>
            <a:r>
              <a:rPr lang="en-US" sz="2000"/>
              <a:t>reduce them. </a:t>
            </a:r>
            <a:r>
              <a:rPr lang="en-US" sz="2000" dirty="0"/>
              <a:t>The purpose of the training is to inform and educate workers to help them to use the control measures effectively and reduce their exposure to respirable crystalline silica (RCS) in the workplace.</a:t>
            </a:r>
          </a:p>
          <a:p>
            <a:pPr>
              <a:lnSpc>
                <a:spcPts val="2600"/>
              </a:lnSpc>
            </a:pPr>
            <a:r>
              <a:rPr lang="en-US" sz="2000" dirty="0"/>
              <a:t>Use the blank template and placeholders to add additional information to this training pack as needed.</a:t>
            </a:r>
          </a:p>
        </p:txBody>
      </p:sp>
    </p:spTree>
    <p:extLst>
      <p:ext uri="{BB962C8B-B14F-4D97-AF65-F5344CB8AC3E}">
        <p14:creationId xmlns:p14="http://schemas.microsoft.com/office/powerpoint/2010/main" val="1464836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n-US" dirty="0"/>
              <a:t>PLEASE NOTE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700"/>
              </a:lnSpc>
            </a:pPr>
            <a:r>
              <a:rPr lang="en-US" sz="2000" dirty="0">
                <a:solidFill>
                  <a:schemeClr val="tx1"/>
                </a:solidFill>
              </a:rPr>
              <a:t>The information in this PowerPoint training is advisory in nature and informational in content. It is not a standard or regulation, and it neither creates new legal obligations nor alters existing obligations created by health legislation and policy.</a:t>
            </a:r>
          </a:p>
        </p:txBody>
      </p:sp>
    </p:spTree>
    <p:extLst>
      <p:ext uri="{BB962C8B-B14F-4D97-AF65-F5344CB8AC3E}">
        <p14:creationId xmlns:p14="http://schemas.microsoft.com/office/powerpoint/2010/main" val="15049947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en-US"/>
              <a:t>INTRODUCTION</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spcAft>
                <a:spcPts val="1000"/>
              </a:spcAft>
            </a:pPr>
            <a:r>
              <a:rPr lang="en-US" sz="2000" b="1" dirty="0"/>
              <a:t>Learning to protect yourself against work-related health hazards is a priority.</a:t>
            </a:r>
          </a:p>
          <a:p>
            <a:r>
              <a:rPr lang="en-US" sz="2000" dirty="0"/>
              <a:t>In this training, you will learn about:</a:t>
            </a:r>
          </a:p>
          <a:p>
            <a:pPr marL="285750" indent="-285750">
              <a:buFont typeface="Arial" panose="020B0604020202020204" pitchFamily="34" charset="0"/>
              <a:buChar char="•"/>
            </a:pPr>
            <a:r>
              <a:rPr lang="en-US" sz="2000" dirty="0"/>
              <a:t>The risks posed by bag emptying</a:t>
            </a:r>
          </a:p>
          <a:p>
            <a:pPr marL="285750" indent="-285750">
              <a:buFont typeface="Arial" panose="020B0604020202020204" pitchFamily="34" charset="0"/>
              <a:buChar char="•"/>
            </a:pPr>
            <a:r>
              <a:rPr lang="en-US" sz="2000" dirty="0"/>
              <a:t>Specific guidance and good practices when emptying small and bulk bags</a:t>
            </a:r>
          </a:p>
          <a:p>
            <a:pPr marL="285750" indent="-285750">
              <a:buFont typeface="Arial" panose="020B0604020202020204" pitchFamily="34" charset="0"/>
              <a:buChar char="•"/>
            </a:pPr>
            <a:r>
              <a:rPr lang="en-US" sz="2000" dirty="0">
                <a:solidFill>
                  <a:srgbClr val="FF0000"/>
                </a:solidFill>
              </a:rPr>
              <a:t>Text for instructor to fill – if you’ve added a custom slide, insert a brief overview of the contextual material</a:t>
            </a:r>
          </a:p>
          <a:p>
            <a:pPr marL="285750" indent="-285750">
              <a:buFont typeface="Arial" panose="020B0604020202020204" pitchFamily="34" charset="0"/>
              <a:buChar char="•"/>
            </a:pPr>
            <a:endParaRPr lang="en-US" dirty="0"/>
          </a:p>
        </p:txBody>
      </p:sp>
      <p:pic>
        <p:nvPicPr>
          <p:cNvPr id="1027" name="Picture 3" descr="page1image1800773776">
            <a:extLst>
              <a:ext uri="{FF2B5EF4-FFF2-40B4-BE49-F238E27FC236}">
                <a16:creationId xmlns:a16="http://schemas.microsoft.com/office/drawing/2014/main" id="{F193EC80-B5EB-7840-8854-22197ACED089}"/>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6858000" cy="254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Placeholder 4">
            <a:extLst>
              <a:ext uri="{FF2B5EF4-FFF2-40B4-BE49-F238E27FC236}">
                <a16:creationId xmlns:a16="http://schemas.microsoft.com/office/drawing/2014/main" id="{20AB2A23-D707-4FA4-B47B-5E5073EA9AF8}"/>
              </a:ext>
            </a:extLst>
          </p:cNvPr>
          <p:cNvPicPr>
            <a:picLocks noGrp="1" noChangeAspect="1"/>
          </p:cNvPicPr>
          <p:nvPr>
            <p:ph type="pic" sz="quarter" idx="12"/>
          </p:nvPr>
        </p:nvPicPr>
        <p:blipFill>
          <a:blip r:embed="rId4"/>
          <a:srcRect t="11" b="11"/>
          <a:stretch>
            <a:fillRect/>
          </a:stretch>
        </p:blipFill>
        <p:spPr>
          <a:prstGeom prst="rect">
            <a:avLst/>
          </a:prstGeom>
        </p:spPr>
      </p:pic>
    </p:spTree>
    <p:extLst>
      <p:ext uri="{BB962C8B-B14F-4D97-AF65-F5344CB8AC3E}">
        <p14:creationId xmlns:p14="http://schemas.microsoft.com/office/powerpoint/2010/main" val="40673254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en-US"/>
              <a:t>DUST CONTROL TECHNIQUES</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709157" cy="3682369"/>
          </a:xfrm>
        </p:spPr>
        <p:txBody>
          <a:bodyPr/>
          <a:lstStyle/>
          <a:p>
            <a:pPr>
              <a:lnSpc>
                <a:spcPts val="2700"/>
              </a:lnSpc>
            </a:pPr>
            <a:r>
              <a:rPr lang="en-US" sz="2000"/>
              <a:t>Bag emptying processes are supported by enclosure, extraction/ventilation and PPE, which are three of the five main dust control techniques.</a:t>
            </a:r>
          </a:p>
        </p:txBody>
      </p:sp>
      <p:pic>
        <p:nvPicPr>
          <p:cNvPr id="10" name="Picture 9" descr="A screenshot of a cell phone&#10;&#10;Description automatically generated">
            <a:extLst>
              <a:ext uri="{FF2B5EF4-FFF2-40B4-BE49-F238E27FC236}">
                <a16:creationId xmlns:a16="http://schemas.microsoft.com/office/drawing/2014/main" id="{0A4FF0BC-CD02-CE45-8E5D-C17478572F6C}"/>
              </a:ext>
            </a:extLst>
          </p:cNvPr>
          <p:cNvPicPr>
            <a:picLocks noChangeAspect="1"/>
          </p:cNvPicPr>
          <p:nvPr/>
        </p:nvPicPr>
        <p:blipFill rotWithShape="1">
          <a:blip r:embed="rId3"/>
          <a:srcRect l="6858" t="62670" r="77165" b="13177"/>
          <a:stretch/>
        </p:blipFill>
        <p:spPr>
          <a:xfrm>
            <a:off x="8583429" y="3170865"/>
            <a:ext cx="1073251" cy="1043870"/>
          </a:xfrm>
          <a:prstGeom prst="rect">
            <a:avLst/>
          </a:prstGeom>
        </p:spPr>
      </p:pic>
      <p:pic>
        <p:nvPicPr>
          <p:cNvPr id="12" name="Picture 11" descr="A screenshot of a cell phone&#10;&#10;Description automatically generated">
            <a:extLst>
              <a:ext uri="{FF2B5EF4-FFF2-40B4-BE49-F238E27FC236}">
                <a16:creationId xmlns:a16="http://schemas.microsoft.com/office/drawing/2014/main" id="{0FDE9C5F-E39C-0741-A46F-6A3D5B66934B}"/>
              </a:ext>
            </a:extLst>
          </p:cNvPr>
          <p:cNvPicPr>
            <a:picLocks noChangeAspect="1"/>
          </p:cNvPicPr>
          <p:nvPr/>
        </p:nvPicPr>
        <p:blipFill rotWithShape="1">
          <a:blip r:embed="rId3"/>
          <a:srcRect l="32512" t="34616" r="51513" b="40760"/>
          <a:stretch/>
        </p:blipFill>
        <p:spPr>
          <a:xfrm>
            <a:off x="8647438" y="1640901"/>
            <a:ext cx="1073250" cy="1064204"/>
          </a:xfrm>
          <a:prstGeom prst="rect">
            <a:avLst/>
          </a:prstGeom>
        </p:spPr>
      </p:pic>
      <p:pic>
        <p:nvPicPr>
          <p:cNvPr id="13" name="Picture 12" descr="A screenshot of a cell phone&#10;&#10;Description automatically generated">
            <a:extLst>
              <a:ext uri="{FF2B5EF4-FFF2-40B4-BE49-F238E27FC236}">
                <a16:creationId xmlns:a16="http://schemas.microsoft.com/office/drawing/2014/main" id="{1CB1C758-72DE-A948-B84D-6FEC264CCEF8}"/>
              </a:ext>
            </a:extLst>
          </p:cNvPr>
          <p:cNvPicPr>
            <a:picLocks noChangeAspect="1"/>
          </p:cNvPicPr>
          <p:nvPr/>
        </p:nvPicPr>
        <p:blipFill rotWithShape="1">
          <a:blip r:embed="rId3"/>
          <a:srcRect l="7057" t="9146" r="76967" b="66230"/>
          <a:stretch/>
        </p:blipFill>
        <p:spPr>
          <a:xfrm>
            <a:off x="5365058" y="3255685"/>
            <a:ext cx="1073250" cy="1064204"/>
          </a:xfrm>
          <a:prstGeom prst="rect">
            <a:avLst/>
          </a:prstGeom>
        </p:spPr>
      </p:pic>
      <p:pic>
        <p:nvPicPr>
          <p:cNvPr id="14" name="Picture 13" descr="A screenshot of a cell phone&#10;&#10;Description automatically generated">
            <a:extLst>
              <a:ext uri="{FF2B5EF4-FFF2-40B4-BE49-F238E27FC236}">
                <a16:creationId xmlns:a16="http://schemas.microsoft.com/office/drawing/2014/main" id="{39A95D21-133A-2C4D-BED8-49444FEA5AC6}"/>
              </a:ext>
            </a:extLst>
          </p:cNvPr>
          <p:cNvPicPr>
            <a:picLocks noChangeAspect="1"/>
          </p:cNvPicPr>
          <p:nvPr/>
        </p:nvPicPr>
        <p:blipFill rotWithShape="1">
          <a:blip r:embed="rId3">
            <a:alphaModFix/>
          </a:blip>
          <a:srcRect l="57729" t="62602" r="26295" b="13245"/>
          <a:stretch/>
        </p:blipFill>
        <p:spPr>
          <a:xfrm>
            <a:off x="5383925" y="1679231"/>
            <a:ext cx="1073250" cy="1043870"/>
          </a:xfrm>
          <a:prstGeom prst="rect">
            <a:avLst/>
          </a:prstGeom>
        </p:spPr>
      </p:pic>
      <p:pic>
        <p:nvPicPr>
          <p:cNvPr id="15" name="Picture 14" descr="A screenshot of a cell phone&#10;&#10;Description automatically generated">
            <a:extLst>
              <a:ext uri="{FF2B5EF4-FFF2-40B4-BE49-F238E27FC236}">
                <a16:creationId xmlns:a16="http://schemas.microsoft.com/office/drawing/2014/main" id="{CFD2A1D9-CDEC-B845-81BA-21F68A5BC003}"/>
              </a:ext>
            </a:extLst>
          </p:cNvPr>
          <p:cNvPicPr>
            <a:picLocks noChangeAspect="1"/>
          </p:cNvPicPr>
          <p:nvPr/>
        </p:nvPicPr>
        <p:blipFill rotWithShape="1">
          <a:blip r:embed="rId3"/>
          <a:srcRect l="58184" t="9878" r="26749" b="66739"/>
          <a:stretch/>
        </p:blipFill>
        <p:spPr>
          <a:xfrm>
            <a:off x="5395588" y="4852473"/>
            <a:ext cx="1012189" cy="1010607"/>
          </a:xfrm>
          <a:prstGeom prst="rect">
            <a:avLst/>
          </a:prstGeom>
        </p:spPr>
      </p:pic>
      <p:sp>
        <p:nvSpPr>
          <p:cNvPr id="16" name="TextBox 15">
            <a:extLst>
              <a:ext uri="{FF2B5EF4-FFF2-40B4-BE49-F238E27FC236}">
                <a16:creationId xmlns:a16="http://schemas.microsoft.com/office/drawing/2014/main" id="{A190AA7F-7A5C-3A44-B842-7E36550CCADC}"/>
              </a:ext>
            </a:extLst>
          </p:cNvPr>
          <p:cNvSpPr txBox="1"/>
          <p:nvPr/>
        </p:nvSpPr>
        <p:spPr>
          <a:xfrm>
            <a:off x="6579515" y="1702138"/>
            <a:ext cx="2131931" cy="1654299"/>
          </a:xfrm>
          <a:prstGeom prst="rect">
            <a:avLst/>
          </a:prstGeom>
          <a:noFill/>
        </p:spPr>
        <p:txBody>
          <a:bodyPr wrap="square" rtlCol="0">
            <a:spAutoFit/>
          </a:bodyPr>
          <a:lstStyle/>
          <a:p>
            <a:pPr>
              <a:spcAft>
                <a:spcPts val="300"/>
              </a:spcAft>
            </a:pPr>
            <a:r>
              <a:rPr lang="en-US" sz="1050" b="1" spc="50" dirty="0">
                <a:solidFill>
                  <a:srgbClr val="EF9A2E"/>
                </a:solidFill>
                <a:latin typeface="Futura Medium" panose="020B0602020204020303" pitchFamily="34" charset="-79"/>
                <a:cs typeface="Futura Medium" panose="020B0602020204020303" pitchFamily="34" charset="-79"/>
              </a:rPr>
              <a:t>GOOD HYGIENE / HOUSEKEEPING</a:t>
            </a:r>
          </a:p>
          <a:p>
            <a:r>
              <a:rPr lang="en-US" sz="1200" dirty="0"/>
              <a:t>Washing work clothes and vacuuming up dust produced by processes stops dust accumulating over time – a clean workspace is a safe one</a:t>
            </a:r>
          </a:p>
          <a:p>
            <a:endParaRPr lang="en-US" dirty="0"/>
          </a:p>
        </p:txBody>
      </p:sp>
      <p:sp>
        <p:nvSpPr>
          <p:cNvPr id="17" name="TextBox 16">
            <a:extLst>
              <a:ext uri="{FF2B5EF4-FFF2-40B4-BE49-F238E27FC236}">
                <a16:creationId xmlns:a16="http://schemas.microsoft.com/office/drawing/2014/main" id="{8BB31F04-6F1B-7C44-AD58-2066BAD92F03}"/>
              </a:ext>
            </a:extLst>
          </p:cNvPr>
          <p:cNvSpPr txBox="1"/>
          <p:nvPr/>
        </p:nvSpPr>
        <p:spPr>
          <a:xfrm>
            <a:off x="6579515" y="3394767"/>
            <a:ext cx="2131931" cy="1346522"/>
          </a:xfrm>
          <a:prstGeom prst="rect">
            <a:avLst/>
          </a:prstGeom>
          <a:noFill/>
        </p:spPr>
        <p:txBody>
          <a:bodyPr wrap="square" rtlCol="0">
            <a:spAutoFit/>
          </a:bodyPr>
          <a:lstStyle/>
          <a:p>
            <a:pPr>
              <a:spcAft>
                <a:spcPts val="300"/>
              </a:spcAft>
            </a:pPr>
            <a:r>
              <a:rPr lang="en-US" sz="1050" b="1" spc="50" dirty="0">
                <a:solidFill>
                  <a:srgbClr val="EF9A2E"/>
                </a:solidFill>
                <a:latin typeface="Futura Medium" panose="020B0602020204020303" pitchFamily="34" charset="-79"/>
                <a:cs typeface="Futura Medium" panose="020B0602020204020303" pitchFamily="34" charset="-79"/>
              </a:rPr>
              <a:t>ENCLOSURE</a:t>
            </a:r>
          </a:p>
          <a:p>
            <a:pPr>
              <a:spcAft>
                <a:spcPts val="300"/>
              </a:spcAft>
            </a:pPr>
            <a:r>
              <a:rPr lang="en-US" sz="1200" dirty="0"/>
              <a:t>Conducting RCS producing processes in a sealed environment prevents dust exposure at the source</a:t>
            </a:r>
          </a:p>
          <a:p>
            <a:pPr>
              <a:spcAft>
                <a:spcPts val="300"/>
              </a:spcAft>
            </a:pPr>
            <a:endParaRPr lang="en-US" dirty="0"/>
          </a:p>
        </p:txBody>
      </p:sp>
      <p:sp>
        <p:nvSpPr>
          <p:cNvPr id="18" name="TextBox 17">
            <a:extLst>
              <a:ext uri="{FF2B5EF4-FFF2-40B4-BE49-F238E27FC236}">
                <a16:creationId xmlns:a16="http://schemas.microsoft.com/office/drawing/2014/main" id="{17252FA7-9898-C944-A4ED-422A0BBA4364}"/>
              </a:ext>
            </a:extLst>
          </p:cNvPr>
          <p:cNvSpPr txBox="1"/>
          <p:nvPr/>
        </p:nvSpPr>
        <p:spPr>
          <a:xfrm>
            <a:off x="6579514" y="4852473"/>
            <a:ext cx="2131931" cy="1508105"/>
          </a:xfrm>
          <a:prstGeom prst="rect">
            <a:avLst/>
          </a:prstGeom>
          <a:noFill/>
        </p:spPr>
        <p:txBody>
          <a:bodyPr wrap="square" rtlCol="0">
            <a:spAutoFit/>
          </a:bodyPr>
          <a:lstStyle/>
          <a:p>
            <a:pPr>
              <a:spcAft>
                <a:spcPts val="300"/>
              </a:spcAft>
            </a:pPr>
            <a:r>
              <a:rPr lang="en-US" sz="1050" b="1" spc="50" dirty="0">
                <a:solidFill>
                  <a:srgbClr val="EF9A2E"/>
                </a:solidFill>
                <a:latin typeface="Futura Medium" panose="020B0602020204020303" pitchFamily="34" charset="-79"/>
                <a:cs typeface="Futura Medium" panose="020B0602020204020303" pitchFamily="34" charset="-79"/>
              </a:rPr>
              <a:t>EXTRACTION / VENTILATION</a:t>
            </a:r>
          </a:p>
          <a:p>
            <a:pPr>
              <a:spcAft>
                <a:spcPts val="300"/>
              </a:spcAft>
            </a:pPr>
            <a:r>
              <a:rPr lang="en-US" sz="1200" dirty="0"/>
              <a:t>Capturing RCS at source, before we are exposed to it, and replacing contaminated air with clean air.</a:t>
            </a:r>
          </a:p>
          <a:p>
            <a:endParaRPr lang="en-US" dirty="0"/>
          </a:p>
        </p:txBody>
      </p:sp>
      <p:sp>
        <p:nvSpPr>
          <p:cNvPr id="19" name="TextBox 18">
            <a:extLst>
              <a:ext uri="{FF2B5EF4-FFF2-40B4-BE49-F238E27FC236}">
                <a16:creationId xmlns:a16="http://schemas.microsoft.com/office/drawing/2014/main" id="{EFBD6A7B-EEA6-9C4B-AF5E-6A76F51CF8CA}"/>
              </a:ext>
            </a:extLst>
          </p:cNvPr>
          <p:cNvSpPr txBox="1"/>
          <p:nvPr/>
        </p:nvSpPr>
        <p:spPr>
          <a:xfrm>
            <a:off x="9787265" y="3131928"/>
            <a:ext cx="2131931" cy="1492716"/>
          </a:xfrm>
          <a:prstGeom prst="rect">
            <a:avLst/>
          </a:prstGeom>
          <a:noFill/>
        </p:spPr>
        <p:txBody>
          <a:bodyPr wrap="square" rtlCol="0">
            <a:spAutoFit/>
          </a:bodyPr>
          <a:lstStyle/>
          <a:p>
            <a:pPr>
              <a:spcAft>
                <a:spcPts val="300"/>
              </a:spcAft>
            </a:pPr>
            <a:r>
              <a:rPr lang="en-US" sz="1050" b="1" spc="50" dirty="0">
                <a:solidFill>
                  <a:srgbClr val="EF9A2E"/>
                </a:solidFill>
                <a:latin typeface="Futura Medium" panose="020B0602020204020303" pitchFamily="34" charset="-79"/>
                <a:cs typeface="Futura Medium" panose="020B0602020204020303" pitchFamily="34" charset="-79"/>
              </a:rPr>
              <a:t>PROTECTIVE EQUIPMENT</a:t>
            </a:r>
          </a:p>
          <a:p>
            <a:r>
              <a:rPr lang="en-US" sz="1200" dirty="0"/>
              <a:t>PPE (e.g. Face masks) protects workers from dust when all other control measure are insufficient to control exposure risks</a:t>
            </a:r>
          </a:p>
          <a:p>
            <a:endParaRPr lang="en-US" dirty="0"/>
          </a:p>
        </p:txBody>
      </p:sp>
      <p:sp>
        <p:nvSpPr>
          <p:cNvPr id="20" name="TextBox 19">
            <a:extLst>
              <a:ext uri="{FF2B5EF4-FFF2-40B4-BE49-F238E27FC236}">
                <a16:creationId xmlns:a16="http://schemas.microsoft.com/office/drawing/2014/main" id="{35F6BAD4-9655-6A40-A26D-474E75EDD087}"/>
              </a:ext>
            </a:extLst>
          </p:cNvPr>
          <p:cNvSpPr txBox="1"/>
          <p:nvPr/>
        </p:nvSpPr>
        <p:spPr>
          <a:xfrm>
            <a:off x="9787265" y="1679231"/>
            <a:ext cx="2131931" cy="1346522"/>
          </a:xfrm>
          <a:prstGeom prst="rect">
            <a:avLst/>
          </a:prstGeom>
          <a:noFill/>
        </p:spPr>
        <p:txBody>
          <a:bodyPr wrap="square" rtlCol="0">
            <a:spAutoFit/>
          </a:bodyPr>
          <a:lstStyle/>
          <a:p>
            <a:pPr>
              <a:spcAft>
                <a:spcPts val="300"/>
              </a:spcAft>
            </a:pPr>
            <a:r>
              <a:rPr lang="en-US" sz="1050" b="1" spc="50" dirty="0">
                <a:solidFill>
                  <a:srgbClr val="EF9A2E"/>
                </a:solidFill>
                <a:latin typeface="Futura Medium" panose="020B0602020204020303" pitchFamily="34" charset="-79"/>
                <a:cs typeface="Futura Medium" panose="020B0602020204020303" pitchFamily="34" charset="-79"/>
              </a:rPr>
              <a:t>WATER</a:t>
            </a:r>
          </a:p>
          <a:p>
            <a:pPr>
              <a:spcAft>
                <a:spcPts val="300"/>
              </a:spcAft>
            </a:pPr>
            <a:r>
              <a:rPr lang="en-US" sz="1200" dirty="0"/>
              <a:t>Keeping processes wet prevents dust becoming airborne by capturing particles with water</a:t>
            </a:r>
          </a:p>
          <a:p>
            <a:pPr>
              <a:spcAft>
                <a:spcPts val="300"/>
              </a:spcAft>
            </a:pPr>
            <a:endParaRPr lang="en-US" dirty="0"/>
          </a:p>
        </p:txBody>
      </p:sp>
    </p:spTree>
    <p:extLst>
      <p:ext uri="{BB962C8B-B14F-4D97-AF65-F5344CB8AC3E}">
        <p14:creationId xmlns:p14="http://schemas.microsoft.com/office/powerpoint/2010/main" val="12669611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r>
              <a:rPr lang="en-US" dirty="0"/>
              <a:t>THE RISKS FROM THIS ACTIVITY</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700"/>
              </a:lnSpc>
              <a:buFont typeface="Arial" panose="020B0604020202020204" pitchFamily="34" charset="0"/>
              <a:buChar char="•"/>
            </a:pPr>
            <a:r>
              <a:rPr lang="en-GB" sz="2000" dirty="0">
                <a:latin typeface="Helvetica"/>
                <a:cs typeface="Helvetica"/>
              </a:rPr>
              <a:t>This activity can be very dusty</a:t>
            </a:r>
          </a:p>
          <a:p>
            <a:pPr marL="342900" indent="-342900">
              <a:lnSpc>
                <a:spcPts val="2700"/>
              </a:lnSpc>
              <a:buFont typeface="Arial" panose="020B0604020202020204" pitchFamily="34" charset="0"/>
              <a:buChar char="•"/>
            </a:pPr>
            <a:r>
              <a:rPr lang="en-GB" sz="2000" dirty="0">
                <a:latin typeface="Helvetica"/>
                <a:cs typeface="Helvetica"/>
              </a:rPr>
              <a:t>Long term exposure to high levels of RCS can cause disabling lung disease</a:t>
            </a:r>
          </a:p>
          <a:p>
            <a:pPr>
              <a:lnSpc>
                <a:spcPts val="2700"/>
              </a:lnSpc>
            </a:pPr>
            <a:r>
              <a:rPr lang="en-GB" sz="2000" dirty="0"/>
              <a:t>It’s important that we protect ourselves from exposure to this airborne dust every day. </a:t>
            </a:r>
          </a:p>
          <a:p>
            <a:pPr>
              <a:lnSpc>
                <a:spcPts val="2700"/>
              </a:lnSpc>
            </a:pPr>
            <a:r>
              <a:rPr lang="en-GB" sz="2000" dirty="0"/>
              <a:t>By following good practices today, we protect our health for the future.</a:t>
            </a:r>
          </a:p>
          <a:p>
            <a:pPr>
              <a:lnSpc>
                <a:spcPts val="2700"/>
              </a:lnSpc>
            </a:pPr>
            <a:r>
              <a:rPr lang="en-GB" sz="2000" dirty="0"/>
              <a:t>How will you spend your retirement?</a:t>
            </a:r>
          </a:p>
        </p:txBody>
      </p:sp>
      <p:pic>
        <p:nvPicPr>
          <p:cNvPr id="7" name="Picture Placeholder 6" descr="A picture containing person, indoor, bed, room&#10;&#10;Description automatically generated">
            <a:extLst>
              <a:ext uri="{FF2B5EF4-FFF2-40B4-BE49-F238E27FC236}">
                <a16:creationId xmlns:a16="http://schemas.microsoft.com/office/drawing/2014/main" id="{DF3F899B-D30C-E144-8421-4C4567D76F4E}"/>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8011" t="31627" r="13491" b="1053"/>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E1BCBA96-62D3-A543-BB6F-692BFC03EE21}"/>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l="30771" t="34278" r="13784" b="18172"/>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r>
              <a:rPr lang="en-US"/>
              <a:t>HOW BAG EMPTYING GENERATES RCS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700"/>
              </a:lnSpc>
              <a:buFont typeface="Arial" panose="020B0604020202020204" pitchFamily="34" charset="0"/>
              <a:buChar char="•"/>
            </a:pPr>
            <a:r>
              <a:rPr lang="en-GB" sz="2000" dirty="0">
                <a:latin typeface="Helvetica"/>
                <a:cs typeface="Helvetica"/>
              </a:rPr>
              <a:t>Bag emptying causes dust to become airborne as the contents exit the bag</a:t>
            </a:r>
          </a:p>
          <a:p>
            <a:pPr marL="342900" indent="-342900">
              <a:lnSpc>
                <a:spcPts val="2700"/>
              </a:lnSpc>
              <a:buFont typeface="Arial" panose="020B0604020202020204" pitchFamily="34" charset="0"/>
              <a:buChar char="•"/>
            </a:pPr>
            <a:r>
              <a:rPr lang="en-GB" sz="2000" dirty="0"/>
              <a:t>Rapid bag emptying generates a lot of dust, reduces air quality and potentially exposes workers to RCS </a:t>
            </a:r>
          </a:p>
          <a:p>
            <a:pPr marL="342900" indent="-342900">
              <a:lnSpc>
                <a:spcPts val="2700"/>
              </a:lnSpc>
              <a:buFont typeface="Arial" panose="020B0604020202020204" pitchFamily="34" charset="0"/>
              <a:buChar char="•"/>
            </a:pPr>
            <a:r>
              <a:rPr lang="en-GB" sz="2000" dirty="0"/>
              <a:t>Fine, dry, powdered materials will generate the most airborne dust during handling.</a:t>
            </a:r>
          </a:p>
          <a:p>
            <a:pPr>
              <a:lnSpc>
                <a:spcPts val="2700"/>
              </a:lnSpc>
            </a:pPr>
            <a:r>
              <a:rPr lang="en-GB" sz="2000" dirty="0"/>
              <a:t>This training pack covers two bag types, which require different measures to handle safely.</a:t>
            </a:r>
            <a:endParaRPr lang="en-US" b="1" dirty="0"/>
          </a:p>
        </p:txBody>
      </p:sp>
      <p:pic>
        <p:nvPicPr>
          <p:cNvPr id="5" name="Picture Placeholder 4">
            <a:extLst>
              <a:ext uri="{FF2B5EF4-FFF2-40B4-BE49-F238E27FC236}">
                <a16:creationId xmlns:a16="http://schemas.microsoft.com/office/drawing/2014/main" id="{A6AD1ABC-1D28-4C4B-9A2A-798FBEEA55CC}"/>
              </a:ext>
            </a:extLst>
          </p:cNvPr>
          <p:cNvPicPr>
            <a:picLocks noGrp="1" noChangeAspect="1"/>
          </p:cNvPicPr>
          <p:nvPr>
            <p:ph type="pic" sz="quarter" idx="12"/>
          </p:nvPr>
        </p:nvPicPr>
        <p:blipFill>
          <a:blip r:embed="rId3"/>
          <a:srcRect t="11" b="11"/>
          <a:stretch>
            <a:fillRect/>
          </a:stretch>
        </p:blipFill>
        <p:spPr>
          <a:prstGeom prst="rect">
            <a:avLst/>
          </a:prstGeom>
        </p:spPr>
      </p:pic>
    </p:spTree>
    <p:extLst>
      <p:ext uri="{BB962C8B-B14F-4D97-AF65-F5344CB8AC3E}">
        <p14:creationId xmlns:p14="http://schemas.microsoft.com/office/powerpoint/2010/main" val="17512830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en-US"/>
              <a:t>SMALL BAGS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282774"/>
            <a:ext cx="6333771" cy="3682369"/>
          </a:xfrm>
        </p:spPr>
        <p:txBody>
          <a:bodyPr anchor="t"/>
          <a:lstStyle/>
          <a:p>
            <a:pPr>
              <a:spcAft>
                <a:spcPts val="1000"/>
              </a:spcAft>
            </a:pPr>
            <a:r>
              <a:rPr lang="en-GB" sz="2000" dirty="0"/>
              <a:t>To minimise dust generation when emptying bags:</a:t>
            </a:r>
          </a:p>
          <a:p>
            <a:pPr marL="285750" indent="-285750">
              <a:buFont typeface="Arial" panose="020B0604020202020204" pitchFamily="34" charset="0"/>
              <a:buChar char="•"/>
            </a:pPr>
            <a:r>
              <a:rPr lang="en-GB" sz="2000" dirty="0">
                <a:latin typeface="Helvetica"/>
                <a:cs typeface="Helvetica"/>
              </a:rPr>
              <a:t>Use automatic or semi-automatic bag emptying stations where possible.</a:t>
            </a:r>
            <a:endParaRPr lang="en-US" sz="2000" dirty="0">
              <a:latin typeface="Helvetica"/>
              <a:cs typeface="Helvetica"/>
            </a:endParaRPr>
          </a:p>
          <a:p>
            <a:pPr marL="285750" indent="-285750">
              <a:buFont typeface="Arial" panose="020B0604020202020204" pitchFamily="34" charset="0"/>
              <a:buChar char="•"/>
            </a:pPr>
            <a:r>
              <a:rPr lang="en-GB" sz="2000" dirty="0">
                <a:latin typeface="Helvetica"/>
                <a:cs typeface="Helvetica"/>
              </a:rPr>
              <a:t>If the process cannot be automated, </a:t>
            </a:r>
            <a:r>
              <a:rPr lang="en-US" sz="2000" dirty="0">
                <a:latin typeface="Helvetica"/>
                <a:cs typeface="Helvetica"/>
              </a:rPr>
              <a:t>it should be enclosed. Use a manual bag emptying station equipped with exhaust ventilation, if available.</a:t>
            </a:r>
          </a:p>
          <a:p>
            <a:pPr marL="285750" indent="-285750">
              <a:buFont typeface="Arial" panose="020B0604020202020204" pitchFamily="34" charset="0"/>
              <a:buChar char="•"/>
            </a:pPr>
            <a:r>
              <a:rPr lang="en-GB" sz="2000" dirty="0">
                <a:latin typeface="Helvetica"/>
                <a:cs typeface="Helvetica"/>
              </a:rPr>
              <a:t>Tip bag contents gently, with open end facing away.</a:t>
            </a:r>
          </a:p>
          <a:p>
            <a:pPr marL="285750" indent="-285750">
              <a:buFont typeface="Arial" panose="020B0604020202020204" pitchFamily="34" charset="0"/>
              <a:buChar char="•"/>
            </a:pPr>
            <a:r>
              <a:rPr lang="en-GB" sz="2000" dirty="0"/>
              <a:t>Roll up empty bags within the extraction zone.</a:t>
            </a:r>
          </a:p>
          <a:p>
            <a:pPr marL="285750" indent="-285750">
              <a:buFont typeface="Arial" panose="020B0604020202020204" pitchFamily="34" charset="0"/>
              <a:buChar char="•"/>
            </a:pPr>
            <a:r>
              <a:rPr lang="en-GB" sz="2000" dirty="0">
                <a:latin typeface="Helvetica"/>
                <a:cs typeface="Helvetica"/>
              </a:rPr>
              <a:t>Wear PPE when other controls are not available.</a:t>
            </a:r>
          </a:p>
          <a:p>
            <a:pPr marL="285750" indent="-285750">
              <a:buFont typeface="Arial" panose="020B0604020202020204" pitchFamily="34" charset="0"/>
              <a:buChar char="•"/>
            </a:pPr>
            <a:r>
              <a:rPr lang="en-GB" sz="2000" dirty="0"/>
              <a:t>Dispose of empty bags into a large plastic sack. Don’t let it overflow. Seal the sack before disposal.</a:t>
            </a:r>
          </a:p>
        </p:txBody>
      </p:sp>
      <p:pic>
        <p:nvPicPr>
          <p:cNvPr id="6" name="Picture Placeholder 5">
            <a:extLst>
              <a:ext uri="{FF2B5EF4-FFF2-40B4-BE49-F238E27FC236}">
                <a16:creationId xmlns:a16="http://schemas.microsoft.com/office/drawing/2014/main" id="{86B10849-2150-4DE3-AC0E-EE895C68CA58}"/>
              </a:ext>
            </a:extLst>
          </p:cNvPr>
          <p:cNvPicPr>
            <a:picLocks noGrp="1" noChangeAspect="1"/>
          </p:cNvPicPr>
          <p:nvPr>
            <p:ph type="pic" sz="quarter" idx="12"/>
          </p:nvPr>
        </p:nvPicPr>
        <p:blipFill rotWithShape="1">
          <a:blip r:embed="rId3"/>
          <a:srcRect l="64" t="-13057" r="-192" b="-23114"/>
          <a:stretch/>
        </p:blipFill>
        <p:spPr>
          <a:xfrm>
            <a:off x="6968971" y="1640901"/>
            <a:ext cx="4759601" cy="4042262"/>
          </a:xfrm>
          <a:prstGeom prst="rect">
            <a:avLst/>
          </a:prstGeom>
        </p:spPr>
      </p:pic>
    </p:spTree>
    <p:extLst>
      <p:ext uri="{BB962C8B-B14F-4D97-AF65-F5344CB8AC3E}">
        <p14:creationId xmlns:p14="http://schemas.microsoft.com/office/powerpoint/2010/main" val="16746333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en-US" dirty="0"/>
              <a:t>BULK BAGS (BIG BAGS)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996420" cy="3682369"/>
          </a:xfrm>
        </p:spPr>
        <p:txBody>
          <a:bodyPr/>
          <a:lstStyle/>
          <a:p>
            <a:pPr>
              <a:spcAft>
                <a:spcPts val="1000"/>
              </a:spcAft>
            </a:pPr>
            <a:r>
              <a:rPr lang="en-GB" sz="2000" dirty="0"/>
              <a:t>To minimise dust generation when emptying bags:</a:t>
            </a:r>
          </a:p>
          <a:p>
            <a:pPr marL="342900" indent="-342900">
              <a:buFont typeface="Arial" panose="020B0604020202020204" pitchFamily="34" charset="0"/>
              <a:buChar char="•"/>
            </a:pPr>
            <a:r>
              <a:rPr lang="en-GB" sz="2000" dirty="0">
                <a:latin typeface="Helvetica"/>
                <a:cs typeface="Helvetica"/>
              </a:rPr>
              <a:t>Use automatic bag emptying stations where possible. They provide a good seal and have systems to capture dust and control the flow of material.</a:t>
            </a:r>
            <a:endParaRPr lang="en-US" sz="2000" dirty="0"/>
          </a:p>
          <a:p>
            <a:pPr marL="342900" indent="-342900">
              <a:buFont typeface="Arial" panose="020B0604020202020204" pitchFamily="34" charset="0"/>
              <a:buChar char="•"/>
            </a:pPr>
            <a:r>
              <a:rPr lang="en-US" sz="2000" dirty="0"/>
              <a:t>Use PPE when opening or cutting bulk bags manually.</a:t>
            </a:r>
          </a:p>
          <a:p>
            <a:pPr marL="342900" indent="-342900">
              <a:buFont typeface="Arial" panose="020B0604020202020204" pitchFamily="34" charset="0"/>
              <a:buChar char="•"/>
            </a:pPr>
            <a:r>
              <a:rPr lang="en-US" sz="2000" dirty="0"/>
              <a:t>Don’t manually compress the empty bags. Drop them into a large plastic sack. Don’t let it overflow. Seal the sack before disposal.</a:t>
            </a:r>
          </a:p>
          <a:p>
            <a:pPr marL="342900" indent="-342900">
              <a:buFont typeface="Arial" panose="020B0604020202020204" pitchFamily="34" charset="0"/>
              <a:buChar char="•"/>
            </a:pPr>
            <a:endParaRPr lang="en-US" sz="2000" dirty="0"/>
          </a:p>
        </p:txBody>
      </p:sp>
      <p:pic>
        <p:nvPicPr>
          <p:cNvPr id="6" name="Picture Placeholder 5">
            <a:extLst>
              <a:ext uri="{FF2B5EF4-FFF2-40B4-BE49-F238E27FC236}">
                <a16:creationId xmlns:a16="http://schemas.microsoft.com/office/drawing/2014/main" id="{074E228A-18BC-43A0-B6E6-95FEED15FB66}"/>
              </a:ext>
            </a:extLst>
          </p:cNvPr>
          <p:cNvPicPr>
            <a:picLocks noGrp="1" noChangeAspect="1"/>
          </p:cNvPicPr>
          <p:nvPr>
            <p:ph type="pic" sz="quarter" idx="12"/>
          </p:nvPr>
        </p:nvPicPr>
        <p:blipFill rotWithShape="1">
          <a:blip r:embed="rId3"/>
          <a:srcRect l="-15772" t="105" r="-15664" b="-3"/>
          <a:stretch/>
        </p:blipFill>
        <p:spPr>
          <a:xfrm>
            <a:off x="6592888" y="1608138"/>
            <a:ext cx="5224462" cy="4437062"/>
          </a:xfrm>
          <a:prstGeom prst="rect">
            <a:avLst/>
          </a:prstGeom>
        </p:spPr>
      </p:pic>
    </p:spTree>
    <p:extLst>
      <p:ext uri="{BB962C8B-B14F-4D97-AF65-F5344CB8AC3E}">
        <p14:creationId xmlns:p14="http://schemas.microsoft.com/office/powerpoint/2010/main" val="38418307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75C532-796E-0E45-8861-6D255108102B}"/>
              </a:ext>
            </a:extLst>
          </p:cNvPr>
          <p:cNvSpPr>
            <a:spLocks noGrp="1"/>
          </p:cNvSpPr>
          <p:nvPr>
            <p:ph type="body" sz="quarter" idx="10"/>
          </p:nvPr>
        </p:nvSpPr>
        <p:spPr/>
        <p:txBody>
          <a:bodyPr anchor="t"/>
          <a:lstStyle/>
          <a:p>
            <a:r>
              <a:rPr lang="en-US">
                <a:latin typeface="Helvetica"/>
                <a:cs typeface="Helvetica"/>
              </a:rPr>
              <a:t>DOS AND DON’TS OF GENERAL BAG EMPTYING</a:t>
            </a:r>
          </a:p>
        </p:txBody>
      </p:sp>
      <p:sp>
        <p:nvSpPr>
          <p:cNvPr id="3" name="Text Placeholder 2">
            <a:extLst>
              <a:ext uri="{FF2B5EF4-FFF2-40B4-BE49-F238E27FC236}">
                <a16:creationId xmlns:a16="http://schemas.microsoft.com/office/drawing/2014/main" id="{93220A22-4954-F04B-A3F3-F1A9A2F05281}"/>
              </a:ext>
            </a:extLst>
          </p:cNvPr>
          <p:cNvSpPr>
            <a:spLocks noGrp="1"/>
          </p:cNvSpPr>
          <p:nvPr>
            <p:ph type="body" sz="quarter" idx="11"/>
          </p:nvPr>
        </p:nvSpPr>
        <p:spPr>
          <a:xfrm>
            <a:off x="777241" y="2765284"/>
            <a:ext cx="6076393" cy="3201832"/>
          </a:xfrm>
        </p:spPr>
        <p:txBody>
          <a:bodyPr/>
          <a:lstStyle/>
          <a:p>
            <a:pPr>
              <a:buSzPct val="85000"/>
            </a:pPr>
            <a:r>
              <a:rPr lang="en-GB" b="1" dirty="0"/>
              <a:t>DO</a:t>
            </a:r>
          </a:p>
          <a:p>
            <a:pPr marL="342900" indent="-342900">
              <a:buSzPct val="85000"/>
              <a:buFont typeface=".Apple Color Emoji UI"/>
              <a:buChar char="✅"/>
            </a:pPr>
            <a:r>
              <a:rPr lang="en-GB" dirty="0"/>
              <a:t>Make sure dust extraction systems work properly</a:t>
            </a:r>
          </a:p>
          <a:p>
            <a:pPr marL="342900" indent="-342900">
              <a:buSzPct val="85000"/>
              <a:buFont typeface=".Apple Color Emoji UI"/>
              <a:buChar char="✅"/>
            </a:pPr>
            <a:r>
              <a:rPr lang="en-GB" dirty="0"/>
              <a:t>Look for signs of damage or poor operation and report faults</a:t>
            </a:r>
            <a:endParaRPr lang="en-GB" dirty="0">
              <a:solidFill>
                <a:srgbClr val="FF0000"/>
              </a:solidFill>
            </a:endParaRPr>
          </a:p>
          <a:p>
            <a:pPr marL="342900" indent="-342900">
              <a:buSzPct val="85000"/>
              <a:buFont typeface=".Apple Color Emoji UI"/>
              <a:buChar char="✅"/>
            </a:pPr>
            <a:r>
              <a:rPr lang="en-GB" dirty="0"/>
              <a:t>Wear PPE (dust mask) if other dust controls are not available</a:t>
            </a:r>
          </a:p>
          <a:p>
            <a:pPr marL="342900" indent="-342900">
              <a:spcAft>
                <a:spcPts val="1000"/>
              </a:spcAft>
              <a:buSzPct val="85000"/>
              <a:buFont typeface=".Apple Color Emoji UI"/>
              <a:buChar char="✅"/>
            </a:pPr>
            <a:r>
              <a:rPr lang="en-GB" dirty="0"/>
              <a:t>Deal with spills immediately, using vacuum or wet cleaning</a:t>
            </a:r>
          </a:p>
          <a:p>
            <a:r>
              <a:rPr lang="en-US" b="1" dirty="0"/>
              <a:t>DON’T</a:t>
            </a:r>
          </a:p>
          <a:p>
            <a:pPr marL="285750" indent="-285750">
              <a:buSzPct val="85000"/>
              <a:buFont typeface=".Apple Color Emoji UI"/>
              <a:buChar char="❌"/>
            </a:pPr>
            <a:r>
              <a:rPr lang="en-US" dirty="0"/>
              <a:t>Empty the contents of small bags too quickly</a:t>
            </a:r>
          </a:p>
          <a:p>
            <a:pPr marL="285750" indent="-285750">
              <a:buSzPct val="85000"/>
              <a:buFont typeface=".Apple Color Emoji UI"/>
              <a:buChar char="❌"/>
            </a:pPr>
            <a:r>
              <a:rPr lang="en-US" dirty="0"/>
              <a:t>Let waste receptacles overflow</a:t>
            </a:r>
          </a:p>
          <a:p>
            <a:pPr marL="285750" indent="-285750">
              <a:buSzPct val="85000"/>
              <a:buFont typeface=".Apple Color Emoji UI"/>
              <a:buChar char="❌"/>
            </a:pPr>
            <a:r>
              <a:rPr lang="en-US" dirty="0"/>
              <a:t>Clean up using a dry brush or compressed air</a:t>
            </a:r>
          </a:p>
          <a:p>
            <a:pPr marL="342900" indent="-342900">
              <a:buSzPct val="85000"/>
              <a:buFont typeface=".Apple Color Emoji UI"/>
              <a:buChar char="✅"/>
            </a:pPr>
            <a:endParaRPr lang="en-GB" dirty="0"/>
          </a:p>
          <a:p>
            <a:pPr marL="285750" indent="-285750">
              <a:buFont typeface="Arial" panose="020B0604020202020204" pitchFamily="34" charset="0"/>
              <a:buChar char="•"/>
            </a:pPr>
            <a:endParaRPr lang="en-US" sz="1200" dirty="0"/>
          </a:p>
        </p:txBody>
      </p:sp>
      <p:pic>
        <p:nvPicPr>
          <p:cNvPr id="5" name="Picture Placeholder 4">
            <a:extLst>
              <a:ext uri="{FF2B5EF4-FFF2-40B4-BE49-F238E27FC236}">
                <a16:creationId xmlns:a16="http://schemas.microsoft.com/office/drawing/2014/main" id="{5673BCE9-F112-484A-969D-A6FFF87628DB}"/>
              </a:ext>
            </a:extLst>
          </p:cNvPr>
          <p:cNvPicPr>
            <a:picLocks noGrp="1" noChangeAspect="1"/>
          </p:cNvPicPr>
          <p:nvPr>
            <p:ph type="pic" sz="quarter" idx="12"/>
          </p:nvPr>
        </p:nvPicPr>
        <p:blipFill>
          <a:blip r:embed="rId3"/>
          <a:srcRect t="30" b="30"/>
          <a:stretch>
            <a:fillRect/>
          </a:stretch>
        </p:blipFill>
        <p:spPr>
          <a:xfrm>
            <a:off x="7155848" y="2086252"/>
            <a:ext cx="4661502" cy="3958948"/>
          </a:xfrm>
          <a:prstGeom prst="rect">
            <a:avLst/>
          </a:prstGeom>
        </p:spPr>
      </p:pic>
    </p:spTree>
    <p:extLst>
      <p:ext uri="{BB962C8B-B14F-4D97-AF65-F5344CB8AC3E}">
        <p14:creationId xmlns:p14="http://schemas.microsoft.com/office/powerpoint/2010/main" val="6143417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en-US"/>
              <a:t>EMPTY SLIDE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r>
              <a:rPr lang="en-US" sz="2000"/>
              <a:t>Use this slide to create custom training material specific to a work environment/context.</a:t>
            </a:r>
          </a:p>
          <a:p>
            <a:r>
              <a:rPr lang="en-US" sz="2000"/>
              <a:t>To change the image, right click &gt; change picture &gt; from file.</a:t>
            </a:r>
          </a:p>
          <a:p>
            <a:r>
              <a:rPr lang="en-US" sz="2000"/>
              <a:t>To create more slides, click the ‘New Slide’ tab above.</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rotWithShape="1">
          <a:blip r:embed="rId3"/>
          <a:srcRect l="5438" r="16056"/>
          <a:stretch/>
        </p:blipFill>
        <p:spPr>
          <a:xfrm>
            <a:off x="6592708" y="1608531"/>
            <a:ext cx="5224384" cy="4436510"/>
          </a:xfrm>
          <a:prstGeom prst="rect">
            <a:avLst/>
          </a:prstGeom>
        </p:spPr>
      </p:pic>
    </p:spTree>
    <p:extLst>
      <p:ext uri="{BB962C8B-B14F-4D97-AF65-F5344CB8AC3E}">
        <p14:creationId xmlns:p14="http://schemas.microsoft.com/office/powerpoint/2010/main" val="20466362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r>
              <a:rPr lang="en-US"/>
              <a:t>CONCLUSION</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a:lstStyle/>
          <a:p>
            <a:pPr>
              <a:lnSpc>
                <a:spcPts val="2300"/>
              </a:lnSpc>
              <a:spcBef>
                <a:spcPts val="600"/>
              </a:spcBef>
              <a:spcAft>
                <a:spcPts val="1000"/>
              </a:spcAft>
            </a:pPr>
            <a:r>
              <a:rPr lang="en-GB" sz="2000" dirty="0"/>
              <a:t>Bag emptying can cause exposure to RCS. To protect your health, remember:</a:t>
            </a:r>
          </a:p>
          <a:p>
            <a:pPr marL="285750" indent="-285750">
              <a:lnSpc>
                <a:spcPts val="2300"/>
              </a:lnSpc>
              <a:spcBef>
                <a:spcPts val="600"/>
              </a:spcBef>
              <a:spcAft>
                <a:spcPts val="600"/>
              </a:spcAft>
              <a:buClr>
                <a:srgbClr val="F1B600"/>
              </a:buClr>
              <a:buSzPct val="120000"/>
              <a:buFont typeface="Wingdings" pitchFamily="2" charset="2"/>
              <a:buChar char="q"/>
            </a:pPr>
            <a:r>
              <a:rPr lang="en-GB" sz="2000" dirty="0"/>
              <a:t>Check that ventilation and extraction systems are on (if available)</a:t>
            </a:r>
          </a:p>
          <a:p>
            <a:pPr marL="285750" indent="-285750">
              <a:lnSpc>
                <a:spcPts val="2300"/>
              </a:lnSpc>
              <a:spcBef>
                <a:spcPts val="600"/>
              </a:spcBef>
              <a:spcAft>
                <a:spcPts val="600"/>
              </a:spcAft>
              <a:buClr>
                <a:srgbClr val="F1B600"/>
              </a:buClr>
              <a:buSzPct val="120000"/>
              <a:buFont typeface="Wingdings" pitchFamily="2" charset="2"/>
              <a:buChar char="q"/>
            </a:pPr>
            <a:r>
              <a:rPr lang="en-GB" sz="2000" dirty="0"/>
              <a:t>Always use machine assistance when available</a:t>
            </a:r>
          </a:p>
          <a:p>
            <a:pPr marL="285750" indent="-285750">
              <a:lnSpc>
                <a:spcPts val="2300"/>
              </a:lnSpc>
              <a:spcBef>
                <a:spcPts val="600"/>
              </a:spcBef>
              <a:spcAft>
                <a:spcPts val="600"/>
              </a:spcAft>
              <a:buClr>
                <a:srgbClr val="F1B600"/>
              </a:buClr>
              <a:buSzPct val="120000"/>
              <a:buFont typeface="Wingdings" pitchFamily="2" charset="2"/>
              <a:buChar char="q"/>
            </a:pPr>
            <a:r>
              <a:rPr lang="en-GB" sz="2000" dirty="0"/>
              <a:t>Dispose of empty bags carefully to minimise dust generation</a:t>
            </a:r>
          </a:p>
          <a:p>
            <a:pPr marL="285750" indent="-285750">
              <a:lnSpc>
                <a:spcPts val="2300"/>
              </a:lnSpc>
              <a:spcBef>
                <a:spcPts val="600"/>
              </a:spcBef>
              <a:spcAft>
                <a:spcPts val="600"/>
              </a:spcAft>
              <a:buClr>
                <a:srgbClr val="F1B600"/>
              </a:buClr>
              <a:buSzPct val="120000"/>
              <a:buFont typeface="Wingdings" pitchFamily="2" charset="2"/>
              <a:buChar char="q"/>
            </a:pPr>
            <a:r>
              <a:rPr lang="en-GB" sz="2000" dirty="0"/>
              <a:t>Clean up </a:t>
            </a:r>
            <a:r>
              <a:rPr lang="en-GB" sz="2000"/>
              <a:t>spills immediately</a:t>
            </a:r>
            <a:endParaRPr lang="en-GB" sz="2000" dirty="0"/>
          </a:p>
          <a:p>
            <a:pPr marL="285750" indent="-285750">
              <a:lnSpc>
                <a:spcPts val="2300"/>
              </a:lnSpc>
              <a:spcBef>
                <a:spcPts val="600"/>
              </a:spcBef>
              <a:spcAft>
                <a:spcPts val="600"/>
              </a:spcAft>
              <a:buClr>
                <a:srgbClr val="F1B600"/>
              </a:buClr>
              <a:buSzPct val="120000"/>
              <a:buFont typeface="Wingdings" pitchFamily="2" charset="2"/>
              <a:buChar char="q"/>
            </a:pPr>
            <a:endParaRPr lang="en-GB" sz="2000" dirty="0"/>
          </a:p>
          <a:p>
            <a:pPr marL="285750" indent="-285750">
              <a:lnSpc>
                <a:spcPts val="2300"/>
              </a:lnSpc>
              <a:spcBef>
                <a:spcPts val="600"/>
              </a:spcBef>
              <a:spcAft>
                <a:spcPts val="600"/>
              </a:spcAft>
              <a:buClr>
                <a:srgbClr val="F1B600"/>
              </a:buClr>
              <a:buSzPct val="120000"/>
              <a:buFont typeface="Wingdings" pitchFamily="2" charset="2"/>
              <a:buChar char="q"/>
            </a:pPr>
            <a:endParaRPr lang="en-GB" sz="2000" dirty="0"/>
          </a:p>
          <a:p>
            <a:pPr marL="285750" indent="-285750">
              <a:lnSpc>
                <a:spcPts val="2300"/>
              </a:lnSpc>
              <a:spcBef>
                <a:spcPts val="600"/>
              </a:spcBef>
              <a:spcAft>
                <a:spcPts val="600"/>
              </a:spcAft>
              <a:buClr>
                <a:srgbClr val="F1B600"/>
              </a:buClr>
              <a:buSzPct val="120000"/>
              <a:buFont typeface="Wingdings" pitchFamily="2" charset="2"/>
              <a:buChar char="q"/>
            </a:pPr>
            <a:endParaRPr lang="en-GB" sz="2000" dirty="0"/>
          </a:p>
          <a:p>
            <a:endParaRPr lang="en-US"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404611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8538206" cy="850900"/>
          </a:xfrm>
        </p:spPr>
        <p:txBody>
          <a:bodyPr/>
          <a:lstStyle/>
          <a:p>
            <a:r>
              <a:rPr lang="en-US"/>
              <a:t>ADDITIONAL LEARNING MATERIALS</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en-GB" dirty="0">
                <a:hlinkClick r:id="rId3"/>
              </a:rPr>
              <a:t>Good Practices for Bag Emptying – Small Bags (Task Sheet 2.2.1a)</a:t>
            </a:r>
          </a:p>
          <a:p>
            <a:pPr marL="285750" indent="-285750">
              <a:lnSpc>
                <a:spcPts val="2300"/>
              </a:lnSpc>
              <a:spcBef>
                <a:spcPts val="600"/>
              </a:spcBef>
              <a:spcAft>
                <a:spcPts val="600"/>
              </a:spcAft>
              <a:buSzPct val="130000"/>
              <a:buFont typeface="Arial" panose="020B0604020202020204" pitchFamily="34" charset="0"/>
              <a:buChar char="•"/>
            </a:pPr>
            <a:r>
              <a:rPr lang="en-GB" dirty="0">
                <a:hlinkClick r:id="rId3"/>
              </a:rPr>
              <a:t>Good Practices for Bag Emptying – Bulk Bags (Task Sheet 2.2.1b)</a:t>
            </a:r>
            <a:endParaRPr lang="en-GB" dirty="0"/>
          </a:p>
          <a:p>
            <a:pPr marL="285750" indent="-285750">
              <a:lnSpc>
                <a:spcPts val="2300"/>
              </a:lnSpc>
              <a:spcBef>
                <a:spcPts val="600"/>
              </a:spcBef>
              <a:spcAft>
                <a:spcPts val="600"/>
              </a:spcAft>
              <a:buSzPct val="130000"/>
              <a:buFont typeface="Arial" panose="020B0604020202020204" pitchFamily="34" charset="0"/>
              <a:buChar char="•"/>
            </a:pPr>
            <a:r>
              <a:rPr lang="en-GB" dirty="0">
                <a:hlinkClick r:id="rId4"/>
              </a:rPr>
              <a:t>NEPSI Good Practice Guide</a:t>
            </a:r>
            <a:endParaRPr lang="en-GB" dirty="0"/>
          </a:p>
          <a:p>
            <a:pPr marL="285750" indent="-285750">
              <a:lnSpc>
                <a:spcPts val="2300"/>
              </a:lnSpc>
              <a:spcBef>
                <a:spcPts val="600"/>
              </a:spcBef>
              <a:spcAft>
                <a:spcPts val="600"/>
              </a:spcAft>
              <a:buSzPct val="130000"/>
              <a:buFont typeface="Arial" panose="020B0604020202020204" pitchFamily="34" charset="0"/>
              <a:buChar char="•"/>
            </a:pPr>
            <a:r>
              <a:rPr lang="en-GB" dirty="0">
                <a:hlinkClick r:id="rId5"/>
              </a:rPr>
              <a:t>NEPSI Guide for SMEs</a:t>
            </a:r>
            <a:endParaRPr lang="en-GB" dirty="0"/>
          </a:p>
        </p:txBody>
      </p:sp>
      <p:sp>
        <p:nvSpPr>
          <p:cNvPr id="7" name="Rounded Rectangle 6">
            <a:extLst>
              <a:ext uri="{FF2B5EF4-FFF2-40B4-BE49-F238E27FC236}">
                <a16:creationId xmlns:a16="http://schemas.microsoft.com/office/drawing/2014/main" id="{14E28B3C-7525-2647-8060-DF8784BB1D0E}"/>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8" name="Rectangle 7">
            <a:extLst>
              <a:ext uri="{FF2B5EF4-FFF2-40B4-BE49-F238E27FC236}">
                <a16:creationId xmlns:a16="http://schemas.microsoft.com/office/drawing/2014/main" id="{078A17F6-8702-D247-85AE-DA38BF686899}"/>
              </a:ext>
            </a:extLst>
          </p:cNvPr>
          <p:cNvSpPr/>
          <p:nvPr/>
        </p:nvSpPr>
        <p:spPr>
          <a:xfrm>
            <a:off x="1088454" y="5257153"/>
            <a:ext cx="10012933" cy="448584"/>
          </a:xfrm>
          <a:prstGeom prst="rect">
            <a:avLst/>
          </a:prstGeom>
          <a:noFill/>
          <a:ln>
            <a:noFill/>
          </a:ln>
        </p:spPr>
        <p:txBody>
          <a:bodyPr wrap="square" anchor="ctr">
            <a:spAutoFit/>
          </a:bodyPr>
          <a:lstStyle/>
          <a:p>
            <a:pPr>
              <a:lnSpc>
                <a:spcPts val="3000"/>
              </a:lnSpc>
              <a:spcBef>
                <a:spcPts val="1200"/>
              </a:spcBef>
              <a:spcAft>
                <a:spcPts val="1200"/>
              </a:spcAft>
              <a:buSzPct val="130000"/>
            </a:pPr>
            <a:r>
              <a:rPr lang="en-GB" sz="2000" dirty="0">
                <a:ln w="0"/>
              </a:rPr>
              <a:t>Visit the </a:t>
            </a:r>
            <a:r>
              <a:rPr lang="en-GB" sz="2000" b="1" dirty="0" err="1">
                <a:ln w="0"/>
              </a:rPr>
              <a:t>NEPSI</a:t>
            </a:r>
            <a:r>
              <a:rPr lang="en-GB" sz="2000" b="1" dirty="0">
                <a:ln w="0"/>
              </a:rPr>
              <a:t> E-Learning Platform </a:t>
            </a:r>
            <a:r>
              <a:rPr lang="en-GB" sz="2000" dirty="0">
                <a:ln w="0"/>
              </a:rPr>
              <a:t>at </a:t>
            </a:r>
            <a:r>
              <a:rPr lang="en-GB" sz="2000" dirty="0">
                <a:ln w="0"/>
                <a:hlinkClick r:id="rId6"/>
              </a:rPr>
              <a:t>training.nepsi.eu</a:t>
            </a:r>
            <a:r>
              <a:rPr lang="en-GB" sz="2000" dirty="0">
                <a:ln w="0"/>
              </a:rPr>
              <a:t> for more learning resources on RCS</a:t>
            </a:r>
          </a:p>
        </p:txBody>
      </p:sp>
    </p:spTree>
    <p:extLst>
      <p:ext uri="{BB962C8B-B14F-4D97-AF65-F5344CB8AC3E}">
        <p14:creationId xmlns:p14="http://schemas.microsoft.com/office/powerpoint/2010/main" val="211195908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12" ma:contentTypeDescription="Crée un document." ma:contentTypeScope="" ma:versionID="a2aae6594e88dd81b3e444bd28827a8c">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fdd43d770917111209dca723230b269d"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7D545FEE-AD81-4023-B6AC-5CAEA335ED97}">
  <ds:schemaRefs>
    <ds:schemaRef ds:uri="http://purl.org/dc/elements/1.1/"/>
    <ds:schemaRef ds:uri="http://purl.org/dc/dcmitype/"/>
    <ds:schemaRef ds:uri="http://www.w3.org/XML/1998/namespace"/>
    <ds:schemaRef ds:uri="6d9d7403-2d8c-4818-ae25-2c5629bc7330"/>
    <ds:schemaRef ds:uri="http://schemas.microsoft.com/office/2006/metadata/properties"/>
    <ds:schemaRef ds:uri="http://schemas.microsoft.com/office/2006/documentManagement/types"/>
    <ds:schemaRef ds:uri="http://purl.org/dc/terms/"/>
    <ds:schemaRef ds:uri="d8ecf516-e360-4672-81b9-68723bedb71f"/>
    <ds:schemaRef ds:uri="http://schemas.microsoft.com/office/infopath/2007/PartnerControls"/>
    <ds:schemaRef ds:uri="http://schemas.openxmlformats.org/package/2006/metadata/core-properties"/>
  </ds:schemaRefs>
</ds:datastoreItem>
</file>

<file path=customXml/itemProps3.xml><?xml version="1.0" encoding="utf-8"?>
<ds:datastoreItem xmlns:ds="http://schemas.openxmlformats.org/officeDocument/2006/customXml" ds:itemID="{24F6D29D-3F42-4AE3-ABB4-37DF4A3B441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98</TotalTime>
  <Words>1291</Words>
  <Application>Microsoft Macintosh PowerPoint</Application>
  <PresentationFormat>Widescreen</PresentationFormat>
  <Paragraphs>105</Paragraphs>
  <Slides>13</Slides>
  <Notes>11</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 Ferguson</dc:creator>
  <cp:lastModifiedBy>Carlo Arboit</cp:lastModifiedBy>
  <cp:revision>7</cp:revision>
  <dcterms:created xsi:type="dcterms:W3CDTF">2020-01-29T17:43:15Z</dcterms:created>
  <dcterms:modified xsi:type="dcterms:W3CDTF">2024-11-13T10:14:30Z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