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1"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2721"/>
  </p:normalViewPr>
  <p:slideViewPr>
    <p:cSldViewPr snapToGrid="0" snapToObjects="1">
      <p:cViewPr>
        <p:scale>
          <a:sx n="10" d="100"/>
          <a:sy n="10" d="100"/>
        </p:scale>
        <p:origin x="4920" y="2128"/>
      </p:cViewPr>
      <p:guideLst/>
    </p:cSldViewPr>
  </p:slideViewPr>
  <p:notesTextViewPr>
    <p:cViewPr>
      <p:scale>
        <a:sx n="110" d="100"/>
        <a:sy n="11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Excessive exposure to respirable crystalline silica (RCS) can lead to serious health problems for workers in the long-term. For that reason, it is important that all workers are aware of the good practices that limit or eliminate exposure to silica dust.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This training provides guidance for cutting, grinding and sanding materials containing crystalline silica.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dirty="0"/>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a:solidFill>
                  <a:schemeClr val="tx1"/>
                </a:solidFill>
                <a:effectLst/>
                <a:latin typeface="+mn-lt"/>
                <a:ea typeface="+mn-ea"/>
                <a:cs typeface="+mn-cs"/>
              </a:rPr>
              <a:t>Bag emptying processes and improper handling of the empty bags can lead to significant levels of dust exposure. For this reason, good practices related to bag emptying must be followed. The</a:t>
            </a:r>
            <a:r>
              <a:rPr lang="en-GB" sz="1200" kern="1200">
                <a:solidFill>
                  <a:schemeClr val="tx1"/>
                </a:solidFill>
                <a:effectLst/>
                <a:latin typeface="+mn-lt"/>
                <a:ea typeface="+mn-ea"/>
                <a:cs typeface="+mn-cs"/>
              </a:rPr>
              <a:t> use of automatic or semi-automatic bag dumping stations is recommended for emptying small bags.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Cutting, grinding and sanding are high-energy processes that can create hazardous amounts of dust.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safety precautions to take before starting high-energy processes to reduce dust exposure and unnecessary injury.</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Wet processes help reduce dust exposure by capturing airborne dust with water. If the device is adapted for water injection, wet processes are recommended. </a:t>
            </a:r>
            <a:r>
              <a:rPr lang="en-US" sz="1200" dirty="0"/>
              <a:t>Dry fabrication generates very high levels of Silica Dust – don’t use dry tools!</a:t>
            </a:r>
          </a:p>
          <a:p>
            <a:endParaRPr lang="en-US" dirty="0"/>
          </a:p>
          <a:p>
            <a:r>
              <a:rPr lang="en-US" dirty="0"/>
              <a:t>PPE should be worn as indicated by signage and pictogram. For dust-intensive activities, always use a respiratory protection.</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for trainer* </a:t>
            </a:r>
            <a:r>
              <a:rPr lang="en-US" dirty="0"/>
              <a:t>Consider adding additional information specific to your own working context.</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dirty="0"/>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dirty="0"/>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tabLst/>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dirty="0"/>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sit </a:t>
            </a:r>
            <a:r>
              <a:rPr lang="en-GB" sz="1600" b="0" i="0" kern="1200" err="1">
                <a:solidFill>
                  <a:schemeClr val="tx1"/>
                </a:solidFill>
                <a:effectLst/>
                <a:latin typeface="Helvetica" pitchFamily="2" charset="0"/>
                <a:ea typeface="+mn-ea"/>
                <a:cs typeface="+mn-cs"/>
              </a:rPr>
              <a:t>amet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consectetur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adipiscing</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elit</a:t>
            </a:r>
            <a:r>
              <a:rPr lang="en-GB" sz="1600" b="0" i="0" kern="1200">
                <a:solidFill>
                  <a:schemeClr val="tx1"/>
                </a:solidFill>
                <a:effectLst/>
                <a:latin typeface="Helvetica" pitchFamily="2" charset="0"/>
                <a:ea typeface="+mn-ea"/>
                <a:cs typeface="+mn-cs"/>
              </a:rPr>
              <a: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a:t>
            </a:r>
            <a:r>
              <a:rPr lang="en-GB" sz="1600" b="0" i="0" kern="1200">
                <a:solidFill>
                  <a:schemeClr val="tx1"/>
                </a:solidFill>
                <a:effectLst/>
                <a:latin typeface="Helvetica" pitchFamily="2" charset="0"/>
                <a:ea typeface="+mn-ea"/>
                <a:cs typeface="+mn-cs"/>
              </a:rPr>
              <a:t> do </a:t>
            </a:r>
            <a:r>
              <a:rPr lang="en-GB" sz="1600" b="0" i="0" kern="1200" err="1">
                <a:solidFill>
                  <a:schemeClr val="tx1"/>
                </a:solidFill>
                <a:effectLst/>
                <a:latin typeface="Helvetica" pitchFamily="2" charset="0"/>
                <a:ea typeface="+mn-ea"/>
                <a:cs typeface="+mn-cs"/>
              </a:rPr>
              <a:t>eiusmod</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tempor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incididunt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labore</a:t>
            </a:r>
            <a:r>
              <a:rPr lang="en-GB" sz="1600" b="0" i="0" kern="1200">
                <a:solidFill>
                  <a:schemeClr val="tx1"/>
                </a:solidFill>
                <a:effectLst/>
                <a:latin typeface="Helvetica" pitchFamily="2" charset="0"/>
                <a:ea typeface="+mn-ea"/>
                <a:cs typeface="+mn-cs"/>
              </a:rPr>
              <a:t> et dolore magna </a:t>
            </a:r>
            <a:r>
              <a:rPr lang="en-GB" sz="1600" b="0" i="0" kern="1200" err="1">
                <a:solidFill>
                  <a:schemeClr val="tx1"/>
                </a:solidFill>
                <a:effectLst/>
                <a:latin typeface="Helvetica" pitchFamily="2" charset="0"/>
                <a:ea typeface="+mn-ea"/>
                <a:cs typeface="+mn-cs"/>
              </a:rPr>
              <a:t>aliqua</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enim</a:t>
            </a:r>
            <a:r>
              <a:rPr lang="en-GB" sz="1600" b="0" i="0" kern="1200">
                <a:solidFill>
                  <a:schemeClr val="tx1"/>
                </a:solidFill>
                <a:effectLst/>
                <a:latin typeface="Helvetica" pitchFamily="2" charset="0"/>
                <a:ea typeface="+mn-ea"/>
                <a:cs typeface="+mn-cs"/>
              </a:rPr>
              <a:t> ad minim </a:t>
            </a:r>
            <a:r>
              <a:rPr lang="en-GB" sz="1600" b="0" i="0" kern="1200" err="1">
                <a:solidFill>
                  <a:schemeClr val="tx1"/>
                </a:solidFill>
                <a:effectLst/>
                <a:latin typeface="Helvetica" pitchFamily="2" charset="0"/>
                <a:ea typeface="+mn-ea"/>
                <a:cs typeface="+mn-cs"/>
              </a:rPr>
              <a:t>veniam</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quis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nostrud</a:t>
            </a:r>
            <a:r>
              <a:rPr lang="en-GB" sz="1600" b="0" i="0" kern="1200">
                <a:solidFill>
                  <a:schemeClr val="tx1"/>
                </a:solidFill>
                <a:effectLst/>
                <a:latin typeface="Helvetica" pitchFamily="2" charset="0"/>
                <a:ea typeface="+mn-ea"/>
                <a:cs typeface="+mn-cs"/>
              </a:rPr>
              <a:t> nisi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aliquip</a:t>
            </a:r>
            <a:r>
              <a:rPr lang="en-GB" sz="1600" b="0" i="0" kern="1200">
                <a:solidFill>
                  <a:schemeClr val="tx1"/>
                </a:solidFill>
                <a:effectLst/>
                <a:latin typeface="Helvetica" pitchFamily="2" charset="0"/>
                <a:ea typeface="+mn-ea"/>
                <a:cs typeface="+mn-cs"/>
              </a:rPr>
              <a:t> ex </a:t>
            </a:r>
            <a:r>
              <a:rPr lang="en-GB" sz="1600" b="0" i="0" kern="1200" err="1">
                <a:solidFill>
                  <a:schemeClr val="tx1"/>
                </a:solidFill>
                <a:effectLst/>
                <a:latin typeface="Helvetica" pitchFamily="2" charset="0"/>
                <a:ea typeface="+mn-ea"/>
                <a:cs typeface="+mn-cs"/>
              </a:rPr>
              <a:t>earterste</a:t>
            </a:r>
            <a:r>
              <a:rPr lang="en-GB" sz="1600" b="0" i="0" kern="1200">
                <a:solidFill>
                  <a:schemeClr val="tx1"/>
                </a:solidFill>
                <a:effectLst/>
                <a:latin typeface="Helvetica" pitchFamily="2" charset="0"/>
                <a:ea typeface="+mn-ea"/>
                <a:cs typeface="+mn-cs"/>
              </a:rPr>
              <a:t> art </a:t>
            </a:r>
            <a:r>
              <a:rPr lang="en-GB" sz="1600" b="0" i="0" kern="1200" err="1">
                <a:solidFill>
                  <a:schemeClr val="tx1"/>
                </a:solidFill>
                <a:effectLst/>
                <a:latin typeface="Helvetica" pitchFamily="2" charset="0"/>
                <a:ea typeface="+mn-ea"/>
                <a:cs typeface="+mn-cs"/>
              </a:rPr>
              <a:t>commododare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consequat</a:t>
            </a:r>
            <a:r>
              <a:rPr lang="en-GB" sz="1600" b="0" i="0" kern="1200">
                <a:solidFill>
                  <a:schemeClr val="tx1"/>
                </a:solidFill>
                <a:effectLst/>
                <a:latin typeface="Helvetica" pitchFamily="2" charset="0"/>
                <a:ea typeface="+mn-ea"/>
                <a:cs typeface="+mn-cs"/>
              </a:rPr>
              <a:t>. Duis </a:t>
            </a:r>
            <a:r>
              <a:rPr lang="en-GB" sz="1600" b="0" i="0" kern="1200" err="1">
                <a:solidFill>
                  <a:schemeClr val="tx1"/>
                </a:solidFill>
                <a:effectLst/>
                <a:latin typeface="Helvetica" pitchFamily="2" charset="0"/>
                <a:ea typeface="+mn-ea"/>
                <a:cs typeface="+mn-cs"/>
              </a:rPr>
              <a:t>aute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irure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reprehenderit</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voluptate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velit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esse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cillum</a:t>
            </a:r>
            <a:r>
              <a:rPr lang="en-GB" sz="1600" b="0" i="0" kern="1200">
                <a:solidFill>
                  <a:schemeClr val="tx1"/>
                </a:solidFill>
                <a:effectLst/>
                <a:latin typeface="Helvetica" pitchFamily="2" charset="0"/>
                <a:ea typeface="+mn-ea"/>
                <a:cs typeface="+mn-cs"/>
              </a:rPr>
              <a:t> dolore </a:t>
            </a:r>
            <a:r>
              <a:rPr lang="en-GB" sz="1600" b="0" i="0" kern="1200" err="1">
                <a:solidFill>
                  <a:schemeClr val="tx1"/>
                </a:solidFill>
                <a:effectLst/>
                <a:latin typeface="Helvetica" pitchFamily="2" charset="0"/>
                <a:ea typeface="+mn-ea"/>
                <a:cs typeface="+mn-cs"/>
              </a:rPr>
              <a:t>eu</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fugiat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nulla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pariatur</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sint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occaecat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cupidatat</a:t>
            </a:r>
            <a:r>
              <a:rPr lang="en-GB" sz="1600" b="0" i="0" kern="1200">
                <a:solidFill>
                  <a:schemeClr val="tx1"/>
                </a:solidFill>
                <a:effectLst/>
                <a:latin typeface="Helvetica" pitchFamily="2" charset="0"/>
                <a:ea typeface="+mn-ea"/>
                <a:cs typeface="+mn-cs"/>
              </a:rPr>
              <a:t> non </a:t>
            </a:r>
            <a:r>
              <a:rPr lang="en-GB" sz="1600" b="0" i="0" kern="1200" err="1">
                <a:solidFill>
                  <a:schemeClr val="tx1"/>
                </a:solidFill>
                <a:effectLst/>
                <a:latin typeface="Helvetica" pitchFamily="2" charset="0"/>
                <a:ea typeface="+mn-ea"/>
                <a:cs typeface="+mn-cs"/>
              </a:rPr>
              <a:t>proident</a:t>
            </a:r>
            <a:r>
              <a:rPr lang="en-GB" sz="1600" b="0" i="0" kern="1200">
                <a:solidFill>
                  <a:schemeClr val="tx1"/>
                </a:solidFill>
                <a:effectLst/>
                <a:latin typeface="Helvetica" pitchFamily="2" charset="0"/>
                <a:ea typeface="+mn-ea"/>
                <a:cs typeface="+mn-cs"/>
              </a:rPr>
              <a:t>, sunt in culpa qui </a:t>
            </a:r>
            <a:r>
              <a:rPr lang="en-GB" sz="1600" b="0" i="0" kern="1200" err="1">
                <a:solidFill>
                  <a:schemeClr val="tx1"/>
                </a:solidFill>
                <a:effectLst/>
                <a:latin typeface="Helvetica" pitchFamily="2" charset="0"/>
                <a:ea typeface="+mn-ea"/>
                <a:cs typeface="+mn-cs"/>
              </a:rPr>
              <a:t>officia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deserunt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mollit</a:t>
            </a:r>
            <a:r>
              <a:rPr lang="en-GB" sz="1600" b="0" i="0" kern="1200">
                <a:solidFill>
                  <a:schemeClr val="tx1"/>
                </a:solidFill>
                <a:effectLst/>
                <a:latin typeface="Helvetica" pitchFamily="2" charset="0"/>
                <a:ea typeface="+mn-ea"/>
                <a:cs typeface="+mn-cs"/>
              </a:rPr>
              <a:t> anim.</a:t>
            </a:r>
          </a:p>
        </p:txBody>
      </p:sp>
    </p:spTree>
    <p:extLst>
      <p:ext uri="{BB962C8B-B14F-4D97-AF65-F5344CB8AC3E}">
        <p14:creationId xmlns:p14="http://schemas.microsoft.com/office/powerpoint/2010/main" val="82395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4977"/>
            <a:ext cx="9479706" cy="246221"/>
          </a:xfrm>
          <a:prstGeom prst="rect">
            <a:avLst/>
          </a:prstGeom>
          <a:noFill/>
        </p:spPr>
        <p:txBody>
          <a:bodyPr wrap="square" rtlCol="0" anchor="b">
            <a:spAutoFit/>
          </a:bodyPr>
          <a:lstStyle/>
          <a:p>
            <a:pPr algn="l"/>
            <a:r>
              <a:rPr lang="en-GB" sz="1000" b="0" i="0" kern="1200">
                <a:solidFill>
                  <a:schemeClr val="tx1"/>
                </a:solidFill>
                <a:effectLst/>
                <a:latin typeface="Helvetica" pitchFamily="2" charset="0"/>
                <a:ea typeface="+mn-ea"/>
                <a:cs typeface="+mn-cs"/>
              </a:rPr>
              <a:t>This training pack has been developed as part of the NEPSI Good Practice Guide – visit </a:t>
            </a:r>
            <a:r>
              <a:rPr lang="en-GB" sz="1000" b="0" i="0" kern="1200" err="1">
                <a:solidFill>
                  <a:schemeClr val="tx1"/>
                </a:solidFill>
                <a:effectLst/>
                <a:latin typeface="Helvetica" pitchFamily="2" charset="0"/>
                <a:ea typeface="+mn-ea"/>
                <a:cs typeface="+mn-cs"/>
              </a:rPr>
              <a:t>guide.nepsi.eu</a:t>
            </a:r>
            <a:endParaRPr lang="en-GB" sz="1000" b="0" i="0" kern="1200">
              <a:solidFill>
                <a:schemeClr val="tx1"/>
              </a:solidFill>
              <a:effectLst/>
              <a:latin typeface="Helvetica" pitchFamily="2" charset="0"/>
              <a:ea typeface="+mn-ea"/>
              <a:cs typeface="+mn-cs"/>
            </a:endParaRP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a:spLocks/>
          </p:cNvSpPr>
          <p:nvPr userDrawn="1"/>
        </p:nvSpPr>
        <p:spPr>
          <a:xfrm>
            <a:off x="6096001" y="429114"/>
            <a:ext cx="57213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Tx/>
              <a:buNone/>
              <a:tabLst/>
              <a:defRPr/>
            </a:pPr>
            <a:r>
              <a:rPr lang="en-GB" dirty="0"/>
              <a:t>GOOD PRACTICES TRAINING FOR </a:t>
            </a:r>
            <a:br>
              <a:rPr lang="en-GB" dirty="0"/>
            </a:br>
            <a:r>
              <a:rPr lang="en-US" dirty="0">
                <a:latin typeface="Helvetica"/>
                <a:cs typeface="Helvetica"/>
              </a:rPr>
              <a:t>CUTTING, GRINDING AND SANDING</a:t>
            </a:r>
            <a:endParaRPr lang="en-US" dirty="0">
              <a:cs typeface="Helvetica"/>
            </a:endParaRPr>
          </a:p>
          <a:p>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en-US" dirty="0"/>
              <a:t>GOOD PRACTICES TRAINING FOR</a:t>
            </a:r>
          </a:p>
          <a:p>
            <a:r>
              <a:rPr lang="en-US" dirty="0">
                <a:latin typeface="Helvetica"/>
                <a:cs typeface="Helvetica"/>
              </a:rPr>
              <a:t>CUTTING, GRINDING </a:t>
            </a:r>
            <a:r>
              <a:rPr lang="en-US">
                <a:latin typeface="Helvetica"/>
                <a:cs typeface="Helvetica"/>
              </a:rPr>
              <a:t>AND SANDING</a:t>
            </a:r>
            <a:endParaRPr lang="en-US"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509000" y="342900"/>
            <a:ext cx="32893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a:t>PREAMBLE (FOR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600"/>
              </a:lnSpc>
            </a:pPr>
            <a:r>
              <a:rPr lang="en-US" sz="2000" dirty="0">
                <a:latin typeface="Helvetica"/>
                <a:cs typeface="Helvetica"/>
              </a:rPr>
              <a:t>As part of the education step in implementing the NEPSI Good Practices, NEPSI has developed a set of educational resources. </a:t>
            </a:r>
            <a:endParaRPr lang="en-US" sz="2000" dirty="0"/>
          </a:p>
          <a:p>
            <a:pPr>
              <a:lnSpc>
                <a:spcPts val="2600"/>
              </a:lnSpc>
            </a:pPr>
            <a:r>
              <a:rPr lang="en-US" sz="2000" dirty="0"/>
              <a:t>Each PowerPoint Training pack covers a topic relevant for workers across all industries that use materials containing crystalline silica. The packs provide information about the dust exposure risks related to the topic and the good practices and measures available </a:t>
            </a:r>
            <a:r>
              <a:rPr lang="en-US" sz="2000"/>
              <a:t>to reduce them. </a:t>
            </a:r>
            <a:r>
              <a:rPr lang="en-US" sz="2000" dirty="0"/>
              <a:t>The purpose of the training is to inform and educate workers to help them to use the control measures effectively and reduce their exposure to respirable crystalline silica (RCS) in the workplace.</a:t>
            </a:r>
          </a:p>
          <a:p>
            <a:pPr>
              <a:lnSpc>
                <a:spcPts val="2600"/>
              </a:lnSpc>
            </a:pPr>
            <a:r>
              <a:rPr lang="en-US" sz="2000" dirty="0"/>
              <a:t>Use the blank template and placeholders to add additional information to this training pack as needed.</a:t>
            </a:r>
          </a:p>
        </p:txBody>
      </p:sp>
    </p:spTree>
    <p:extLst>
      <p:ext uri="{BB962C8B-B14F-4D97-AF65-F5344CB8AC3E}">
        <p14:creationId xmlns:p14="http://schemas.microsoft.com/office/powerpoint/2010/main" val="976768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dirty="0"/>
              <a:t>PLEASE NOTE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n-US" sz="2000" dirty="0">
                <a:solidFill>
                  <a:schemeClr val="tx1"/>
                </a:solidFill>
              </a:rPr>
              <a:t>The information in this PowerPoint training is advisory in nature and informational in content. It is not a standard or regulation, and it neither creates new legal obligations nor alters existing obligations created by health legislation and policy.</a:t>
            </a:r>
          </a:p>
        </p:txBody>
      </p:sp>
    </p:spTree>
    <p:extLst>
      <p:ext uri="{BB962C8B-B14F-4D97-AF65-F5344CB8AC3E}">
        <p14:creationId xmlns:p14="http://schemas.microsoft.com/office/powerpoint/2010/main" val="1714423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n-US" dirty="0"/>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64197" cy="3682369"/>
          </a:xfrm>
        </p:spPr>
        <p:txBody>
          <a:bodyPr/>
          <a:lstStyle/>
          <a:p>
            <a:pPr>
              <a:spcAft>
                <a:spcPts val="1000"/>
              </a:spcAft>
            </a:pPr>
            <a:r>
              <a:rPr lang="en-US" sz="2000" b="1" dirty="0"/>
              <a:t>Learning to protect yourself against work-related hazards is a priority.</a:t>
            </a:r>
          </a:p>
          <a:p>
            <a:r>
              <a:rPr lang="en-US" sz="2000" dirty="0"/>
              <a:t>In this PowerPoint training, you will learn about:</a:t>
            </a:r>
          </a:p>
          <a:p>
            <a:pPr marL="285750" indent="-285750">
              <a:buFont typeface="Arial" panose="020B0604020202020204" pitchFamily="34" charset="0"/>
              <a:buChar char="•"/>
            </a:pPr>
            <a:r>
              <a:rPr lang="en-US" sz="2000" dirty="0"/>
              <a:t>Health risks related to high-energy industrial processes, that may cause exposure to harmful respirable crystalline silica dust (RCS)</a:t>
            </a:r>
          </a:p>
          <a:p>
            <a:pPr marL="285750" indent="-285750">
              <a:buFont typeface="Arial" panose="020B0604020202020204" pitchFamily="34" charset="0"/>
              <a:buChar char="•"/>
            </a:pPr>
            <a:r>
              <a:rPr lang="en-US" sz="2000" dirty="0"/>
              <a:t>Good practices to apply when cutting, grinding and sanding</a:t>
            </a:r>
          </a:p>
          <a:p>
            <a:pPr marL="285750" indent="-285750">
              <a:buFont typeface="Arial" panose="020B0604020202020204" pitchFamily="34" charset="0"/>
              <a:buChar char="•"/>
            </a:pPr>
            <a:r>
              <a:rPr lang="en-US" sz="2000" dirty="0">
                <a:solidFill>
                  <a:srgbClr val="FF0000"/>
                </a:solidFill>
              </a:rPr>
              <a:t>Text for trainer to fill – if you’ve added a custom slide, insert a brief overview of the contextual material</a:t>
            </a:r>
          </a:p>
          <a:p>
            <a:pPr marL="285750" indent="-285750">
              <a:buFont typeface="Arial" panose="020B0604020202020204" pitchFamily="34" charset="0"/>
              <a:buChar char="•"/>
            </a:pPr>
            <a:endParaRPr lang="en-US"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69" r="5869"/>
          <a:stretch>
            <a:fillRect/>
          </a:stretch>
        </p:blipFill>
        <p:spPr>
          <a:prstGeom prst="rect">
            <a:avLst/>
          </a:prstGeom>
        </p:spPr>
      </p:pic>
    </p:spTree>
    <p:extLst>
      <p:ext uri="{BB962C8B-B14F-4D97-AF65-F5344CB8AC3E}">
        <p14:creationId xmlns:p14="http://schemas.microsoft.com/office/powerpoint/2010/main" val="3893234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DUST CONTROL TECHNIQUES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en-US" sz="2000" dirty="0"/>
              <a:t>Cutting, grinding and sanding processes can be controlled using the five main dust control techniques.</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rotWithShape="1">
          <a:blip r:embed="rId3"/>
          <a:srcRect l="6858" t="62670" r="77165" b="13177"/>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rotWithShape="1">
          <a:blip r:embed="rId3"/>
          <a:srcRect l="32512" t="34616" r="51513" b="40760"/>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rotWithShape="1">
          <a:blip r:embed="rId3"/>
          <a:srcRect l="7057" t="9146" r="76967" b="66230"/>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rotWithShape="1">
          <a:blip r:embed="rId3">
            <a:alphaModFix/>
          </a:blip>
          <a:srcRect l="57729" t="62602" r="26295" b="13245"/>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rotWithShape="1">
          <a:blip r:embed="rId3"/>
          <a:srcRect l="58184" t="9878" r="26749" b="66739"/>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5" y="1702138"/>
            <a:ext cx="2131931" cy="1654299"/>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GOOD HYGIENE / HOUSEKEEPING</a:t>
            </a:r>
          </a:p>
          <a:p>
            <a:r>
              <a:rPr lang="en-US" sz="1200" dirty="0"/>
              <a:t>Washing work clothes and vacuuming up dust produced by processes stops dust accumulating over time – a clean workspace is a safe one</a:t>
            </a:r>
          </a:p>
          <a:p>
            <a:endParaRPr lang="en-US" dirty="0"/>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5" y="3394767"/>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ENCLOSURE</a:t>
            </a:r>
          </a:p>
          <a:p>
            <a:pPr>
              <a:spcAft>
                <a:spcPts val="300"/>
              </a:spcAft>
            </a:pPr>
            <a:r>
              <a:rPr lang="en-US" sz="1200" dirty="0"/>
              <a:t>Conducting RCS producing processes in a sealed environment prevents dust exposure at the source</a:t>
            </a:r>
          </a:p>
          <a:p>
            <a:pPr>
              <a:spcAft>
                <a:spcPts val="300"/>
              </a:spcAft>
            </a:pPr>
            <a:endParaRPr lang="en-US" dirty="0"/>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4" y="4852473"/>
            <a:ext cx="2131931" cy="1508105"/>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EXTRACTION / VENTILATION</a:t>
            </a:r>
          </a:p>
          <a:p>
            <a:pPr>
              <a:spcAft>
                <a:spcPts val="300"/>
              </a:spcAft>
            </a:pPr>
            <a:r>
              <a:rPr lang="en-US" sz="1200" dirty="0"/>
              <a:t>Capturing RCS at source, before we are exposed to it, and replacing contaminated air with clean air.</a:t>
            </a:r>
          </a:p>
          <a:p>
            <a:endParaRPr lang="en-US" dirty="0"/>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5" y="3131928"/>
            <a:ext cx="2131931" cy="1492716"/>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PROTECTIVE EQUIPMENT</a:t>
            </a:r>
          </a:p>
          <a:p>
            <a:r>
              <a:rPr lang="en-US" sz="1200" dirty="0"/>
              <a:t>PPE (e.g. Face masks) protects workers from dust when all other control measure are insufficient to control exposure risks</a:t>
            </a:r>
          </a:p>
          <a:p>
            <a:endParaRPr lang="en-US" dirty="0"/>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5" y="1679231"/>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WATER</a:t>
            </a:r>
          </a:p>
          <a:p>
            <a:pPr>
              <a:spcAft>
                <a:spcPts val="300"/>
              </a:spcAft>
            </a:pPr>
            <a:r>
              <a:rPr lang="en-US" sz="1200" dirty="0"/>
              <a:t>Keeping processes wet prevents dust becoming airborne by capturing particles with water</a:t>
            </a:r>
          </a:p>
          <a:p>
            <a:pPr>
              <a:spcAft>
                <a:spcPts val="300"/>
              </a:spcAft>
            </a:pPr>
            <a:endParaRPr lang="en-US" dirty="0"/>
          </a:p>
        </p:txBody>
      </p:sp>
    </p:spTree>
    <p:extLst>
      <p:ext uri="{BB962C8B-B14F-4D97-AF65-F5344CB8AC3E}">
        <p14:creationId xmlns:p14="http://schemas.microsoft.com/office/powerpoint/2010/main" val="852496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n-US" dirty="0"/>
              <a:t>THE RISKS FROM THIS ACTIVITY</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en-GB" sz="2000" dirty="0">
                <a:latin typeface="Helvetica"/>
                <a:cs typeface="Helvetica"/>
              </a:rPr>
              <a:t>This activity can be very dusty</a:t>
            </a:r>
          </a:p>
          <a:p>
            <a:pPr marL="342900" indent="-342900">
              <a:lnSpc>
                <a:spcPts val="2700"/>
              </a:lnSpc>
              <a:buFont typeface="Arial" panose="020B0604020202020204" pitchFamily="34" charset="0"/>
              <a:buChar char="•"/>
            </a:pPr>
            <a:r>
              <a:rPr lang="en-GB" sz="2000" dirty="0">
                <a:latin typeface="Helvetica"/>
                <a:cs typeface="Helvetica"/>
              </a:rPr>
              <a:t>Long term exposure to high levels of RCS can cause disabling lung disease</a:t>
            </a:r>
          </a:p>
          <a:p>
            <a:pPr>
              <a:lnSpc>
                <a:spcPts val="2700"/>
              </a:lnSpc>
            </a:pPr>
            <a:r>
              <a:rPr lang="en-GB" sz="2000" dirty="0"/>
              <a:t>It’s important that we protect ourselves from exposure to this airborne dust every day. </a:t>
            </a:r>
          </a:p>
          <a:p>
            <a:pPr>
              <a:lnSpc>
                <a:spcPts val="2700"/>
              </a:lnSpc>
            </a:pPr>
            <a:r>
              <a:rPr lang="en-GB" sz="2000" dirty="0"/>
              <a:t>By following good practices today, we protect our health for the future.</a:t>
            </a:r>
          </a:p>
          <a:p>
            <a:pPr>
              <a:lnSpc>
                <a:spcPts val="2700"/>
              </a:lnSpc>
            </a:pPr>
            <a:r>
              <a:rPr lang="en-GB" sz="2000" dirty="0"/>
              <a:t>How will you spend your retirement?</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011" t="31627" r="13491" b="1053"/>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0771" t="34278" r="13784" b="18172"/>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dirty="0"/>
              <a:t>HOW HIGH-ENERGY PROCESSES GENERATE RCS</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lstStyle/>
          <a:p>
            <a:pPr>
              <a:lnSpc>
                <a:spcPts val="2600"/>
              </a:lnSpc>
            </a:pPr>
            <a:r>
              <a:rPr lang="en-US" sz="2000" dirty="0"/>
              <a:t>Cutting, grinding and sanding are high-energy processes, which can generate a lot of dust when applied to certain materials:</a:t>
            </a:r>
          </a:p>
          <a:p>
            <a:pPr marL="342900" indent="-342900">
              <a:lnSpc>
                <a:spcPts val="2600"/>
              </a:lnSpc>
              <a:buFont typeface="Arial" panose="020B0604020202020204" pitchFamily="34" charset="0"/>
              <a:buChar char="•"/>
            </a:pPr>
            <a:r>
              <a:rPr lang="en-US" sz="2000" dirty="0"/>
              <a:t>The dust generated from many industrial materials (e.g. sandstone) is hazardous; control measures are necessary to reduce dust exposure.</a:t>
            </a:r>
          </a:p>
          <a:p>
            <a:pPr marL="342900" indent="-342900">
              <a:lnSpc>
                <a:spcPts val="2600"/>
              </a:lnSpc>
              <a:buFont typeface="Arial" panose="020B0604020202020204" pitchFamily="34" charset="0"/>
              <a:buChar char="•"/>
            </a:pPr>
            <a:r>
              <a:rPr lang="en-US" sz="2000" dirty="0"/>
              <a:t>The dust generated may contain respirable crystalline silica (RCS), which when inhaled over extended periods of time can cause silicosis.</a:t>
            </a:r>
          </a:p>
        </p:txBody>
      </p:sp>
    </p:spTree>
    <p:extLst>
      <p:ext uri="{BB962C8B-B14F-4D97-AF65-F5344CB8AC3E}">
        <p14:creationId xmlns:p14="http://schemas.microsoft.com/office/powerpoint/2010/main" val="4210038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r>
              <a:rPr lang="en-US" dirty="0"/>
              <a:t>TOOLS THAT GENERATE DUST</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buFont typeface="Arial" panose="020B0604020202020204" pitchFamily="34" charset="0"/>
              <a:buChar char="•"/>
            </a:pPr>
            <a:r>
              <a:rPr lang="en-US" sz="2000" dirty="0">
                <a:latin typeface="Helvetica"/>
                <a:cs typeface="Helvetica"/>
              </a:rPr>
              <a:t>Angle grinders</a:t>
            </a:r>
          </a:p>
          <a:p>
            <a:pPr marL="285750" indent="-285750">
              <a:buFont typeface="Arial" panose="020B0604020202020204" pitchFamily="34" charset="0"/>
              <a:buChar char="•"/>
            </a:pPr>
            <a:r>
              <a:rPr lang="en-US" sz="2000" dirty="0">
                <a:latin typeface="Helvetica"/>
                <a:cs typeface="Helvetica"/>
              </a:rPr>
              <a:t>Angle cutters</a:t>
            </a:r>
          </a:p>
          <a:p>
            <a:pPr marL="285750" indent="-285750">
              <a:buFont typeface="Arial" panose="020B0604020202020204" pitchFamily="34" charset="0"/>
              <a:buChar char="•"/>
            </a:pPr>
            <a:r>
              <a:rPr lang="en-US" sz="2000" dirty="0">
                <a:latin typeface="Helvetica"/>
                <a:cs typeface="Helvetica"/>
              </a:rPr>
              <a:t>Cut-off machines</a:t>
            </a:r>
          </a:p>
          <a:p>
            <a:pPr marL="285750" indent="-285750">
              <a:buFont typeface="Arial" panose="020B0604020202020204" pitchFamily="34" charset="0"/>
              <a:buChar char="•"/>
            </a:pPr>
            <a:r>
              <a:rPr lang="en-US" sz="2000" dirty="0">
                <a:latin typeface="Helvetica"/>
                <a:cs typeface="Helvetica"/>
              </a:rPr>
              <a:t>Electric wall chasers</a:t>
            </a:r>
          </a:p>
          <a:p>
            <a:pPr marL="285750" indent="-285750">
              <a:buFont typeface="Arial" panose="020B0604020202020204" pitchFamily="34" charset="0"/>
              <a:buChar char="•"/>
            </a:pPr>
            <a:r>
              <a:rPr lang="en-US" sz="2000" dirty="0">
                <a:latin typeface="Helvetica"/>
                <a:cs typeface="Helvetica"/>
              </a:rPr>
              <a:t>Drilling machines</a:t>
            </a:r>
          </a:p>
          <a:p>
            <a:endParaRPr lang="en-US" sz="2000" dirty="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r>
              <a:rPr lang="en-US" dirty="0"/>
              <a:t>BEFORE CUTTING, GRINDING AND SANDING</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buFont typeface="Arial" panose="020B0604020202020204" pitchFamily="34" charset="0"/>
              <a:buChar char="•"/>
            </a:pPr>
            <a:r>
              <a:rPr lang="en-US" sz="2000" dirty="0"/>
              <a:t>Make sure the area is well-ventilated</a:t>
            </a:r>
          </a:p>
          <a:p>
            <a:pPr marL="285750" indent="-285750">
              <a:buFont typeface="Arial" panose="020B0604020202020204" pitchFamily="34" charset="0"/>
              <a:buChar char="•"/>
            </a:pPr>
            <a:r>
              <a:rPr lang="en-US" sz="2000" dirty="0"/>
              <a:t>Check the equipment for signs of damage</a:t>
            </a:r>
          </a:p>
          <a:p>
            <a:pPr marL="285750" indent="-285750">
              <a:buFont typeface="Arial" panose="020B0604020202020204" pitchFamily="34" charset="0"/>
              <a:buChar char="•"/>
            </a:pPr>
            <a:r>
              <a:rPr lang="en-US" sz="2000" dirty="0"/>
              <a:t>If using an extraction system, make sure it’s functioning properly</a:t>
            </a:r>
          </a:p>
          <a:p>
            <a:pPr marL="285750" indent="-285750">
              <a:buFont typeface="Arial" panose="020B0604020202020204" pitchFamily="34" charset="0"/>
              <a:buChar char="•"/>
            </a:pPr>
            <a:r>
              <a:rPr lang="en-US" sz="2000" dirty="0"/>
              <a:t>Clean slabs and machines with running water</a:t>
            </a:r>
          </a:p>
          <a:p>
            <a:endParaRPr lang="en-US" sz="2000" dirty="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r>
              <a:rPr lang="en-US" dirty="0"/>
              <a:t>DURING CUTTING, GRINDING AND SANDING</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buFont typeface="Arial" panose="020B0604020202020204" pitchFamily="34" charset="0"/>
              <a:buChar char="•"/>
            </a:pPr>
            <a:r>
              <a:rPr lang="en-US" dirty="0"/>
              <a:t>If using wet processes, check that the water supply is adequate</a:t>
            </a:r>
          </a:p>
          <a:p>
            <a:pPr marL="285750" indent="-285750">
              <a:buFont typeface="Arial" panose="020B0604020202020204" pitchFamily="34" charset="0"/>
              <a:buChar char="•"/>
            </a:pPr>
            <a:r>
              <a:rPr lang="en-US" dirty="0"/>
              <a:t>Always use respiratory protection for dust-intensive activities</a:t>
            </a:r>
          </a:p>
          <a:p>
            <a:pPr marL="285750" indent="-285750">
              <a:buFont typeface="Arial" panose="020B0604020202020204" pitchFamily="34" charset="0"/>
              <a:buChar char="•"/>
            </a:pPr>
            <a:r>
              <a:rPr lang="en-US" dirty="0"/>
              <a:t>Use of water-integrated machinery and tools significantly reduces the level of silica dust.</a:t>
            </a:r>
          </a:p>
          <a:p>
            <a:pPr marL="285750" indent="-285750">
              <a:buFont typeface="Arial" panose="020B0604020202020204" pitchFamily="34" charset="0"/>
              <a:buChar char="•"/>
            </a:pPr>
            <a:r>
              <a:rPr lang="en-US" dirty="0"/>
              <a:t>When possible, keep machine safety doors closed</a:t>
            </a:r>
          </a:p>
          <a:p>
            <a:pPr marL="285750" indent="-285750">
              <a:buFont typeface="Arial" panose="020B0604020202020204" pitchFamily="34" charset="0"/>
              <a:buChar char="•"/>
            </a:pPr>
            <a:r>
              <a:rPr lang="en-US" dirty="0"/>
              <a:t>Use Local Exhaust Ventilation (LEV) to capture silica dust at the source and transport it away from the employee's breathing area</a:t>
            </a:r>
          </a:p>
          <a:p>
            <a:pPr marL="285750" indent="-285750">
              <a:buFont typeface="Arial" panose="020B0604020202020204" pitchFamily="34" charset="0"/>
              <a:buChar char="•"/>
            </a:pPr>
            <a:r>
              <a:rPr lang="en-US" dirty="0">
                <a:solidFill>
                  <a:srgbClr val="FF0000"/>
                </a:solidFill>
              </a:rPr>
              <a:t>Text for trainer — Add additional text about measures related to cutting, grinding and sanding relevant to your own context</a:t>
            </a:r>
          </a:p>
          <a:p>
            <a:endParaRPr lang="en-US" sz="2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6637969" cy="1584900"/>
          </a:xfrm>
        </p:spPr>
        <p:txBody>
          <a:bodyPr anchor="t"/>
          <a:lstStyle/>
          <a:p>
            <a:r>
              <a:rPr lang="en-US" dirty="0">
                <a:latin typeface="Helvetica"/>
                <a:cs typeface="Helvetica"/>
              </a:rPr>
              <a:t>DOS AND DON’TS OF CUTTING, GRINDING AND SANDING</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768600"/>
            <a:ext cx="8523920" cy="3230407"/>
          </a:xfrm>
        </p:spPr>
        <p:txBody>
          <a:bodyPr/>
          <a:lstStyle/>
          <a:p>
            <a:r>
              <a:rPr lang="en-US" b="1" dirty="0"/>
              <a:t>DO</a:t>
            </a:r>
          </a:p>
          <a:p>
            <a:pPr marL="285750" indent="-285750">
              <a:buSzPct val="85000"/>
              <a:buFont typeface=".Apple Color Emoji UI"/>
              <a:buChar char="✅"/>
            </a:pPr>
            <a:r>
              <a:rPr lang="en-US" dirty="0"/>
              <a:t>Use a dust extraction system when available</a:t>
            </a:r>
          </a:p>
          <a:p>
            <a:pPr marL="285750" indent="-285750">
              <a:buSzPct val="85000"/>
              <a:buFont typeface=".Apple Color Emoji UI"/>
              <a:buChar char="✅"/>
            </a:pPr>
            <a:r>
              <a:rPr lang="en-US" dirty="0"/>
              <a:t>Take advantage of ventilation systems when working in enclosed spaces</a:t>
            </a:r>
          </a:p>
          <a:p>
            <a:pPr marL="285750" indent="-285750">
              <a:buSzPct val="85000"/>
              <a:buFont typeface=".Apple Color Emoji UI"/>
              <a:buChar char="✅"/>
            </a:pPr>
            <a:r>
              <a:rPr lang="en-US" dirty="0"/>
              <a:t>Use water-integrated tools to keep the dust down</a:t>
            </a:r>
          </a:p>
          <a:p>
            <a:pPr marL="285750" indent="-285750">
              <a:spcAft>
                <a:spcPts val="1000"/>
              </a:spcAft>
              <a:buSzPct val="85000"/>
              <a:buFont typeface=".Apple Color Emoji UI"/>
              <a:buChar char="✅"/>
            </a:pPr>
            <a:r>
              <a:rPr lang="en-US" dirty="0"/>
              <a:t>Use PPE in indicated areas</a:t>
            </a:r>
          </a:p>
          <a:p>
            <a:r>
              <a:rPr lang="en-US" b="1" dirty="0"/>
              <a:t>DON’T</a:t>
            </a:r>
          </a:p>
          <a:p>
            <a:pPr marL="285750" indent="-285750">
              <a:buSzPct val="85000"/>
              <a:buFont typeface=".Apple Color Emoji UI"/>
              <a:buChar char="❌"/>
            </a:pPr>
            <a:r>
              <a:rPr lang="en-US" dirty="0"/>
              <a:t>Use equipment that is faulty or damaged</a:t>
            </a:r>
          </a:p>
          <a:p>
            <a:pPr marL="285750" indent="-285750">
              <a:buSzPct val="85000"/>
              <a:buFont typeface=".Apple Color Emoji UI"/>
              <a:buChar char="❌"/>
            </a:pPr>
            <a:r>
              <a:rPr lang="en-US" dirty="0"/>
              <a:t>Let dust extraction bins overflow</a:t>
            </a:r>
          </a:p>
          <a:p>
            <a:pPr marL="285750" indent="-285750">
              <a:buSzPct val="85000"/>
              <a:buFont typeface=".Apple Color Emoji UI"/>
              <a:buChar char="❌"/>
            </a:pPr>
            <a:r>
              <a:rPr lang="en-US" dirty="0"/>
              <a:t>Use devices in combination with inappropriate processes and equipment (e.g. wet processes with a device that doesn’t support water infiltration)</a:t>
            </a:r>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EMPTY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en-US" sz="2000" dirty="0"/>
              <a:t>Use this slide to create custom training material specific to a work environment/context</a:t>
            </a:r>
          </a:p>
          <a:p>
            <a:r>
              <a:rPr lang="en-US" sz="2000" dirty="0"/>
              <a:t>To change the image, right click &gt; change picture &gt; from file</a:t>
            </a:r>
          </a:p>
          <a:p>
            <a:r>
              <a:rPr lang="en-US" sz="2000" dirty="0"/>
              <a:t>To create more slides, click the ‘New Slide’ tab above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rotWithShape="1">
          <a:blip r:embed="rId3"/>
          <a:srcRect l="5438" r="16056"/>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n-US" dirty="0"/>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300"/>
              </a:lnSpc>
              <a:spcBef>
                <a:spcPts val="600"/>
              </a:spcBef>
              <a:spcAft>
                <a:spcPts val="1000"/>
              </a:spcAft>
            </a:pPr>
            <a:r>
              <a:rPr lang="en-GB" sz="2000" dirty="0"/>
              <a:t>Cutting, grinding and sanding are high-energy processes, which generate a lot of dust.</a:t>
            </a:r>
          </a:p>
          <a:p>
            <a:pPr>
              <a:lnSpc>
                <a:spcPts val="2300"/>
              </a:lnSpc>
              <a:spcBef>
                <a:spcPts val="600"/>
              </a:spcBef>
              <a:spcAft>
                <a:spcPts val="1000"/>
              </a:spcAft>
            </a:pPr>
            <a:r>
              <a:rPr lang="en-GB" sz="2000" dirty="0"/>
              <a:t> Remember:</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latin typeface="Helvetica"/>
                <a:cs typeface="Helvetica"/>
              </a:rPr>
              <a:t>Make sure the enclosure is well ventilated</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latin typeface="Helvetica"/>
                <a:cs typeface="Helvetica"/>
              </a:rPr>
              <a:t>Use water integrated tools where possible</a:t>
            </a:r>
            <a:endParaRPr lang="en-GB" sz="2000" dirty="0">
              <a:cs typeface="Helvetica"/>
            </a:endParaRP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Check </a:t>
            </a:r>
            <a:r>
              <a:rPr lang="en-GB" sz="2000"/>
              <a:t>the equipment </a:t>
            </a:r>
            <a:r>
              <a:rPr lang="en-GB" sz="2000" dirty="0"/>
              <a:t>for signs of damage</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solidFill>
                  <a:srgbClr val="FF0000"/>
                </a:solidFill>
              </a:rPr>
              <a:t>Trainer to add contextual conclusions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en-US" dirty="0"/>
              <a:t>FURTHER LEARNING</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Good Practices for Dry Cutting Applications Using Hand-Helf Angle Drinders/Cutters or Electric Wall Chasers (Task Sheet 2.1.14a)</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Good Practices for Cutting and Polishing Ceramic and Stone Materials (Task Sheet 2.2.7)</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4"/>
              </a:rPr>
              <a:t>NEPSI Good Practice Guide</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5"/>
              </a:rPr>
              <a:t>NEPSI Guide for SMEs</a:t>
            </a:r>
            <a:endParaRPr lang="en-GB" dirty="0"/>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257153"/>
            <a:ext cx="10012933" cy="448584"/>
          </a:xfrm>
          <a:prstGeom prst="rect">
            <a:avLst/>
          </a:prstGeom>
          <a:noFill/>
          <a:ln>
            <a:noFill/>
          </a:ln>
        </p:spPr>
        <p:txBody>
          <a:bodyPr wrap="square" anchor="ctr">
            <a:spAutoFit/>
          </a:bodyPr>
          <a:lstStyle/>
          <a:p>
            <a:pPr>
              <a:lnSpc>
                <a:spcPts val="3000"/>
              </a:lnSpc>
              <a:spcBef>
                <a:spcPts val="1200"/>
              </a:spcBef>
              <a:spcAft>
                <a:spcPts val="1200"/>
              </a:spcAft>
              <a:buSzPct val="130000"/>
            </a:pPr>
            <a:r>
              <a:rPr lang="en-GB" sz="2000" dirty="0">
                <a:ln w="0"/>
              </a:rPr>
              <a:t>Visit the </a:t>
            </a:r>
            <a:r>
              <a:rPr lang="en-GB" sz="2000" b="1" dirty="0" err="1">
                <a:ln w="0"/>
              </a:rPr>
              <a:t>NEPSI</a:t>
            </a:r>
            <a:r>
              <a:rPr lang="en-GB" sz="2000" b="1" dirty="0">
                <a:ln w="0"/>
              </a:rPr>
              <a:t> E-Learning Platform </a:t>
            </a:r>
            <a:r>
              <a:rPr lang="en-GB" sz="2000" dirty="0">
                <a:ln w="0"/>
              </a:rPr>
              <a:t>at </a:t>
            </a:r>
            <a:r>
              <a:rPr lang="en-GB" sz="2000" dirty="0" err="1">
                <a:ln w="0"/>
                <a:hlinkClick r:id="rId6"/>
              </a:rPr>
              <a:t>training.nepsi.eu</a:t>
            </a:r>
            <a:r>
              <a:rPr lang="en-GB" sz="2000" dirty="0">
                <a:ln w="0"/>
              </a:rPr>
              <a:t> for more learning resources on RCS</a:t>
            </a:r>
          </a:p>
        </p:txBody>
      </p:sp>
    </p:spTree>
    <p:extLst>
      <p:ext uri="{BB962C8B-B14F-4D97-AF65-F5344CB8AC3E}">
        <p14:creationId xmlns:p14="http://schemas.microsoft.com/office/powerpoint/2010/main" val="9210200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09C931F-D983-4089-A8C7-13CAAC225D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6</TotalTime>
  <Words>1118</Words>
  <Application>Microsoft Macintosh PowerPoint</Application>
  <PresentationFormat>Widescreen</PresentationFormat>
  <Paragraphs>104</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29</cp:revision>
  <dcterms:created xsi:type="dcterms:W3CDTF">2020-06-26T09:56:53Z</dcterms:created>
  <dcterms:modified xsi:type="dcterms:W3CDTF">2024-11-13T10:15:06Z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