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38" autoAdjust="0"/>
    <p:restoredTop sz="82721"/>
  </p:normalViewPr>
  <p:slideViewPr>
    <p:cSldViewPr snapToGrid="0" snapToObjects="1">
      <p:cViewPr varScale="1">
        <p:scale>
          <a:sx n="100" d="100"/>
          <a:sy n="100" d="100"/>
        </p:scale>
        <p:origin x="1536"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Eine übermäßige Belastung durch alveolengängiges kristallines Siliziumdioxid (RCS) kann langfristig zu ernsthaften Gesundheitsproblemen führen. Aus diesem Grund ist es wichtig, dass alle Arbeitnehmer bewährte Praktiken kennen, die die Belastung durch Quarzstaub begrenzen oder eliminieren.</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Diese Schulung beinhaltet Empfehlungen zum Schneiden, Schleifen und Schmirgeln von Materialien, die kristalline Kieselsäure enthalten.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a:solidFill>
                  <a:srgbClr val="000000"/>
                </a:solidFill>
                <a:effectLst/>
                <a:latin typeface="Calibri"/>
                <a:ea typeface="Calibri"/>
                <a:cs typeface="Calibri"/>
              </a:rPr>
              <a:t>Die Entleerung von Säcken und die unsachgemäße Handhabung der leeren Säcke können zu einer erheblichen Staubbelastung führen. Aus diesem Grund sollten bewährte Praktiken bei der Entleerung befolgt werden. Für die Entleerung kleiner Säcke wird die Verwendung von automatischen oder halbautomatischen Sackentleerungsstationen empfohlen.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Schneiden, Schleifen und Schmirgeln sind hochenergetische Prozesse, die gefährliche Mengen an Staub erzeugen können.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Es gibt einige Sicherheitsvorkehrungen, die Sie treffen sollten, bevor Sie mit hochenergetischen Arbeiten beginnen, um die Staubbelastung und unnötige Verletzungen zu vermeiden.</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Nassverfahren tragen zur Verringerung der Staubbelastung bei, indem sie den in der Luft befindlichen Staub mit Wasser auffangen. Wenn das Gerät für Wassereinspritzungen geeignet ist, wird die Nutzung von Nassverfahren empfohlen. Bei der Trockenbearbeitung entstehen sehr hohe Konzentrationen von Siliziumdioxidstaub – verwenden Sie keine Trocken-Werkzeuge!</a:t>
            </a:r>
          </a:p>
          <a:p>
            <a:endParaRPr lang="en-US" sz="1200" dirty="0">
              <a:latin typeface="+mn-lt"/>
            </a:endParaRPr>
          </a:p>
          <a:p>
            <a:r>
              <a:rPr lang="de" sz="1200" b="0" i="0" strike="noStrike" cap="none" spc="0" baseline="0" dirty="0">
                <a:solidFill>
                  <a:srgbClr val="000000"/>
                </a:solidFill>
                <a:effectLst/>
                <a:latin typeface="+mn-lt"/>
                <a:ea typeface="Calibri"/>
                <a:cs typeface="Calibri"/>
              </a:rPr>
              <a:t>Tragen Sie PSA, wie durch Beschilderung und das Piktogramm angegeben. Verwenden Sie bei staubintensiven Tätigkeiten immer einen Atemschutz.</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1" i="0" strike="noStrike" cap="none" spc="0" baseline="0" dirty="0">
                <a:solidFill>
                  <a:srgbClr val="000000"/>
                </a:solidFill>
                <a:effectLst/>
                <a:latin typeface="+mn-lt"/>
                <a:ea typeface="Calibri"/>
                <a:cs typeface="Calibri"/>
              </a:rPr>
              <a:t>*Hinweis für Lehrkraft*</a:t>
            </a:r>
            <a:r>
              <a:rPr lang="de" sz="1200" b="0" i="0" strike="noStrike" cap="none" spc="0" baseline="0" dirty="0">
                <a:solidFill>
                  <a:srgbClr val="000000"/>
                </a:solidFill>
                <a:effectLst/>
                <a:latin typeface="+mn-lt"/>
                <a:ea typeface="Calibri"/>
                <a:cs typeface="Calibri"/>
              </a:rPr>
              <a:t> Fügen Sie gerne zusätzliche Informationen hinzu, die speziell für Ihre eigene Arbeit und den Kontext wichtig sind.</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7454900" y="429114"/>
            <a:ext cx="43624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de" sz="1400" b="1" i="0" strike="noStrike" cap="none" spc="0" baseline="0" dirty="0">
                <a:solidFill>
                  <a:srgbClr val="F6A317"/>
                </a:solidFill>
                <a:effectLst/>
                <a:latin typeface="Helvetica"/>
                <a:ea typeface="Helvetica"/>
                <a:cs typeface="Helvetica"/>
              </a:rPr>
              <a:t>BEWÄHRTE PRAKTIKEN ZUM </a:t>
            </a:r>
            <a:br>
              <a:rPr lang="de" sz="1400" b="1" i="0" strike="noStrike" cap="none" spc="0" baseline="0" dirty="0">
                <a:solidFill>
                  <a:srgbClr val="F6A317"/>
                </a:solidFill>
                <a:effectLst/>
                <a:latin typeface="Helvetica"/>
                <a:ea typeface="Helvetica"/>
                <a:cs typeface="Helvetica"/>
              </a:rPr>
            </a:br>
            <a:r>
              <a:rPr lang="de" sz="1400" b="1" i="0" strike="noStrike" cap="none" spc="0" baseline="0" dirty="0">
                <a:solidFill>
                  <a:srgbClr val="F6A317"/>
                </a:solidFill>
                <a:effectLst/>
                <a:latin typeface="Helvetica"/>
                <a:ea typeface="Helvetica"/>
                <a:cs typeface="Helvetica"/>
              </a:rPr>
              <a:t>SCHNEIDEN, SCHLEIFEN UND SCHMIRGELN</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1" y="2902987"/>
            <a:ext cx="7877487" cy="850900"/>
          </a:xfrm>
        </p:spPr>
        <p:txBody>
          <a:bodyPr anchor="t"/>
          <a:lstStyle/>
          <a:p>
            <a:pPr>
              <a:lnSpc>
                <a:spcPct val="100000"/>
              </a:lnSpc>
            </a:pPr>
            <a:r>
              <a:rPr lang="de" sz="2800" b="1" i="0" strike="noStrike" cap="none" spc="0" baseline="0" dirty="0">
                <a:solidFill>
                  <a:srgbClr val="FFFFFF"/>
                </a:solidFill>
                <a:effectLst/>
                <a:latin typeface="Helvetica"/>
                <a:ea typeface="Helvetica"/>
                <a:cs typeface="Helvetica"/>
              </a:rPr>
              <a:t>BEWÄHRTE PRAKTIKEN ZUM </a:t>
            </a:r>
            <a:br>
              <a:rPr lang="de" sz="2800" b="1" i="0" strike="noStrike" cap="none" spc="0" baseline="0" dirty="0">
                <a:solidFill>
                  <a:srgbClr val="FFFFFF"/>
                </a:solidFill>
                <a:effectLst/>
                <a:latin typeface="Helvetica"/>
                <a:ea typeface="Helvetica"/>
                <a:cs typeface="Helvetica"/>
              </a:rPr>
            </a:br>
            <a:r>
              <a:rPr lang="de" sz="2800" b="1" i="0" strike="noStrike" cap="none" spc="0" baseline="0" dirty="0">
                <a:solidFill>
                  <a:srgbClr val="FFFFFF"/>
                </a:solidFill>
                <a:effectLst/>
                <a:latin typeface="Helvetica"/>
                <a:ea typeface="Helvetica"/>
                <a:cs typeface="Helvetica"/>
              </a:rPr>
              <a:t>SCHNEIDEN, SCHLEIFEN UND SCHMIRGELN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7237708" y="342900"/>
            <a:ext cx="4560592"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DE" sz="2800" dirty="0"/>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DE" sz="1800" dirty="0">
                <a:latin typeface="Helvetica"/>
                <a:cs typeface="Helvetica"/>
              </a:rPr>
              <a:t>Als Teil der Schulung zur Umsetzung der NEPSI bewährten Praktiken hat NEPSI eine Reihe an Lehrmaterial entwickelt. </a:t>
            </a:r>
          </a:p>
          <a:p>
            <a:pPr>
              <a:lnSpc>
                <a:spcPts val="2400"/>
              </a:lnSpc>
            </a:pPr>
            <a:r>
              <a:rPr lang="de-DE" sz="1800" dirty="0">
                <a:latin typeface="Helvetica"/>
                <a:cs typeface="Helvetica"/>
              </a:rPr>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DE" sz="1800" dirty="0">
                <a:latin typeface="Helvetica"/>
                <a:cs typeface="Helvetica"/>
              </a:rPr>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a:solidFill>
                  <a:srgbClr val="000000"/>
                </a:solidFill>
                <a:effectLst/>
                <a:latin typeface="Helvetica"/>
                <a:ea typeface="Helvetica"/>
                <a:cs typeface="Helvetica"/>
              </a:rPr>
              <a:t>Die Informationen in dieser PowerPoint-Schulung sind lediglich von beratendem und informativem Charakter. 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196995" cy="4053622"/>
          </a:xfrm>
        </p:spPr>
        <p:txBody>
          <a:bodyPr/>
          <a:lstStyle/>
          <a:p>
            <a:pPr>
              <a:lnSpc>
                <a:spcPts val="2400"/>
              </a:lnSpc>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ts val="2400"/>
              </a:lnSpc>
              <a:spcBef>
                <a:spcPts val="600"/>
              </a:spcBef>
            </a:pPr>
            <a:r>
              <a:rPr lang="de" sz="1800" b="0" i="0" strike="noStrike" cap="none" spc="0" baseline="0" dirty="0">
                <a:solidFill>
                  <a:srgbClr val="000000"/>
                </a:solidFill>
                <a:effectLst/>
                <a:latin typeface="Helvetica"/>
                <a:ea typeface="Helvetica"/>
                <a:cs typeface="Helvetica"/>
              </a:rPr>
              <a:t>In dieser PowerPoint-Schulung erfahren Sie mehr über:</a:t>
            </a:r>
          </a:p>
          <a:p>
            <a:pPr marL="285750" indent="-285750">
              <a:lnSpc>
                <a:spcPts val="22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Gesundheitsrisiken im Zusammenhang mit hochenergetischen industriellen Prozessen, die zu Belastung durch Staub von alveolengängigem kristallinem Siliziumdioxid (RCS) führen können</a:t>
            </a:r>
          </a:p>
          <a:p>
            <a:pPr marL="285750" indent="-285750">
              <a:lnSpc>
                <a:spcPts val="22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Bewährte Praktiken beim Schneiden, Schleifen und Schmirgeln</a:t>
            </a:r>
          </a:p>
          <a:p>
            <a:pPr marL="285750" indent="-285750">
              <a:lnSpc>
                <a:spcPts val="2200"/>
              </a:lnSpc>
              <a:spcBef>
                <a:spcPts val="600"/>
              </a:spcBef>
              <a:buFont typeface="Arial" panose="020B0604020202020204" pitchFamily="34" charset="0"/>
              <a:buChar char="•"/>
            </a:pPr>
            <a:r>
              <a:rPr lang="de" sz="1800" b="0" i="0" strike="noStrike" cap="none" spc="0" baseline="0" dirty="0">
                <a:solidFill>
                  <a:srgbClr val="FF0000"/>
                </a:solidFill>
                <a:effectLst/>
                <a:latin typeface="Helvetica"/>
                <a:ea typeface="Helvetica"/>
                <a:cs typeface="Helvetica"/>
              </a:rPr>
              <a:t>Text für Lehrkraft zum Ausfüllen – wenn Sie eine spezielle Folie hinzugefügt haben, fügen Sie einen kurzen Überblick über das kontextbezogene Material ein</a:t>
            </a:r>
          </a:p>
          <a:p>
            <a:pPr marL="285750" indent="-285750">
              <a:lnSpc>
                <a:spcPts val="2200"/>
              </a:lnSpc>
              <a:spcBef>
                <a:spcPts val="600"/>
              </a:spcBef>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7075" r="12153"/>
          <a:stretch/>
        </p:blipFill>
        <p:spPr>
          <a:xfrm>
            <a:off x="7036230" y="1608138"/>
            <a:ext cx="4781119"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e" sz="1800" b="0" i="0" strike="noStrike" cap="none" spc="0" baseline="0">
                <a:solidFill>
                  <a:srgbClr val="000000"/>
                </a:solidFill>
                <a:effectLst/>
                <a:latin typeface="Helvetica"/>
                <a:ea typeface="Helvetica"/>
                <a:cs typeface="Helvetica"/>
              </a:rPr>
              <a:t>Schneid-, Schleif- und Schmirgelprozesse können mit den fünf wichtigsten Techniken zu Staubminimierung optimiert werden.</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78439" cy="218912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GUTE HYGIENE / SAUBERKEIT</a:t>
            </a:r>
          </a:p>
          <a:p>
            <a:r>
              <a:rPr lang="de" sz="1200" b="0" i="0" strike="noStrike" cap="none" spc="0" baseline="0" dirty="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dirty="0"/>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636000"/>
            <a:ext cx="2264650" cy="153118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EINHAUSUNG</a:t>
            </a:r>
          </a:p>
          <a:p>
            <a:pPr>
              <a:spcAft>
                <a:spcPts val="300"/>
              </a:spcAft>
            </a:pPr>
            <a:r>
              <a:rPr lang="de" sz="1200" b="0" i="0" strike="noStrike" cap="none" spc="0" baseline="0" dirty="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dirty="0"/>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96000"/>
            <a:ext cx="2134063" cy="1517897"/>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dirty="0">
                <a:solidFill>
                  <a:srgbClr val="000000"/>
                </a:solidFill>
                <a:effectLst/>
                <a:latin typeface="Calibri"/>
                <a:ea typeface="Calibri"/>
                <a:cs typeface="Calibri"/>
              </a:rPr>
              <a:t>Fangen Sie RCS direkt an der Quelle ein, bevor wir ihm ausgesetzt sind und tauschen Sie kontaminierte Luft mit sauberer Luft aus.</a:t>
            </a:r>
          </a:p>
          <a:p>
            <a:endParaRPr lang="en-US" dirty="0"/>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SCHUTZAUSRÜSTUNG</a:t>
            </a:r>
          </a:p>
          <a:p>
            <a:r>
              <a:rPr lang="de" sz="1200" b="0" i="0" strike="noStrike" cap="none" spc="0" baseline="0">
                <a:solidFill>
                  <a:srgbClr val="000000"/>
                </a:solidFill>
                <a:effectLst/>
                <a:latin typeface="Calibri"/>
                <a:ea typeface="Calibri"/>
                <a:cs typeface="Calibri"/>
              </a:rPr>
              <a:t>PSA (z.B. Gesichtsmasken) schützt vor Staub, wenn alle anderen Kontrollmaßnahmen nicht ausreichen, um das Risiko zu minimieren.</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DIE RISIKEN BEI DIESER TÄTIGKEIT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Diese Tätigkeit kann sehr staubig sein.</a:t>
            </a:r>
          </a:p>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Langfristige Belastung durch hohe RCS-Werte kann zu schweren Lungenerkrankungen führen.</a:t>
            </a:r>
          </a:p>
          <a:p>
            <a:pPr>
              <a:lnSpc>
                <a:spcPts val="2400"/>
              </a:lnSpc>
            </a:pPr>
            <a:r>
              <a:rPr lang="de" sz="1800" b="0" i="0" strike="noStrike" cap="none" spc="0" baseline="0">
                <a:solidFill>
                  <a:srgbClr val="000000"/>
                </a:solidFill>
                <a:effectLst/>
                <a:latin typeface="Helvetica"/>
                <a:ea typeface="Helvetica"/>
                <a:cs typeface="Helvetica"/>
              </a:rPr>
              <a:t>Es ist wichtig, dass wir uns jeden Tag vor der Belastung durch diesen Staub schützen. </a:t>
            </a:r>
          </a:p>
          <a:p>
            <a:pPr>
              <a:lnSpc>
                <a:spcPts val="2400"/>
              </a:lnSpc>
            </a:pPr>
            <a:r>
              <a:rPr lang="de" sz="1800" b="0" i="0" strike="noStrike" cap="none" spc="0" baseline="0">
                <a:solidFill>
                  <a:srgbClr val="000000"/>
                </a:solidFill>
                <a:effectLst/>
                <a:latin typeface="Helvetica"/>
                <a:ea typeface="Helvetica"/>
                <a:cs typeface="Helvetica"/>
              </a:rPr>
              <a:t>Wenn wir bewährte Praktiken anwenden, schützen wir unsere Gesundheit.</a:t>
            </a:r>
          </a:p>
          <a:p>
            <a:pPr>
              <a:lnSpc>
                <a:spcPts val="2400"/>
              </a:lnSpc>
            </a:pPr>
            <a:r>
              <a:rPr lang="de" sz="1800" b="0" i="0" strike="noStrike" cap="none" spc="0" baseline="0">
                <a:solidFill>
                  <a:srgbClr val="000000"/>
                </a:solidFill>
                <a:effectLst/>
                <a:latin typeface="Helvetica"/>
                <a:ea typeface="Helvetica"/>
                <a:cs typeface="Helvetica"/>
              </a:rPr>
              <a:t>Wie werden Sie Ihren Ruhestand verbringen?</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WIE HOCHENERGETISCHE PROZESSE RCS ERZEUGEN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Schneiden, Schleifen und Schmirgeln sind hochenergetische Prozesse, die bei der Anwendung auf bestimmten Materialien viel Staub erzeugen können:</a:t>
            </a:r>
          </a:p>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Der von vielen industriellen Materialien (z.B. Sandstein) erzeugte Staub ist gefährlich. Maßnahmen zur Verringerung der Staubbelastung sind erforderlich.</a:t>
            </a:r>
          </a:p>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Der erzeugte Staub kann alveolengängiges kristallines Siliziumdioxid (RCS) enthalten, das beim Einatmen über einen längeren Zeitraum zu einer Quarzstaublunge führen kann.</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WERKZEUG, DAS STAUB ERZEUGT</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Winkelschleifer</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Winkelfräser</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Trennschleifer</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Elektrische Wandschlitzfräse</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Bohrmaschinen</a:t>
            </a:r>
          </a:p>
          <a:p>
            <a:pPr>
              <a:lnSpc>
                <a:spcPts val="2400"/>
              </a:lnSpc>
            </a:pPr>
            <a:endParaRPr lang="en-US" sz="180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654553" cy="850900"/>
          </a:xfrm>
        </p:spPr>
        <p:txBody>
          <a:bodyPr/>
          <a:lstStyle/>
          <a:p>
            <a:pPr>
              <a:lnSpc>
                <a:spcPct val="100000"/>
              </a:lnSpc>
            </a:pPr>
            <a:r>
              <a:rPr lang="de" sz="2800" b="1" i="0" strike="noStrike" cap="none" spc="0" baseline="0" dirty="0">
                <a:solidFill>
                  <a:srgbClr val="F6A317"/>
                </a:solidFill>
                <a:effectLst/>
                <a:latin typeface="Helvetica"/>
                <a:ea typeface="Helvetica"/>
                <a:cs typeface="Helvetica"/>
              </a:rPr>
              <a:t>VOR DEM SCHNEIDEN, SCHLEIFEN UND SCHMIRGELN</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654554" cy="3263745"/>
          </a:xfrm>
        </p:spPr>
        <p:txBody>
          <a:bodyPr/>
          <a:lstStyle/>
          <a:p>
            <a:pPr marL="285750" indent="-285750">
              <a:lnSpc>
                <a:spcPct val="1000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Stellen Sie sicher, dass der Bereich gut belüftet ist.</a:t>
            </a:r>
          </a:p>
          <a:p>
            <a:pPr marL="285750" indent="-285750">
              <a:lnSpc>
                <a:spcPct val="1000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Überprüfen Sie die Ausrüstung auf Anzeichen von Schäden.</a:t>
            </a:r>
          </a:p>
          <a:p>
            <a:pPr marL="285750" indent="-285750">
              <a:lnSpc>
                <a:spcPct val="1000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Wenn Sie eine Absauganlage verwenden, stellen Sie sicher, dass sie ordnungsgemäß funktioniert.</a:t>
            </a:r>
          </a:p>
          <a:p>
            <a:pPr marL="285750" indent="-285750">
              <a:lnSpc>
                <a:spcPct val="1000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Reinigen Sie Platten und Maschinen mit fließendem Wasser.</a:t>
            </a:r>
          </a:p>
          <a:p>
            <a:pPr>
              <a:lnSpc>
                <a:spcPct val="100000"/>
              </a:lnSpc>
            </a:pPr>
            <a:endParaRPr lang="en-US" sz="18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670051" cy="850900"/>
          </a:xfrm>
        </p:spPr>
        <p:txBody>
          <a:bodyPr/>
          <a:lstStyle/>
          <a:p>
            <a:pPr>
              <a:lnSpc>
                <a:spcPct val="100000"/>
              </a:lnSpc>
            </a:pPr>
            <a:r>
              <a:rPr lang="de" sz="2800" b="1" i="0" strike="noStrike" cap="none" spc="0" baseline="0" dirty="0">
                <a:solidFill>
                  <a:srgbClr val="F6A317"/>
                </a:solidFill>
                <a:effectLst/>
                <a:latin typeface="Helvetica"/>
                <a:ea typeface="Helvetica"/>
                <a:cs typeface="Helvetica"/>
              </a:rPr>
              <a:t>BEIM SCHNEIDEN, SCHLEIFEN UND SCHMIRGELN</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2" y="2781300"/>
            <a:ext cx="6119503" cy="3263745"/>
          </a:xfrm>
        </p:spPr>
        <p:txBody>
          <a:bodyPr/>
          <a:lstStyle/>
          <a:p>
            <a:pPr marL="285750" indent="-285750">
              <a:lnSpc>
                <a:spcPct val="100000"/>
              </a:lnSpc>
              <a:spcBef>
                <a:spcPts val="600"/>
              </a:spcBef>
              <a:buFont typeface="Arial" panose="020B0604020202020204" pitchFamily="34" charset="0"/>
              <a:buChar char="•"/>
            </a:pPr>
            <a:r>
              <a:rPr lang="de" sz="1400" b="0" i="0" strike="noStrike" cap="none" spc="0" baseline="0" dirty="0">
                <a:solidFill>
                  <a:srgbClr val="000000"/>
                </a:solidFill>
                <a:effectLst/>
                <a:latin typeface="Helvetica"/>
                <a:ea typeface="Helvetica"/>
                <a:cs typeface="Helvetica"/>
              </a:rPr>
              <a:t>Prüfen Sie bei Nassverfahren, ob die Wasserversorgung </a:t>
            </a:r>
            <a:br>
              <a:rPr lang="de" sz="1400" b="0" i="0" strike="noStrike" cap="none" spc="0" baseline="0" dirty="0">
                <a:solidFill>
                  <a:srgbClr val="000000"/>
                </a:solidFill>
                <a:effectLst/>
                <a:latin typeface="Helvetica"/>
                <a:ea typeface="Helvetica"/>
                <a:cs typeface="Helvetica"/>
              </a:rPr>
            </a:br>
            <a:r>
              <a:rPr lang="de" sz="1400" b="0" i="0" strike="noStrike" cap="none" spc="0" baseline="0" dirty="0">
                <a:solidFill>
                  <a:srgbClr val="000000"/>
                </a:solidFill>
                <a:effectLst/>
                <a:latin typeface="Helvetica"/>
                <a:ea typeface="Helvetica"/>
                <a:cs typeface="Helvetica"/>
              </a:rPr>
              <a:t>ausreichend ist.</a:t>
            </a:r>
          </a:p>
          <a:p>
            <a:pPr marL="285750" indent="-285750">
              <a:lnSpc>
                <a:spcPct val="100000"/>
              </a:lnSpc>
              <a:spcBef>
                <a:spcPts val="600"/>
              </a:spcBef>
              <a:buFont typeface="Arial" panose="020B0604020202020204" pitchFamily="34" charset="0"/>
              <a:buChar char="•"/>
            </a:pPr>
            <a:r>
              <a:rPr lang="de" sz="1400" b="0" i="0" strike="noStrike" cap="none" spc="0" baseline="0" dirty="0">
                <a:solidFill>
                  <a:srgbClr val="000000"/>
                </a:solidFill>
                <a:effectLst/>
                <a:latin typeface="Helvetica"/>
                <a:ea typeface="Helvetica"/>
                <a:cs typeface="Helvetica"/>
              </a:rPr>
              <a:t>Verwenden Sie bei staubintensiven Tätigkeiten immer einen Atemschutz.</a:t>
            </a:r>
          </a:p>
          <a:p>
            <a:pPr marL="285750" indent="-285750">
              <a:lnSpc>
                <a:spcPct val="100000"/>
              </a:lnSpc>
              <a:spcBef>
                <a:spcPts val="600"/>
              </a:spcBef>
              <a:buFont typeface="Arial" panose="020B0604020202020204" pitchFamily="34" charset="0"/>
              <a:buChar char="•"/>
            </a:pPr>
            <a:r>
              <a:rPr lang="de" sz="1400" b="0" i="0" strike="noStrike" cap="none" spc="0" baseline="0" dirty="0">
                <a:solidFill>
                  <a:srgbClr val="000000"/>
                </a:solidFill>
                <a:effectLst/>
                <a:latin typeface="Helvetica"/>
                <a:ea typeface="Helvetica"/>
                <a:cs typeface="Helvetica"/>
              </a:rPr>
              <a:t>Der Einsatz von Maschinen und Werkzeugen, die mit Wasser betrieben werden, reduziert die Menge an Siliziumdioxidstaub erheblich.</a:t>
            </a:r>
          </a:p>
          <a:p>
            <a:pPr marL="285750" indent="-285750">
              <a:lnSpc>
                <a:spcPct val="100000"/>
              </a:lnSpc>
              <a:spcBef>
                <a:spcPts val="600"/>
              </a:spcBef>
              <a:buFont typeface="Arial" panose="020B0604020202020204" pitchFamily="34" charset="0"/>
              <a:buChar char="•"/>
            </a:pPr>
            <a:r>
              <a:rPr lang="de" sz="1400" b="0" i="0" strike="noStrike" cap="none" spc="0" baseline="0" dirty="0">
                <a:solidFill>
                  <a:srgbClr val="000000"/>
                </a:solidFill>
                <a:effectLst/>
                <a:latin typeface="Helvetica"/>
                <a:ea typeface="Helvetica"/>
                <a:cs typeface="Helvetica"/>
              </a:rPr>
              <a:t>Halten Sie, wenn möglich, die Schutztüren der Maschinen geschlossen.</a:t>
            </a:r>
          </a:p>
          <a:p>
            <a:pPr marL="285750" indent="-285750">
              <a:lnSpc>
                <a:spcPct val="100000"/>
              </a:lnSpc>
              <a:spcBef>
                <a:spcPts val="600"/>
              </a:spcBef>
              <a:buFont typeface="Arial" panose="020B0604020202020204" pitchFamily="34" charset="0"/>
              <a:buChar char="•"/>
            </a:pPr>
            <a:r>
              <a:rPr lang="de" sz="1400" b="0" i="0" strike="noStrike" cap="none" spc="0" baseline="0" dirty="0">
                <a:solidFill>
                  <a:srgbClr val="000000"/>
                </a:solidFill>
                <a:effectLst/>
                <a:latin typeface="Helvetica"/>
                <a:ea typeface="Helvetica"/>
                <a:cs typeface="Helvetica"/>
              </a:rPr>
              <a:t>Verwenden Sie eine örtliche Absaugung, um den Siliziumdioxidstaub an der Quelle zu erfassen und aus dem Atembereich der Arbeitskraft zu entfernen.</a:t>
            </a:r>
          </a:p>
          <a:p>
            <a:pPr marL="285750" indent="-285750">
              <a:lnSpc>
                <a:spcPct val="100000"/>
              </a:lnSpc>
              <a:spcBef>
                <a:spcPts val="600"/>
              </a:spcBef>
              <a:buFont typeface="Arial" panose="020B0604020202020204" pitchFamily="34" charset="0"/>
              <a:buChar char="•"/>
            </a:pPr>
            <a:r>
              <a:rPr lang="de" sz="1400" b="0" i="0" strike="noStrike" cap="none" spc="0" baseline="0" dirty="0">
                <a:solidFill>
                  <a:srgbClr val="FF0000"/>
                </a:solidFill>
                <a:effectLst/>
                <a:latin typeface="Helvetica"/>
                <a:ea typeface="Helvetica"/>
                <a:cs typeface="Helvetica"/>
              </a:rPr>
              <a:t>Text für Lehrkraft – Fügen Sie zusätzlichen Text über Maßnahmen in Bezug auf Schneiden, Schleifen und Schmirgeln hinzu, der kontextbezogen ist.</a:t>
            </a:r>
          </a:p>
          <a:p>
            <a:pPr>
              <a:lnSpc>
                <a:spcPct val="100000"/>
              </a:lnSpc>
              <a:spcBef>
                <a:spcPts val="600"/>
              </a:spcBef>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rotWithShape="1">
          <a:blip r:embed="rId3"/>
          <a:srcRect l="14983" r="31392"/>
          <a:stretch/>
        </p:blipFill>
        <p:spPr>
          <a:xfrm>
            <a:off x="7058526" y="1608138"/>
            <a:ext cx="4758824" cy="4437062"/>
          </a:xfrm>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6637969" cy="1584900"/>
          </a:xfrm>
        </p:spPr>
        <p:txBody>
          <a:bodyPr anchor="t"/>
          <a:lstStyle/>
          <a:p>
            <a:pPr>
              <a:lnSpc>
                <a:spcPct val="100000"/>
              </a:lnSpc>
            </a:pPr>
            <a:r>
              <a:rPr lang="de" sz="2800" b="1" i="0" strike="noStrike" cap="none" spc="0" baseline="0">
                <a:solidFill>
                  <a:srgbClr val="F6A317"/>
                </a:solidFill>
                <a:effectLst/>
                <a:latin typeface="Helvetica"/>
                <a:ea typeface="Helvetica"/>
                <a:cs typeface="Helvetica"/>
              </a:rPr>
              <a:t>DOS UND DON'TS BEIM SCHNEIDEN, SCHLEIFEN UND SCHMIRGELN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de" sz="1600" b="1" i="0" strike="noStrike" cap="none" spc="0" baseline="0" dirty="0">
                <a:solidFill>
                  <a:srgbClr val="000000"/>
                </a:solidFill>
                <a:effectLst/>
                <a:latin typeface="Helvetica"/>
                <a:ea typeface="Helvetica"/>
                <a:cs typeface="Helvetica"/>
              </a:rPr>
              <a:t>DO</a:t>
            </a:r>
          </a:p>
          <a:p>
            <a:pPr marL="285750" indent="-285750">
              <a:lnSpc>
                <a:spcPct val="100000"/>
              </a:lnSpc>
              <a:spcBef>
                <a:spcPts val="8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eine Staubabsaugung, wenn vorhanden.</a:t>
            </a:r>
          </a:p>
          <a:p>
            <a:pPr marL="285750" indent="-285750">
              <a:lnSpc>
                <a:spcPct val="100000"/>
              </a:lnSpc>
              <a:spcBef>
                <a:spcPts val="8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Nutzen Sie die Vorteile von Belüftungssystemen, wenn Sie in geschlossenen Räumen arbeiten.</a:t>
            </a:r>
          </a:p>
          <a:p>
            <a:pPr marL="285750" indent="-285750">
              <a:lnSpc>
                <a:spcPct val="100000"/>
              </a:lnSpc>
              <a:spcBef>
                <a:spcPts val="8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mit Wasser betriebene Werkzeuge, um den Staub zu minimieren.</a:t>
            </a:r>
          </a:p>
          <a:p>
            <a:pPr marL="285750" indent="-285750">
              <a:lnSpc>
                <a:spcPct val="100000"/>
              </a:lnSpc>
              <a:spcBef>
                <a:spcPts val="800"/>
              </a:spcBef>
              <a:spcAft>
                <a:spcPts val="1000"/>
              </a:spcAft>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in den vorgesehenen Bereichen PSA.</a:t>
            </a:r>
          </a:p>
          <a:p>
            <a:pPr>
              <a:lnSpc>
                <a:spcPct val="100000"/>
              </a:lnSpc>
              <a:spcBef>
                <a:spcPts val="800"/>
              </a:spcBef>
            </a:pPr>
            <a:r>
              <a:rPr lang="de" sz="1600" b="1" i="0" strike="noStrike" cap="none" spc="0" baseline="0" dirty="0">
                <a:solidFill>
                  <a:srgbClr val="000000"/>
                </a:solidFill>
                <a:effectLst/>
                <a:latin typeface="Helvetica"/>
                <a:ea typeface="Helvetica"/>
                <a:cs typeface="Helvetica"/>
              </a:rPr>
              <a:t>DON’T</a:t>
            </a:r>
          </a:p>
          <a:p>
            <a:pPr marL="285750" indent="-285750">
              <a:lnSpc>
                <a:spcPct val="100000"/>
              </a:lnSpc>
              <a:spcBef>
                <a:spcPts val="8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keine defekte oder beschädigte Ausrüstung.</a:t>
            </a:r>
          </a:p>
          <a:p>
            <a:pPr marL="285750" indent="-285750">
              <a:lnSpc>
                <a:spcPct val="100000"/>
              </a:lnSpc>
              <a:spcBef>
                <a:spcPts val="8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Lassen Sie Staubabsaugbehälter nicht zu voll werden.</a:t>
            </a:r>
          </a:p>
          <a:p>
            <a:pPr marL="285750" indent="-285750">
              <a:lnSpc>
                <a:spcPct val="100000"/>
              </a:lnSpc>
              <a:spcBef>
                <a:spcPts val="8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nicht Geräte in Kombination mit ungeeigneten Verfahren und Ausrüstungen (z.B. Nassverfahren mit einem Gerät, das nicht für den Gebrauch mit Wasser gedacht ist).</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453624" cy="3682369"/>
          </a:xfrm>
        </p:spPr>
        <p:txBody>
          <a:bodyPr/>
          <a:lstStyle/>
          <a:p>
            <a:pPr>
              <a:lnSpc>
                <a:spcPct val="100000"/>
              </a:lnSpc>
            </a:pPr>
            <a:r>
              <a:rPr lang="de" sz="1800" b="0" i="0" strike="noStrike" cap="none" spc="0" baseline="0" dirty="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ct val="100000"/>
              </a:lnSpc>
            </a:pPr>
            <a:r>
              <a:rPr lang="de" sz="1800" b="0" i="0" strike="noStrike" cap="none" spc="0" baseline="0" dirty="0">
                <a:solidFill>
                  <a:srgbClr val="000000"/>
                </a:solidFill>
                <a:effectLst/>
                <a:latin typeface="Helvetica"/>
                <a:ea typeface="Helvetica"/>
                <a:cs typeface="Helvetica"/>
              </a:rPr>
              <a:t>Um das Bild zu ändern, klicken Sie mit der rechten Maustaste &gt; Bild ändern &gt; dieses Gerät.</a:t>
            </a:r>
          </a:p>
          <a:p>
            <a:pPr>
              <a:lnSpc>
                <a:spcPct val="100000"/>
              </a:lnSpc>
            </a:pPr>
            <a:r>
              <a:rPr lang="de" sz="1800" b="0" i="0" strike="noStrike" cap="none" spc="0" baseline="0" dirty="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274486" cy="3682369"/>
          </a:xfrm>
        </p:spPr>
        <p:txBody>
          <a:bodyPr anchor="t"/>
          <a:lstStyle/>
          <a:p>
            <a:pPr>
              <a:lnSpc>
                <a:spcPts val="2400"/>
              </a:lnSpc>
            </a:pPr>
            <a:r>
              <a:rPr lang="de" sz="1800" b="0" i="0" strike="noStrike" cap="none" spc="0" baseline="0" dirty="0">
                <a:solidFill>
                  <a:srgbClr val="000000"/>
                </a:solidFill>
                <a:effectLst/>
                <a:latin typeface="Helvetica"/>
                <a:ea typeface="Helvetica"/>
                <a:cs typeface="Helvetica"/>
              </a:rPr>
              <a:t>Schneiden, Schleifen und Schmirgeln sind hochenergetische Prozesse, bei denen viel Staub entsteht.</a:t>
            </a:r>
          </a:p>
          <a:p>
            <a:pPr>
              <a:lnSpc>
                <a:spcPts val="2400"/>
              </a:lnSpc>
            </a:pPr>
            <a:r>
              <a:rPr lang="de" sz="1800" b="0" i="0" strike="noStrike" cap="none" spc="0" baseline="0" dirty="0">
                <a:solidFill>
                  <a:srgbClr val="000000"/>
                </a:solidFill>
                <a:effectLst/>
                <a:latin typeface="Helvetica"/>
                <a:ea typeface="Helvetica"/>
                <a:cs typeface="Helvetica"/>
              </a:rPr>
              <a:t>Denken Sie daran:</a:t>
            </a:r>
          </a:p>
          <a:p>
            <a:pPr marL="285750" indent="-285750">
              <a:lnSpc>
                <a:spcPts val="2400"/>
              </a:lnSpc>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Stellen Sie sicher, dass das Gehäuse gut belüftet ist.</a:t>
            </a:r>
          </a:p>
          <a:p>
            <a:pPr marL="285750" indent="-285750">
              <a:lnSpc>
                <a:spcPts val="2400"/>
              </a:lnSpc>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Verwenden Sie nach Möglichkeit ein Nassverfahren.</a:t>
            </a:r>
          </a:p>
          <a:p>
            <a:pPr marL="285750" indent="-285750">
              <a:lnSpc>
                <a:spcPts val="2400"/>
              </a:lnSpc>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Überprüfen Sie die Ausrüstung auf Anzeichen von Schäden.</a:t>
            </a:r>
          </a:p>
          <a:p>
            <a:pPr marL="285750" indent="-285750">
              <a:lnSpc>
                <a:spcPts val="2400"/>
              </a:lnSpc>
              <a:buClr>
                <a:srgbClr val="F1B600"/>
              </a:buClr>
              <a:buSzPct val="120000"/>
              <a:buFont typeface="Wingdings" pitchFamily="2" charset="2"/>
              <a:buChar char="q"/>
            </a:pPr>
            <a:r>
              <a:rPr lang="de" sz="1800" b="0" i="0" strike="noStrike" cap="none" spc="0" baseline="0" dirty="0">
                <a:solidFill>
                  <a:srgbClr val="FF0000"/>
                </a:solidFill>
                <a:effectLst/>
                <a:latin typeface="Helvetica"/>
                <a:ea typeface="Helvetica"/>
                <a:cs typeface="Helvetica"/>
              </a:rPr>
              <a:t>Lehrkraft kann weitere Schlussfolgerungen hinzuzufügen.</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6181496"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3" history="0"/>
              </a:rPr>
              <a:t>Bewährte Praktiken für Trockenschnittverfahren mit handgeführten Winkelbohrern/Winkelfräsern oder elektrischen Wandschlitzfräsen (Aufgabenblatt 2.1.14a)</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3" history="0"/>
              </a:rPr>
              <a:t>Gute Praktiken für das Schneiden und Polieren von keramischen und steinernen Materialien (Aufgabenblatt 2.2.7)</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4"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5" history="0"/>
              </a:rPr>
              <a:t>NEPSI-Handbuch für KMUs</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de" b="0" i="0" strike="noStrike" cap="none" spc="0" baseline="0" dirty="0">
                <a:solidFill>
                  <a:srgbClr val="000000"/>
                </a:solidFill>
                <a:effectLst/>
                <a:latin typeface="Calibri"/>
                <a:ea typeface="Calibri"/>
                <a:cs typeface="Calibri"/>
              </a:rPr>
              <a:t>Unsere NEPSI E-Learning-Plattform mit weiteren Lernressourcen zu RCS finden Sie unter </a:t>
            </a:r>
            <a:r>
              <a:rPr lang="de" b="0" i="0" strike="noStrike" cap="none" spc="0" baseline="0" dirty="0">
                <a:solidFill>
                  <a:srgbClr val="000000"/>
                </a:solidFill>
                <a:effectLst/>
                <a:latin typeface="Calibri"/>
                <a:ea typeface="Calibri"/>
                <a:cs typeface="Calibri"/>
                <a:hlinkClick r:id="rId6" history="0"/>
              </a:rPr>
              <a:t>training.nepsi.eu</a:t>
            </a:r>
            <a:r>
              <a:rPr lang="de"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04102D84-8739-483D-AE86-C31DE23B6F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74</TotalTime>
  <Words>1234</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38</cp:revision>
  <dcterms:created xsi:type="dcterms:W3CDTF">2020-06-26T09:56:53Z</dcterms:created>
  <dcterms:modified xsi:type="dcterms:W3CDTF">2024-11-13T11:19:38Z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