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Acest curs oferă îndrumare pentru tăierea, polizarea și sablarea materialelor care conțin silice în formă cristalină.</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Procesele de golire a pungilor și gestionarea inadecvată a pungilor goale poate duce la niveluri semnificative de expunere la praf. Din acest motiv, trebuie urmate bune practici în legătură cu golirea pungilor. Pentru golirea pungilor mici se recomandă folosirea de stații automate sau semiautomate de aruncare a pungilor.</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Tăierea, polizarea și sablarea sunt procese de înaltă energie, care pot să provoace cantități periculoase de praf.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Există câteva precauții de siguranță de care să țineți seama înainte de a începe procese de înaltă energie, pentru a reduce expunerea la praf și vătămările inutile.</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Procesele umede ajută la reducerea expunerii la praf, captând praful din aer cu ajutorul apei. Dacă dispozitivul este adaptat pentru injectarea de apă, se recomandă procesele umede. Fabricarea prin proces uscat generează niveluri foarte mari de praf de silice - nu folosiți instrumente care operează în procese uscate!</a:t>
            </a:r>
          </a:p>
          <a:p>
            <a:endParaRPr lang="en-US" sz="1200" dirty="0">
              <a:latin typeface="+mn-lt"/>
            </a:endParaRPr>
          </a:p>
          <a:p>
            <a:r>
              <a:rPr lang="ro" sz="1200" b="0" i="0" strike="noStrike" cap="none" spc="0" baseline="0" dirty="0">
                <a:solidFill>
                  <a:srgbClr val="000000"/>
                </a:solidFill>
                <a:effectLst/>
                <a:latin typeface="+mn-lt"/>
                <a:ea typeface="Calibri"/>
                <a:cs typeface="Calibri"/>
              </a:rPr>
              <a:t>Ar trebui să purtați echipament personal de protecție așa cum indică semnele și pictograma. În cazul activităților care generează mult praf, folosiți întotdeauna protecție respiratorie.</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800" b="1" i="0" strike="noStrike" cap="none" spc="0" baseline="0">
                <a:solidFill>
                  <a:srgbClr val="000000"/>
                </a:solidFill>
                <a:effectLst/>
                <a:latin typeface="Calibri"/>
                <a:ea typeface="Calibri"/>
                <a:cs typeface="Calibri"/>
              </a:rPr>
              <a:t>*Observație pentru formator*</a:t>
            </a:r>
            <a:r>
              <a:rPr lang="ro" sz="1800" b="0" i="0" strike="noStrike" cap="none" spc="0" baseline="0">
                <a:solidFill>
                  <a:srgbClr val="000000"/>
                </a:solidFill>
                <a:effectLst/>
                <a:latin typeface="Calibri"/>
                <a:ea typeface="Calibri"/>
                <a:cs typeface="Calibri"/>
              </a:rPr>
              <a:t> Aveți în vedere să adăugați informații suplimentare specifice propriului dumneavoastră context de lucru.</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7804597" y="429114"/>
            <a:ext cx="401275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ro" sz="1400" b="1" i="0" strike="noStrike" cap="none" spc="0" baseline="0" dirty="0">
                <a:solidFill>
                  <a:srgbClr val="F6A317"/>
                </a:solidFill>
                <a:effectLst/>
                <a:latin typeface="Helvetica"/>
                <a:ea typeface="Helvetica"/>
                <a:cs typeface="Helvetica"/>
              </a:rPr>
              <a:t>CURS PRIVIND BUNELE PRACTICI PENTRU TĂIERE, POLIZARE ȘI SABLARE</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716892" cy="850900"/>
          </a:xfrm>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CURS PRIVIND BUNELE PRACTICI PENTRU TĂIERE, POLIZARE ȘI SABLARE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7425559" y="342900"/>
            <a:ext cx="4372741"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dirty="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a:cs typeface="Helvetica"/>
              </a:rPr>
              <a:t>În cadrul etapei de educație din implementarea Bunelor Practici NEPSI, NEPSI a elaborat o serie de resurse educaționale.</a:t>
            </a:r>
          </a:p>
          <a:p>
            <a:pPr>
              <a:lnSpc>
                <a:spcPts val="2400"/>
              </a:lnSpc>
            </a:pPr>
            <a:r>
              <a:rPr lang="ro-RO" sz="1800" dirty="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175351" cy="3682369"/>
          </a:xfrm>
        </p:spPr>
        <p:txBody>
          <a:bodyPr/>
          <a:lstStyle/>
          <a:p>
            <a:pPr>
              <a:lnSpc>
                <a:spcPts val="2400"/>
              </a:lnSpc>
              <a:spcBef>
                <a:spcPts val="600"/>
              </a:spcBef>
            </a:pPr>
            <a:r>
              <a:rPr lang="ro" sz="1800" b="1" i="0" strike="noStrike" cap="none" spc="0" baseline="0" dirty="0">
                <a:solidFill>
                  <a:srgbClr val="000000"/>
                </a:solidFill>
                <a:effectLst/>
                <a:latin typeface="Helvetica"/>
                <a:ea typeface="Helvetica"/>
                <a:cs typeface="Helvetica"/>
              </a:rPr>
              <a:t>Este o prioritate să învățăm să ne protejăm de pericolele asociate cu munca.</a:t>
            </a:r>
          </a:p>
          <a:p>
            <a:pPr>
              <a:lnSpc>
                <a:spcPts val="2400"/>
              </a:lnSpc>
              <a:spcBef>
                <a:spcPts val="600"/>
              </a:spcBef>
            </a:pPr>
            <a:r>
              <a:rPr lang="ro" sz="1800" b="0" i="0" strike="noStrike" cap="none" spc="0" baseline="0" dirty="0">
                <a:solidFill>
                  <a:srgbClr val="000000"/>
                </a:solidFill>
                <a:effectLst/>
                <a:latin typeface="Helvetica"/>
                <a:ea typeface="Helvetica"/>
                <a:cs typeface="Helvetica"/>
              </a:rPr>
              <a:t>În acest curs PowerPoint veți învăța despre:</a:t>
            </a:r>
          </a:p>
          <a:p>
            <a:pPr marL="285750" indent="-28575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Riscurile de sănătate asociate cu procesele industriale de înaltă energie, care ar putea cauza expunerea la praf de silice cristalină respirabilă (RCS), care este dăunător</a:t>
            </a:r>
          </a:p>
          <a:p>
            <a:pPr marL="285750" indent="-28575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Bune practici aplicabile în procesele de tăiere, polizare și sablare</a:t>
            </a:r>
          </a:p>
          <a:p>
            <a:pPr marL="285750" indent="-285750">
              <a:lnSpc>
                <a:spcPts val="2400"/>
              </a:lnSpc>
              <a:spcBef>
                <a:spcPts val="600"/>
              </a:spcBef>
              <a:buFont typeface="Arial" panose="020B0604020202020204" pitchFamily="34" charset="0"/>
              <a:buChar char="•"/>
            </a:pPr>
            <a:r>
              <a:rPr lang="ro" sz="1800" b="0" i="0" strike="noStrike" cap="none" spc="0" baseline="0" dirty="0">
                <a:solidFill>
                  <a:srgbClr val="FF0000"/>
                </a:solidFill>
                <a:effectLst/>
                <a:latin typeface="Helvetica"/>
                <a:ea typeface="Helvetica"/>
                <a:cs typeface="Helvetica"/>
              </a:rPr>
              <a:t>Text de completat pentru formator - dacă ați adăugat un slide personalizat, introduceți o scurtă prezentare a materialului contextual</a:t>
            </a:r>
          </a:p>
          <a:p>
            <a:pPr marL="285750" indent="-285750">
              <a:lnSpc>
                <a:spcPts val="2400"/>
              </a:lnSpc>
              <a:spcBef>
                <a:spcPts val="600"/>
              </a:spcBef>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6086" r="13593"/>
          <a:stretch/>
        </p:blipFill>
        <p:spPr>
          <a:xfrm>
            <a:off x="7062952" y="1608138"/>
            <a:ext cx="4754398"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Procesele de tăiere, polizare și sablare se pot controla folosind cele cinci tehnici principale de control al prafului.</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dirty="0">
                <a:solidFill>
                  <a:srgbClr val="EF9A2E"/>
                </a:solidFill>
                <a:effectLst/>
                <a:latin typeface="Futura Medium"/>
                <a:ea typeface="Futura Medium"/>
                <a:cs typeface="Futura Medium"/>
              </a:rPr>
              <a:t>SPAȚIU ÎNCHIS</a:t>
            </a:r>
          </a:p>
          <a:p>
            <a:pPr>
              <a:spcAft>
                <a:spcPts val="300"/>
              </a:spcAft>
            </a:pPr>
            <a:r>
              <a:rPr lang="ro" sz="1200" b="0" i="0" strike="noStrike" cap="none" spc="0" baseline="0" dirty="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dirty="0"/>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ECHIPAMENT DE PROTECȚIE</a:t>
            </a:r>
          </a:p>
          <a:p>
            <a:r>
              <a:rPr lang="ro" sz="1200" b="0" i="0" strike="noStrike" cap="none" spc="0" baseline="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RISCURILE CREATE DE ACEASTĂ ACTIVITATE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Această activitate poate genera foarte mult praf</a:t>
            </a:r>
          </a:p>
          <a:p>
            <a:pPr marL="342900" indent="-34290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a:solidFill>
                  <a:srgbClr val="000000"/>
                </a:solidFill>
                <a:effectLst/>
                <a:latin typeface="Helvetica"/>
                <a:ea typeface="Helvetica"/>
                <a:cs typeface="Helvetica"/>
              </a:rPr>
              <a:t>Cum vă veți petrece anii de pensie?</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CUM GENEREAZĂ RCS PROCESELE DE ÎNALTĂ ENERGIE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400"/>
              </a:lnSpc>
            </a:pPr>
            <a:r>
              <a:rPr lang="ro" sz="1800" b="0" i="0" strike="noStrike" cap="none" spc="0" baseline="0">
                <a:solidFill>
                  <a:srgbClr val="000000"/>
                </a:solidFill>
                <a:effectLst/>
                <a:latin typeface="Helvetica"/>
                <a:ea typeface="Helvetica"/>
                <a:cs typeface="Helvetica"/>
              </a:rPr>
              <a:t>Tăierea, polizarea și sablarea sunt procese de înaltă energie, care pot să genereze foarte mult praf atunci când sunt aplicate anumitor materiale:</a:t>
            </a:r>
          </a:p>
          <a:p>
            <a:pPr marL="342900" indent="-34290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Praful generat de multe materiale industriale (de ex. gresie) este periculos și sunt necesare măsuri de control pentru a reduce expunerea.</a:t>
            </a:r>
          </a:p>
          <a:p>
            <a:pPr marL="342900" indent="-34290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Praful generat poate să conțină cristale de silice respirabile (RCS), care, atunci când sunt inhalate pe perioade lungi de timp, pot să cauzeze silicoză.</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UNELTE CARE GENEREAZĂ PRAF</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Mașini de ascuțit în unghi</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Tăietoare în unghi</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Mașini de tăiat</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Mașini electrice de șănțuit pereți</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Mașini de găurit</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ÎNAINTE DE A EFECTUA OPERAȚIUNI DE TĂIERE, POLIZARE ȘI SABLARE</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3245069"/>
            <a:ext cx="5453624" cy="3263745"/>
          </a:xfrm>
        </p:spPr>
        <p:txBody>
          <a:bodyPr/>
          <a:lstStyle/>
          <a:p>
            <a:pPr marL="285750" indent="-285750">
              <a:lnSpc>
                <a:spcPct val="1000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Asigurați-vă că spațiul este bine ventilat</a:t>
            </a:r>
          </a:p>
          <a:p>
            <a:pPr marL="285750" indent="-285750">
              <a:lnSpc>
                <a:spcPct val="1000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Verificați echipamentele, să nu existe semne de deteriorare</a:t>
            </a:r>
          </a:p>
          <a:p>
            <a:pPr marL="285750" indent="-285750">
              <a:lnSpc>
                <a:spcPct val="1000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Dacă folosiți un sistem de extracție, asigurați-vă că acesta funcționează bine</a:t>
            </a:r>
          </a:p>
          <a:p>
            <a:pPr marL="285750" indent="-285750">
              <a:lnSpc>
                <a:spcPct val="1000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Curățați bucățile și utilajele cu apă curgătoare</a:t>
            </a:r>
          </a:p>
          <a:p>
            <a:pPr>
              <a:lnSpc>
                <a:spcPct val="100000"/>
              </a:lnSpc>
            </a:pPr>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815644"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ÎN TIMPUL OPERAȚIUNILOR DE TĂIERE, POLIZARE ȘI SABLARE</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2" y="2781300"/>
            <a:ext cx="6017695" cy="3263745"/>
          </a:xfrm>
        </p:spPr>
        <p:txBody>
          <a:bodyPr/>
          <a:lstStyle/>
          <a:p>
            <a:pPr marL="285750" indent="-285750">
              <a:lnSpc>
                <a:spcPct val="100000"/>
              </a:lnSpc>
              <a:buFont typeface="Arial" panose="020B0604020202020204" pitchFamily="34" charset="0"/>
              <a:buChar char="•"/>
            </a:pPr>
            <a:r>
              <a:rPr lang="ro" sz="1400" b="0" i="0" strike="noStrike" cap="none" spc="0" baseline="0" dirty="0">
                <a:solidFill>
                  <a:srgbClr val="000000"/>
                </a:solidFill>
                <a:effectLst/>
                <a:latin typeface="Helvetica"/>
                <a:ea typeface="Helvetica"/>
                <a:cs typeface="Helvetica"/>
              </a:rPr>
              <a:t>Dacă folosți procese umede, verificați ca alimentarea cu apă să fie adecvată</a:t>
            </a:r>
          </a:p>
          <a:p>
            <a:pPr marL="285750" indent="-285750">
              <a:lnSpc>
                <a:spcPct val="100000"/>
              </a:lnSpc>
              <a:buFont typeface="Arial" panose="020B0604020202020204" pitchFamily="34" charset="0"/>
              <a:buChar char="•"/>
            </a:pPr>
            <a:r>
              <a:rPr lang="ro" sz="1400" b="0" i="0" strike="noStrike" cap="none" spc="0" baseline="0" dirty="0">
                <a:solidFill>
                  <a:srgbClr val="000000"/>
                </a:solidFill>
                <a:effectLst/>
                <a:latin typeface="Helvetica"/>
                <a:ea typeface="Helvetica"/>
                <a:cs typeface="Helvetica"/>
              </a:rPr>
              <a:t>Folosiți întotdeauna protecție respiratorie în activitățile care generează mult praf</a:t>
            </a:r>
          </a:p>
          <a:p>
            <a:pPr marL="285750" indent="-285750">
              <a:lnSpc>
                <a:spcPct val="100000"/>
              </a:lnSpc>
              <a:buFont typeface="Arial" panose="020B0604020202020204" pitchFamily="34" charset="0"/>
              <a:buChar char="•"/>
            </a:pPr>
            <a:r>
              <a:rPr lang="ro" sz="1400" b="0" i="0" strike="noStrike" cap="none" spc="0" baseline="0" dirty="0">
                <a:solidFill>
                  <a:srgbClr val="000000"/>
                </a:solidFill>
                <a:effectLst/>
                <a:latin typeface="Helvetica"/>
                <a:ea typeface="Helvetica"/>
                <a:cs typeface="Helvetica"/>
              </a:rPr>
              <a:t>Folosirea de utilaje și instrumente cu apă integrată reduce semnificativ nivelul de praf de silice.</a:t>
            </a:r>
          </a:p>
          <a:p>
            <a:pPr marL="285750" indent="-285750">
              <a:lnSpc>
                <a:spcPct val="100000"/>
              </a:lnSpc>
              <a:buFont typeface="Arial" panose="020B0604020202020204" pitchFamily="34" charset="0"/>
              <a:buChar char="•"/>
            </a:pPr>
            <a:r>
              <a:rPr lang="ro" sz="1400" b="0" i="0" strike="noStrike" cap="none" spc="0" baseline="0" dirty="0">
                <a:solidFill>
                  <a:srgbClr val="000000"/>
                </a:solidFill>
                <a:effectLst/>
                <a:latin typeface="Helvetica"/>
                <a:ea typeface="Helvetica"/>
                <a:cs typeface="Helvetica"/>
              </a:rPr>
              <a:t>Atunci când este posibil, țineți închise ușile de siguranță ale utilajului</a:t>
            </a:r>
          </a:p>
          <a:p>
            <a:pPr marL="285750" indent="-285750">
              <a:lnSpc>
                <a:spcPct val="100000"/>
              </a:lnSpc>
              <a:buFont typeface="Arial" panose="020B0604020202020204" pitchFamily="34" charset="0"/>
              <a:buChar char="•"/>
            </a:pPr>
            <a:r>
              <a:rPr lang="ro" sz="1400" b="0" i="0" strike="noStrike" cap="none" spc="0" baseline="0" dirty="0">
                <a:solidFill>
                  <a:srgbClr val="000000"/>
                </a:solidFill>
                <a:effectLst/>
                <a:latin typeface="Helvetica"/>
                <a:ea typeface="Helvetica"/>
                <a:cs typeface="Helvetica"/>
              </a:rPr>
              <a:t>Folosiți ventilația de evacuare locală (VEL) pentru a capta praful de silice la sursă și a îl transporta în afara zonei în care respiră anagajații</a:t>
            </a:r>
          </a:p>
          <a:p>
            <a:pPr marL="285750" indent="-285750">
              <a:lnSpc>
                <a:spcPct val="100000"/>
              </a:lnSpc>
              <a:buFont typeface="Arial" panose="020B0604020202020204" pitchFamily="34" charset="0"/>
              <a:buChar char="•"/>
            </a:pPr>
            <a:r>
              <a:rPr lang="ro" sz="1400" b="0" i="0" strike="noStrike" cap="none" spc="0" baseline="0" dirty="0">
                <a:solidFill>
                  <a:srgbClr val="FF0000"/>
                </a:solidFill>
                <a:effectLst/>
                <a:latin typeface="Helvetica"/>
                <a:ea typeface="Helvetica"/>
                <a:cs typeface="Helvetica"/>
              </a:rPr>
              <a:t>Text pentru formator — Adăugați și alte texte privind măsurile asociate cu tăierea, polizarea și sablarea, relevante propriului dumneavoastră context</a:t>
            </a:r>
          </a:p>
          <a:p>
            <a:pPr>
              <a:lnSpc>
                <a:spcPct val="100000"/>
              </a:lnSpc>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rotWithShape="1">
          <a:blip r:embed="rId3"/>
          <a:srcRect l="15202" t="355" r="30335" b="-355"/>
          <a:stretch/>
        </p:blipFill>
        <p:spPr>
          <a:xfrm>
            <a:off x="6984124" y="1608138"/>
            <a:ext cx="4833226" cy="4437062"/>
          </a:xfrm>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9706825" cy="1584900"/>
          </a:xfrm>
        </p:spPr>
        <p:txBody>
          <a:bodyPr anchor="t"/>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OPERAȚIUNILE DE TĂIERE, POLIZARE ȘI SABLARE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ro" sz="1600" b="1" i="0" strike="noStrike" cap="none" spc="0" baseline="0" dirty="0">
                <a:solidFill>
                  <a:srgbClr val="000000"/>
                </a:solidFill>
                <a:effectLst/>
                <a:latin typeface="Helvetica"/>
                <a:ea typeface="Helvetica"/>
                <a:cs typeface="Helvetica"/>
              </a:rPr>
              <a:t>CE SĂ FACEȚI</a:t>
            </a:r>
          </a:p>
          <a:p>
            <a:pPr marL="285750" indent="-285750">
              <a:lnSpc>
                <a:spcPct val="100000"/>
              </a:lnSpc>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Folosiți un sistem de extragere a prafului, atunci când acesta este disponibil</a:t>
            </a:r>
          </a:p>
          <a:p>
            <a:pPr marL="285750" indent="-285750">
              <a:lnSpc>
                <a:spcPct val="100000"/>
              </a:lnSpc>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Profitați de sistemele de ventilație atunci când lucrați în spații închise</a:t>
            </a:r>
          </a:p>
          <a:p>
            <a:pPr marL="285750" indent="-285750">
              <a:lnSpc>
                <a:spcPct val="100000"/>
              </a:lnSpc>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Folosiți unelte cu apă integrată pentru a menține un nivel redus de praf</a:t>
            </a:r>
          </a:p>
          <a:p>
            <a:pPr marL="285750" indent="-285750">
              <a:lnSpc>
                <a:spcPct val="100000"/>
              </a:lnSpc>
              <a:spcBef>
                <a:spcPts val="800"/>
              </a:spcBef>
              <a:spcAft>
                <a:spcPts val="1000"/>
              </a:spcAft>
              <a:buSzPct val="85000"/>
              <a:buFont typeface=".Apple Color Emoji UI"/>
              <a:buChar char="✅"/>
            </a:pPr>
            <a:r>
              <a:rPr lang="ro" sz="1600" b="0" i="0" strike="noStrike" cap="none" spc="0" baseline="0" dirty="0">
                <a:solidFill>
                  <a:srgbClr val="000000"/>
                </a:solidFill>
                <a:effectLst/>
                <a:latin typeface="Helvetica"/>
                <a:ea typeface="Helvetica"/>
                <a:cs typeface="Helvetica"/>
              </a:rPr>
              <a:t>Folosiți echipament personal de protecție în zonele indicate</a:t>
            </a:r>
          </a:p>
          <a:p>
            <a:pPr>
              <a:lnSpc>
                <a:spcPct val="100000"/>
              </a:lnSpc>
              <a:spcBef>
                <a:spcPts val="800"/>
              </a:spcBef>
            </a:pPr>
            <a:r>
              <a:rPr lang="ro" sz="1600" b="1" i="0" strike="noStrike" cap="none" spc="0" baseline="0" dirty="0">
                <a:solidFill>
                  <a:srgbClr val="000000"/>
                </a:solidFill>
                <a:effectLst/>
                <a:latin typeface="Helvetica"/>
                <a:ea typeface="Helvetica"/>
                <a:cs typeface="Helvetica"/>
              </a:rPr>
              <a:t>CE SĂ NU FACEȚI</a:t>
            </a:r>
          </a:p>
          <a:p>
            <a:pPr marL="285750" indent="-285750">
              <a:lnSpc>
                <a:spcPct val="100000"/>
              </a:lnSpc>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Să nu folosiți echipamente defecte sau deteriorate</a:t>
            </a:r>
          </a:p>
          <a:p>
            <a:pPr marL="285750" indent="-285750">
              <a:lnSpc>
                <a:spcPct val="100000"/>
              </a:lnSpc>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Să nu lăsați cuvele de extracție a prafului să se umple peste capacitate</a:t>
            </a:r>
          </a:p>
          <a:p>
            <a:pPr marL="285750" indent="-285750">
              <a:lnSpc>
                <a:spcPct val="100000"/>
              </a:lnSpc>
              <a:spcBef>
                <a:spcPts val="8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Să nu folosiți dispozitive în combinație cu procese și echipamente inadecvate (de ex. procese umede cu un dispozitiv care nu suportă infiltrările de apă)</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ct val="1000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ct val="1000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Tăierea, polizarea și sablarea sunt procese de înaltă energie, care generează foarte mult praf.</a:t>
            </a:r>
          </a:p>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Rețineți: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Asigurați-vă că spațiul este bine ventilat</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Folosiți unelte cu apă integrată atunci când este posibil</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Verificați echipamentele, să nu existe semne de deteriorare</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FF0000"/>
                </a:solidFill>
                <a:effectLst/>
                <a:latin typeface="Helvetica"/>
                <a:ea typeface="Helvetica"/>
                <a:cs typeface="Helvetica"/>
              </a:rPr>
              <a:t>Formatorul va adăuga concluzii contextuale</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ÎNVĂȚARE SUPLIMENTARĂ</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3" history="0"/>
              </a:rPr>
              <a:t>Bune practici pentru aplicații de tăiere în proces uscat cu polizoare/tăietoare sau unelte de șănțuit pereți manuale (Fișa de sarcini 2.1.14a)</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3" history="0"/>
              </a:rPr>
              <a:t>Bune practici pentru tăierea și șlefuirea materialelor ceramice și de piatră (Fișa de sarcini 2.2.7)</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4"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5" history="0"/>
              </a:rPr>
              <a:t>Ghid NEPSI pentru IMM-uri</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302196"/>
            <a:ext cx="10022946" cy="358498"/>
          </a:xfrm>
          <a:prstGeom prst="rect">
            <a:avLst/>
          </a:prstGeom>
          <a:noFill/>
          <a:ln>
            <a:noFill/>
          </a:ln>
        </p:spPr>
        <p:txBody>
          <a:bodyPr wrap="square" anchor="ctr">
            <a:spAutoFit/>
          </a:bodyPr>
          <a:lstStyle/>
          <a:p>
            <a:pPr>
              <a:spcBef>
                <a:spcPts val="1200"/>
              </a:spcBef>
              <a:spcAft>
                <a:spcPts val="1200"/>
              </a:spcAft>
              <a:buSzPct val="130000"/>
            </a:pPr>
            <a:r>
              <a:rPr lang="ro" sz="1750" b="0" i="0" strike="noStrike" cap="none" spc="0" baseline="0" dirty="0">
                <a:solidFill>
                  <a:srgbClr val="000000"/>
                </a:solidFill>
                <a:effectLst/>
                <a:latin typeface="Calibri"/>
                <a:ea typeface="Calibri"/>
                <a:cs typeface="Calibri"/>
              </a:rPr>
              <a:t>Vizitați </a:t>
            </a:r>
            <a:r>
              <a:rPr lang="ro" sz="1750" b="1" i="0" strike="noStrike" cap="none" spc="0" baseline="0" dirty="0">
                <a:solidFill>
                  <a:srgbClr val="000000"/>
                </a:solidFill>
                <a:effectLst/>
                <a:latin typeface="Calibri"/>
                <a:ea typeface="Calibri"/>
                <a:cs typeface="Calibri"/>
              </a:rPr>
              <a:t>Platforma de e-learning NEPSI</a:t>
            </a:r>
            <a:r>
              <a:rPr lang="ro" sz="1750" b="0" i="0" strike="noStrike" cap="none" spc="0" baseline="0" dirty="0">
                <a:solidFill>
                  <a:srgbClr val="000000"/>
                </a:solidFill>
                <a:effectLst/>
                <a:latin typeface="Calibri"/>
                <a:ea typeface="Calibri"/>
                <a:cs typeface="Calibri"/>
              </a:rPr>
              <a:t> la </a:t>
            </a:r>
            <a:r>
              <a:rPr lang="ro" sz="1750" b="0" i="0" strike="noStrike" cap="none" spc="0" baseline="0" dirty="0">
                <a:solidFill>
                  <a:srgbClr val="000000"/>
                </a:solidFill>
                <a:effectLst/>
                <a:latin typeface="Calibri"/>
                <a:ea typeface="Calibri"/>
                <a:cs typeface="Calibri"/>
                <a:hlinkClick r:id="rId6" history="0"/>
              </a:rPr>
              <a:t>training.nepsi.eu</a:t>
            </a:r>
            <a:r>
              <a:rPr lang="ro" sz="1750" b="0" i="0" strike="noStrike" cap="none" spc="0" baseline="0" dirty="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9C79E178-96DC-4065-AF72-896CCAD2A7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69</TotalTime>
  <Words>1305</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37</cp:revision>
  <dcterms:created xsi:type="dcterms:W3CDTF">2020-06-26T09:56:53Z</dcterms:created>
  <dcterms:modified xsi:type="dcterms:W3CDTF">2024-11-13T12:02:48Z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