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6259"/>
  </p:normalViewPr>
  <p:slideViewPr>
    <p:cSldViewPr snapToGrid="0" snapToObjects="1">
      <p:cViewPr varScale="1">
        <p:scale>
          <a:sx n="91" d="100"/>
          <a:sy n="91" d="100"/>
        </p:scale>
        <p:origin x="18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Excessive exposure to respirable crystalline silica (RCS) can lead to serious health problems for workers in the long-term. For that reason, it is important that all workers are aware of the good practices that limit or eliminate exposure to silica dust.</a:t>
            </a:r>
          </a:p>
          <a:p>
            <a:endParaRPr lang="en-US" dirty="0"/>
          </a:p>
          <a:p>
            <a:r>
              <a:rPr lang="en-US" dirty="0"/>
              <a:t>This training provides information and guidance on general ventilation for environments that contain crystalline silica.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Ventilation is an important part of maintaining indoor air quality in a work environment. A properly designed local exhaust ventilation system is one of the most effective ways to help reduce exposure to silica dust when dust generation cannot be prevented with isolation or wet methods.</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main types of ventilation. Local exhaust ventilation is generally considered the most effective type of ventilation and should always be used when available.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dirty="0"/>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dirty="0"/>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GOOD PRACTICES TRAINING FOR </a:t>
            </a:r>
            <a:br>
              <a:rPr lang="en-GB" dirty="0"/>
            </a:br>
            <a:r>
              <a:rPr lang="en-GB" dirty="0"/>
              <a:t>VENTILATION AND VENTILATION SYSTEMS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2009862"/>
          </a:xfrm>
        </p:spPr>
        <p:txBody>
          <a:bodyPr anchor="t"/>
          <a:lstStyle/>
          <a:p>
            <a:r>
              <a:rPr lang="en-US" dirty="0"/>
              <a:t>GOOD PRACTICES TRAINING FOR</a:t>
            </a:r>
          </a:p>
          <a:p>
            <a:r>
              <a:rPr lang="en-US" dirty="0">
                <a:latin typeface="Helvetica"/>
                <a:cs typeface="Helvetica"/>
              </a:rPr>
              <a:t>VENTILATION AND VENTILATION</a:t>
            </a:r>
          </a:p>
          <a:p>
            <a:r>
              <a:rPr lang="en-US" dirty="0">
                <a:latin typeface="Helvetica"/>
                <a:cs typeface="Helvetica"/>
              </a:rPr>
              <a:t>SYSTEMS</a:t>
            </a:r>
            <a:endParaRPr lang="en-US" dirty="0">
              <a:cs typeface="Helvetica"/>
            </a:endParaRPr>
          </a:p>
        </p:txBody>
      </p:sp>
      <p:sp>
        <p:nvSpPr>
          <p:cNvPr id="2" name="Rectangle 1">
            <a:extLst>
              <a:ext uri="{FF2B5EF4-FFF2-40B4-BE49-F238E27FC236}">
                <a16:creationId xmlns:a16="http://schemas.microsoft.com/office/drawing/2014/main" id="{0B4C9CAB-7986-7246-85DA-293E0C28CCC7}"/>
              </a:ext>
            </a:extLst>
          </p:cNvPr>
          <p:cNvSpPr/>
          <p:nvPr/>
        </p:nvSpPr>
        <p:spPr>
          <a:xfrm>
            <a:off x="7869382" y="346364"/>
            <a:ext cx="4003963"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a:t>
            </a:r>
            <a:r>
              <a:rPr lang="en-US" sz="2000"/>
              <a:t>to 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1230617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1378681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en-US" sz="2000" b="1" dirty="0"/>
              <a:t>Learning to protect yourself against work-related hazards is a priority.</a:t>
            </a:r>
          </a:p>
          <a:p>
            <a:r>
              <a:rPr lang="en-US" sz="2000" dirty="0"/>
              <a:t>In this PowerPoint training, you will learn about:</a:t>
            </a:r>
          </a:p>
          <a:p>
            <a:pPr marL="285750" indent="-285750">
              <a:buFont typeface="Arial" panose="020B0604020202020204" pitchFamily="34" charset="0"/>
              <a:buChar char="•"/>
            </a:pPr>
            <a:r>
              <a:rPr lang="en-US" sz="2000" dirty="0"/>
              <a:t>The three types of ventilation systems that are used to reduce workers’ exposure to respirable crystalline silica dust (RCS)</a:t>
            </a:r>
          </a:p>
          <a:p>
            <a:pPr marL="285750" indent="-285750">
              <a:buFont typeface="Arial" panose="020B0604020202020204" pitchFamily="34" charset="0"/>
              <a:buChar char="•"/>
            </a:pPr>
            <a:r>
              <a:rPr lang="en-US" sz="2000" dirty="0"/>
              <a:t>Good practices for ventilation</a:t>
            </a:r>
          </a:p>
          <a:p>
            <a:pPr marL="285750" indent="-285750">
              <a:buFont typeface="Arial" panose="020B0604020202020204" pitchFamily="34" charset="0"/>
              <a:buChar char="•"/>
            </a:pPr>
            <a:r>
              <a:rPr lang="en-US" sz="2000" dirty="0">
                <a:solidFill>
                  <a:srgbClr val="FF0000"/>
                </a:solidFill>
              </a:rPr>
              <a:t>Text for trainer to fill – if you’ve added a custom slide, insert a brief overview of the contextual material</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r>
              <a:rPr lang="en-US" sz="2000" dirty="0"/>
              <a:t>Ventilation (and extraction) is one of the five main dust control techniques.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3037299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The correct functioning of this equipment is essential to protect us against RCS</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p:txBody>
          <a:bodyPr/>
          <a:lstStyle/>
          <a:p>
            <a:r>
              <a:rPr lang="en-US" dirty="0"/>
              <a:t>HOW VENTILATION REDUCES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spcAft>
                <a:spcPts val="1000"/>
              </a:spcAft>
            </a:pPr>
            <a:r>
              <a:rPr lang="en-US" sz="2000" dirty="0"/>
              <a:t>Ventilation is used to reduce worker’s exposure to airborne dusts, including respirable crystalline silica.</a:t>
            </a:r>
          </a:p>
          <a:p>
            <a:pPr>
              <a:spcAft>
                <a:spcPts val="1000"/>
              </a:spcAft>
            </a:pPr>
            <a:r>
              <a:rPr lang="en-US" sz="2000" dirty="0"/>
              <a:t>The purpose of ventilation systems is to protect workers by:</a:t>
            </a:r>
          </a:p>
          <a:p>
            <a:pPr marL="285750" indent="-285750">
              <a:buFont typeface="Arial" panose="020B0604020202020204" pitchFamily="34" charset="0"/>
              <a:buChar char="•"/>
            </a:pPr>
            <a:r>
              <a:rPr lang="en-US" sz="2000" dirty="0"/>
              <a:t>Capturing airborne dust generated by work processes, before we are exposed to it</a:t>
            </a:r>
          </a:p>
          <a:p>
            <a:pPr marL="285750" indent="-285750">
              <a:buFont typeface="Arial" panose="020B0604020202020204" pitchFamily="34" charset="0"/>
              <a:buChar char="•"/>
            </a:pPr>
            <a:r>
              <a:rPr lang="en-US" sz="2000" dirty="0"/>
              <a:t>Ensuring safe air quality by replacing contaminated air with clean air</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rotWithShape="1">
          <a:blip r:embed="rId3"/>
          <a:srcRect l="-283" r="19401"/>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699036" y="5603249"/>
            <a:ext cx="4830168" cy="307777"/>
          </a:xfrm>
          <a:prstGeom prst="rect">
            <a:avLst/>
          </a:prstGeom>
          <a:noFill/>
        </p:spPr>
        <p:txBody>
          <a:bodyPr wrap="none" rtlCol="0">
            <a:spAutoFit/>
          </a:bodyPr>
          <a:lstStyle/>
          <a:p>
            <a:r>
              <a:rPr lang="en-GB" sz="1400" dirty="0">
                <a:latin typeface="Helvetica" panose="020B0604020202020204" pitchFamily="34" charset="0"/>
                <a:cs typeface="Helvetica" panose="020B0604020202020204" pitchFamily="34" charset="0"/>
              </a:rPr>
              <a:t>On-tool exhaust ventilation system captures dust at source</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547699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en-US" dirty="0"/>
              <a:t>TYPES OF VENTILATION</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anchor="t"/>
          <a:lstStyle/>
          <a:p>
            <a:pPr>
              <a:spcAft>
                <a:spcPts val="1000"/>
              </a:spcAft>
            </a:pPr>
            <a:r>
              <a:rPr lang="en-US" sz="2000" dirty="0"/>
              <a:t>There are three types of ventilation systems that have different functions:</a:t>
            </a:r>
            <a:endParaRPr lang="en-US" sz="2000" b="1" dirty="0"/>
          </a:p>
          <a:p>
            <a:pPr marL="285750" indent="-285750">
              <a:buFont typeface="Arial" panose="020B0604020202020204" pitchFamily="34" charset="0"/>
              <a:buChar char="•"/>
            </a:pPr>
            <a:r>
              <a:rPr lang="en-US" sz="2000" b="1" dirty="0"/>
              <a:t>Natural ventilation </a:t>
            </a:r>
            <a:r>
              <a:rPr lang="en-US" sz="2000" dirty="0"/>
              <a:t>— (e.g. fresh air from windows, doors etc.) allows air to flow, naturally reducing the concentration of airborne contaminants</a:t>
            </a:r>
          </a:p>
          <a:p>
            <a:pPr marL="285750" indent="-285750">
              <a:buFont typeface="Arial" panose="020B0604020202020204" pitchFamily="34" charset="0"/>
              <a:buChar char="•"/>
            </a:pPr>
            <a:r>
              <a:rPr lang="en-US" sz="2000" b="1" dirty="0">
                <a:latin typeface="Helvetica"/>
                <a:cs typeface="Helvetica"/>
              </a:rPr>
              <a:t>Wall-mounted fans </a:t>
            </a:r>
            <a:r>
              <a:rPr lang="en-US" sz="2000" dirty="0">
                <a:latin typeface="Helvetica"/>
                <a:cs typeface="Helvetica"/>
              </a:rPr>
              <a:t>— used to</a:t>
            </a:r>
            <a:r>
              <a:rPr lang="en-US" sz="2000" dirty="0"/>
              <a:t> create a through-flow of air, replacing contaminated air with clean air</a:t>
            </a:r>
            <a:endParaRPr lang="en-US" sz="2000" dirty="0">
              <a:latin typeface="Helvetica"/>
              <a:cs typeface="Helvetica"/>
            </a:endParaRPr>
          </a:p>
          <a:p>
            <a:pPr marL="285750" indent="-285750">
              <a:buFont typeface="Arial" panose="020B0604020202020204" pitchFamily="34" charset="0"/>
              <a:buChar char="•"/>
            </a:pPr>
            <a:r>
              <a:rPr lang="en-US" sz="2000" b="1" dirty="0"/>
              <a:t>Exhaust ventilation </a:t>
            </a:r>
            <a:r>
              <a:rPr lang="en-US" sz="2000" dirty="0"/>
              <a:t>—  used to capture airborne dust before it reaches the workers’ breathing zone, then exhaust it in a safe way</a:t>
            </a:r>
          </a:p>
          <a:p>
            <a:pPr marL="285750" indent="-28575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tretch>
            <a:fillRect/>
          </a:stretch>
        </p:blipFill>
        <p:spPr>
          <a:xfrm>
            <a:off x="6351718" y="1949295"/>
            <a:ext cx="5419725" cy="4095750"/>
          </a:xfrm>
          <a:prstGeom prst="rect">
            <a:avLst/>
          </a:prstGeom>
        </p:spPr>
      </p:pic>
    </p:spTree>
    <p:extLst>
      <p:ext uri="{BB962C8B-B14F-4D97-AF65-F5344CB8AC3E}">
        <p14:creationId xmlns:p14="http://schemas.microsoft.com/office/powerpoint/2010/main" val="392830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en-US" dirty="0"/>
              <a:t>DOS AND DON’TS OF VENTILATION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708175" cy="3230407"/>
          </a:xfrm>
        </p:spPr>
        <p:txBody>
          <a:bodyPr/>
          <a:lstStyle/>
          <a:p>
            <a:r>
              <a:rPr lang="en-US" b="1" dirty="0"/>
              <a:t>DO</a:t>
            </a:r>
          </a:p>
          <a:p>
            <a:pPr marL="285750" indent="-285750">
              <a:buSzPct val="85000"/>
              <a:buFont typeface=".Apple Color Emoji UI"/>
              <a:buChar char="✅"/>
            </a:pPr>
            <a:r>
              <a:rPr lang="en-US" dirty="0"/>
              <a:t>Use </a:t>
            </a:r>
            <a:r>
              <a:rPr lang="en-US"/>
              <a:t>ventilation systems </a:t>
            </a:r>
            <a:r>
              <a:rPr lang="en-US" dirty="0"/>
              <a:t>when available</a:t>
            </a:r>
          </a:p>
          <a:p>
            <a:pPr marL="285750" indent="-285750">
              <a:buSzPct val="85000"/>
              <a:buFont typeface=".Apple Color Emoji UI"/>
              <a:buChar char="✅"/>
            </a:pPr>
            <a:r>
              <a:rPr lang="en-US" dirty="0"/>
              <a:t>Report issues and faults related to ventilation systems</a:t>
            </a:r>
          </a:p>
          <a:p>
            <a:pPr marL="285750" indent="-285750">
              <a:spcAft>
                <a:spcPts val="1000"/>
              </a:spcAft>
              <a:buSzPct val="85000"/>
              <a:buFont typeface=".Apple Color Emoji UI"/>
              <a:buChar char="✅"/>
            </a:pPr>
            <a:r>
              <a:rPr lang="en-US" dirty="0">
                <a:solidFill>
                  <a:srgbClr val="FF0000"/>
                </a:solidFill>
              </a:rPr>
              <a:t>Text for trainer — Add additional text about general ventilation relevant to your own context</a:t>
            </a:r>
          </a:p>
          <a:p>
            <a:r>
              <a:rPr lang="en-US" b="1" dirty="0"/>
              <a:t>DON’T</a:t>
            </a:r>
          </a:p>
          <a:p>
            <a:pPr marL="285750" indent="-285750">
              <a:buSzPct val="85000"/>
              <a:buFont typeface=".Apple Color Emoji UI"/>
              <a:buChar char="❌"/>
            </a:pPr>
            <a:r>
              <a:rPr lang="en-US" dirty="0"/>
              <a:t>Interfere with ventilation systems</a:t>
            </a:r>
          </a:p>
          <a:p>
            <a:pPr marL="285750" indent="-285750">
              <a:buSzPct val="85000"/>
              <a:buFont typeface=".Apple Color Emoji UI"/>
              <a:buChar char="❌"/>
            </a:pPr>
            <a:r>
              <a:rPr lang="en-US" dirty="0"/>
              <a:t>Use portable fans that can disrupt the airflow around exhaust ventilation systems, or which may disturb settled dust and cause it to become airborne</a:t>
            </a:r>
          </a:p>
          <a:p>
            <a:pPr marL="285750" indent="-285750">
              <a:buSzPct val="85000"/>
              <a:buFont typeface=".Apple Color Emoji UI"/>
              <a:buChar char="❌"/>
            </a:pPr>
            <a:r>
              <a:rPr lang="en-US" dirty="0">
                <a:solidFill>
                  <a:srgbClr val="FF0000"/>
                </a:solidFill>
              </a:rPr>
              <a:t>Text for trainer — Add additional text about general ventilation relevant to your own context</a:t>
            </a:r>
          </a:p>
          <a:p>
            <a:pPr marL="285750" indent="-285750">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dirty="0"/>
              <a:t>Use this slide to create custom training material specific to a work environment/context.</a:t>
            </a:r>
          </a:p>
          <a:p>
            <a:r>
              <a:rPr lang="en-US" sz="2000" dirty="0"/>
              <a:t>To change the image, right click &gt; change picture &gt; from file.</a:t>
            </a:r>
          </a:p>
          <a:p>
            <a:r>
              <a:rPr lang="en-US" sz="2000" dirty="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dirty="0"/>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en-GB" sz="2000" dirty="0"/>
              <a:t>Ventilation is a key part of dust control and helps maintain safe levels of air quality.</a:t>
            </a:r>
          </a:p>
          <a:p>
            <a:pPr>
              <a:lnSpc>
                <a:spcPts val="2300"/>
              </a:lnSpc>
              <a:spcBef>
                <a:spcPts val="600"/>
              </a:spcBef>
              <a:spcAft>
                <a:spcPts val="1000"/>
              </a:spcAft>
            </a:pPr>
            <a:r>
              <a:rPr lang="en-GB" sz="2000" dirty="0"/>
              <a:t> 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Always use ventilation systems when possible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Do not interfere with ventilation systems</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If you suspect a ventilation system isn’t working correctly, contact the on-site manager</a:t>
            </a:r>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n-US" dirty="0"/>
              <a:t>FURTHER LEARNING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General Ventilation (Task Sheet 2.1.9)</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57153"/>
            <a:ext cx="10012933" cy="448584"/>
          </a:xfrm>
          <a:prstGeom prst="rect">
            <a:avLst/>
          </a:prstGeom>
          <a:noFill/>
          <a:ln>
            <a:noFill/>
          </a:ln>
        </p:spPr>
        <p:txBody>
          <a:bodyPr wrap="square" anchor="ctr">
            <a:spAutoFit/>
          </a:bodyPr>
          <a:lstStyle/>
          <a:p>
            <a:pPr>
              <a:lnSpc>
                <a:spcPts val="3000"/>
              </a:lnSpc>
              <a:spcBef>
                <a:spcPts val="1200"/>
              </a:spcBef>
              <a:spcAft>
                <a:spcPts val="1200"/>
              </a:spcAft>
              <a:buSzPct val="130000"/>
            </a:pPr>
            <a:r>
              <a:rPr lang="en-GB" sz="2000" dirty="0">
                <a:ln w="0"/>
              </a:rPr>
              <a:t>Visit the </a:t>
            </a:r>
            <a:r>
              <a:rPr lang="en-GB" sz="2000" b="1" dirty="0">
                <a:ln w="0"/>
              </a:rPr>
              <a:t>NEPSI E-Learning Platform </a:t>
            </a:r>
            <a:r>
              <a:rPr lang="en-GB" sz="2000" dirty="0">
                <a:ln w="0"/>
              </a:rPr>
              <a:t>at </a:t>
            </a:r>
            <a:r>
              <a:rPr lang="en-GB" sz="2000" dirty="0">
                <a:ln w="0"/>
                <a:hlinkClick r:id="rId6"/>
              </a:rPr>
              <a:t>training.nepsi.eu</a:t>
            </a:r>
            <a:r>
              <a:rPr lang="en-GB" sz="2000" dirty="0">
                <a:ln w="0"/>
              </a:rPr>
              <a:t> for more learning resources on RCS</a:t>
            </a:r>
          </a:p>
        </p:txBody>
      </p:sp>
    </p:spTree>
    <p:extLst>
      <p:ext uri="{BB962C8B-B14F-4D97-AF65-F5344CB8AC3E}">
        <p14:creationId xmlns:p14="http://schemas.microsoft.com/office/powerpoint/2010/main" val="187440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D645886-02B3-4229-9B16-697788E61B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13</TotalTime>
  <Words>938</Words>
  <Application>Microsoft Macintosh PowerPoint</Application>
  <PresentationFormat>Widescreen</PresentationFormat>
  <Paragraphs>84</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15</cp:revision>
  <dcterms:created xsi:type="dcterms:W3CDTF">2020-06-24T14:34:32Z</dcterms:created>
  <dcterms:modified xsi:type="dcterms:W3CDTF">2024-11-13T10:16:37Z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